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handoutMasterIdLst>
    <p:handoutMasterId r:id="rId87"/>
  </p:handoutMasterIdLst>
  <p:sldIdLst>
    <p:sldId id="421" r:id="rId2"/>
    <p:sldId id="422" r:id="rId3"/>
    <p:sldId id="423" r:id="rId4"/>
    <p:sldId id="454" r:id="rId5"/>
    <p:sldId id="455" r:id="rId6"/>
    <p:sldId id="441" r:id="rId7"/>
    <p:sldId id="414" r:id="rId8"/>
    <p:sldId id="415" r:id="rId9"/>
    <p:sldId id="416" r:id="rId10"/>
    <p:sldId id="417" r:id="rId11"/>
    <p:sldId id="418" r:id="rId12"/>
    <p:sldId id="419" r:id="rId13"/>
    <p:sldId id="368" r:id="rId14"/>
    <p:sldId id="369" r:id="rId15"/>
    <p:sldId id="370" r:id="rId16"/>
    <p:sldId id="424" r:id="rId17"/>
    <p:sldId id="425" r:id="rId18"/>
    <p:sldId id="426" r:id="rId19"/>
    <p:sldId id="427" r:id="rId20"/>
    <p:sldId id="428" r:id="rId21"/>
    <p:sldId id="371" r:id="rId22"/>
    <p:sldId id="372" r:id="rId23"/>
    <p:sldId id="373" r:id="rId24"/>
    <p:sldId id="443" r:id="rId25"/>
    <p:sldId id="374" r:id="rId26"/>
    <p:sldId id="442" r:id="rId27"/>
    <p:sldId id="375" r:id="rId28"/>
    <p:sldId id="376" r:id="rId29"/>
    <p:sldId id="377" r:id="rId30"/>
    <p:sldId id="440" r:id="rId31"/>
    <p:sldId id="445" r:id="rId32"/>
    <p:sldId id="444" r:id="rId33"/>
    <p:sldId id="378" r:id="rId34"/>
    <p:sldId id="439" r:id="rId35"/>
    <p:sldId id="379" r:id="rId36"/>
    <p:sldId id="429" r:id="rId37"/>
    <p:sldId id="436" r:id="rId38"/>
    <p:sldId id="437" r:id="rId39"/>
    <p:sldId id="438" r:id="rId40"/>
    <p:sldId id="430" r:id="rId41"/>
    <p:sldId id="431" r:id="rId42"/>
    <p:sldId id="381" r:id="rId43"/>
    <p:sldId id="382" r:id="rId44"/>
    <p:sldId id="432" r:id="rId45"/>
    <p:sldId id="383" r:id="rId46"/>
    <p:sldId id="384" r:id="rId47"/>
    <p:sldId id="385" r:id="rId48"/>
    <p:sldId id="386" r:id="rId49"/>
    <p:sldId id="387" r:id="rId50"/>
    <p:sldId id="388" r:id="rId51"/>
    <p:sldId id="446" r:id="rId52"/>
    <p:sldId id="447" r:id="rId53"/>
    <p:sldId id="448" r:id="rId54"/>
    <p:sldId id="449" r:id="rId55"/>
    <p:sldId id="450" r:id="rId56"/>
    <p:sldId id="451" r:id="rId57"/>
    <p:sldId id="452" r:id="rId58"/>
    <p:sldId id="453" r:id="rId59"/>
    <p:sldId id="410" r:id="rId60"/>
    <p:sldId id="411" r:id="rId61"/>
    <p:sldId id="433" r:id="rId62"/>
    <p:sldId id="389" r:id="rId63"/>
    <p:sldId id="390" r:id="rId64"/>
    <p:sldId id="391" r:id="rId65"/>
    <p:sldId id="392" r:id="rId66"/>
    <p:sldId id="434" r:id="rId67"/>
    <p:sldId id="435" r:id="rId68"/>
    <p:sldId id="393" r:id="rId69"/>
    <p:sldId id="394" r:id="rId70"/>
    <p:sldId id="395" r:id="rId71"/>
    <p:sldId id="396" r:id="rId72"/>
    <p:sldId id="397" r:id="rId73"/>
    <p:sldId id="398" r:id="rId74"/>
    <p:sldId id="399" r:id="rId75"/>
    <p:sldId id="400" r:id="rId76"/>
    <p:sldId id="401" r:id="rId77"/>
    <p:sldId id="402" r:id="rId78"/>
    <p:sldId id="403" r:id="rId79"/>
    <p:sldId id="404" r:id="rId80"/>
    <p:sldId id="405" r:id="rId81"/>
    <p:sldId id="406" r:id="rId82"/>
    <p:sldId id="407" r:id="rId83"/>
    <p:sldId id="408" r:id="rId84"/>
    <p:sldId id="409" r:id="rId85"/>
  </p:sldIdLst>
  <p:sldSz cx="9144000" cy="6858000" type="screen4x3"/>
  <p:notesSz cx="6669088" cy="9820275"/>
  <p:defaultTextStyle>
    <a:defPPr>
      <a:defRPr lang="es-ES_tradnl"/>
    </a:defPPr>
    <a:lvl1pPr algn="l" rtl="0" fontAlgn="base">
      <a:spcBef>
        <a:spcPct val="0"/>
      </a:spcBef>
      <a:spcAft>
        <a:spcPct val="0"/>
      </a:spcAft>
      <a:defRPr kern="1200">
        <a:solidFill>
          <a:schemeClr val="tx1"/>
        </a:solidFill>
        <a:latin typeface="Trebuchet MS" pitchFamily="34" charset="0"/>
        <a:ea typeface="+mn-ea"/>
        <a:cs typeface="+mn-cs"/>
      </a:defRPr>
    </a:lvl1pPr>
    <a:lvl2pPr marL="457200" algn="l" rtl="0" fontAlgn="base">
      <a:spcBef>
        <a:spcPct val="0"/>
      </a:spcBef>
      <a:spcAft>
        <a:spcPct val="0"/>
      </a:spcAft>
      <a:defRPr kern="1200">
        <a:solidFill>
          <a:schemeClr val="tx1"/>
        </a:solidFill>
        <a:latin typeface="Trebuchet MS" pitchFamily="34" charset="0"/>
        <a:ea typeface="+mn-ea"/>
        <a:cs typeface="+mn-cs"/>
      </a:defRPr>
    </a:lvl2pPr>
    <a:lvl3pPr marL="914400" algn="l" rtl="0" fontAlgn="base">
      <a:spcBef>
        <a:spcPct val="0"/>
      </a:spcBef>
      <a:spcAft>
        <a:spcPct val="0"/>
      </a:spcAft>
      <a:defRPr kern="1200">
        <a:solidFill>
          <a:schemeClr val="tx1"/>
        </a:solidFill>
        <a:latin typeface="Trebuchet MS" pitchFamily="34" charset="0"/>
        <a:ea typeface="+mn-ea"/>
        <a:cs typeface="+mn-cs"/>
      </a:defRPr>
    </a:lvl3pPr>
    <a:lvl4pPr marL="1371600" algn="l" rtl="0" fontAlgn="base">
      <a:spcBef>
        <a:spcPct val="0"/>
      </a:spcBef>
      <a:spcAft>
        <a:spcPct val="0"/>
      </a:spcAft>
      <a:defRPr kern="1200">
        <a:solidFill>
          <a:schemeClr val="tx1"/>
        </a:solidFill>
        <a:latin typeface="Trebuchet MS" pitchFamily="34" charset="0"/>
        <a:ea typeface="+mn-ea"/>
        <a:cs typeface="+mn-cs"/>
      </a:defRPr>
    </a:lvl4pPr>
    <a:lvl5pPr marL="1828800" algn="l" rtl="0" fontAlgn="base">
      <a:spcBef>
        <a:spcPct val="0"/>
      </a:spcBef>
      <a:spcAft>
        <a:spcPct val="0"/>
      </a:spcAft>
      <a:defRPr kern="1200">
        <a:solidFill>
          <a:schemeClr val="tx1"/>
        </a:solidFill>
        <a:latin typeface="Trebuchet MS" pitchFamily="34" charset="0"/>
        <a:ea typeface="+mn-ea"/>
        <a:cs typeface="+mn-cs"/>
      </a:defRPr>
    </a:lvl5pPr>
    <a:lvl6pPr marL="2286000" algn="l" defTabSz="914400" rtl="0" eaLnBrk="1" latinLnBrk="0" hangingPunct="1">
      <a:defRPr kern="1200">
        <a:solidFill>
          <a:schemeClr val="tx1"/>
        </a:solidFill>
        <a:latin typeface="Trebuchet MS" pitchFamily="34" charset="0"/>
        <a:ea typeface="+mn-ea"/>
        <a:cs typeface="+mn-cs"/>
      </a:defRPr>
    </a:lvl6pPr>
    <a:lvl7pPr marL="2743200" algn="l" defTabSz="914400" rtl="0" eaLnBrk="1" latinLnBrk="0" hangingPunct="1">
      <a:defRPr kern="1200">
        <a:solidFill>
          <a:schemeClr val="tx1"/>
        </a:solidFill>
        <a:latin typeface="Trebuchet MS" pitchFamily="34" charset="0"/>
        <a:ea typeface="+mn-ea"/>
        <a:cs typeface="+mn-cs"/>
      </a:defRPr>
    </a:lvl7pPr>
    <a:lvl8pPr marL="3200400" algn="l" defTabSz="914400" rtl="0" eaLnBrk="1" latinLnBrk="0" hangingPunct="1">
      <a:defRPr kern="1200">
        <a:solidFill>
          <a:schemeClr val="tx1"/>
        </a:solidFill>
        <a:latin typeface="Trebuchet MS" pitchFamily="34" charset="0"/>
        <a:ea typeface="+mn-ea"/>
        <a:cs typeface="+mn-cs"/>
      </a:defRPr>
    </a:lvl8pPr>
    <a:lvl9pPr marL="3657600" algn="l" defTabSz="914400" rtl="0" eaLnBrk="1" latinLnBrk="0" hangingPunct="1">
      <a:defRPr kern="1200">
        <a:solidFill>
          <a:schemeClr val="tx1"/>
        </a:solidFill>
        <a:latin typeface="Trebuchet MS"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2248" y="-5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864"/>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viewProps" Target="viewProps.xml"/><Relationship Id="rId91" Type="http://schemas.openxmlformats.org/officeDocument/2006/relationships/theme" Target="theme/theme1.xml"/><Relationship Id="rId9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notesMaster" Target="notesMasters/notesMaster1.xml"/><Relationship Id="rId87" Type="http://schemas.openxmlformats.org/officeDocument/2006/relationships/handoutMaster" Target="handoutMasters/handoutMaster1.xml"/><Relationship Id="rId88" Type="http://schemas.openxmlformats.org/officeDocument/2006/relationships/printerSettings" Target="printerSettings/printerSettings1.bin"/><Relationship Id="rId89"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Users\Guillermo\Documents\QFILES\sciGrula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229002241818639"/>
          <c:y val="0.257343212700544"/>
          <c:w val="0.602503321060343"/>
          <c:h val="0.735105382797097"/>
        </c:manualLayout>
      </c:layout>
      <c:pieChart>
        <c:varyColors val="1"/>
        <c:ser>
          <c:idx val="0"/>
          <c:order val="0"/>
          <c:explosion val="25"/>
          <c:dPt>
            <c:idx val="1"/>
            <c:bubble3D val="0"/>
            <c:explosion val="12"/>
          </c:dPt>
          <c:dPt>
            <c:idx val="2"/>
            <c:bubble3D val="0"/>
            <c:explosion val="21"/>
          </c:dPt>
          <c:dPt>
            <c:idx val="6"/>
            <c:bubble3D val="0"/>
            <c:spPr>
              <a:ln w="31750">
                <a:solidFill>
                  <a:sysClr val="window" lastClr="FFFFFF"/>
                </a:solidFill>
              </a:ln>
            </c:spPr>
          </c:dPt>
          <c:dLbls>
            <c:dLbl>
              <c:idx val="0"/>
              <c:layout>
                <c:manualLayout>
                  <c:x val="-0.180433985460086"/>
                  <c:y val="0.035378972648146"/>
                </c:manualLayout>
              </c:layout>
              <c:tx>
                <c:rich>
                  <a:bodyPr/>
                  <a:lstStyle/>
                  <a:p>
                    <a:r>
                      <a:rPr lang="en-US"/>
                      <a:t>Brasil
39,89%</a:t>
                    </a:r>
                  </a:p>
                </c:rich>
              </c:tx>
              <c:showLegendKey val="0"/>
              <c:showVal val="0"/>
              <c:showCatName val="1"/>
              <c:showSerName val="0"/>
              <c:showPercent val="1"/>
              <c:showBubbleSize val="0"/>
            </c:dLbl>
            <c:dLbl>
              <c:idx val="1"/>
              <c:layout>
                <c:manualLayout>
                  <c:x val="-0.0245616284935067"/>
                  <c:y val="-0.125134547173903"/>
                </c:manualLayout>
              </c:layout>
              <c:tx>
                <c:rich>
                  <a:bodyPr/>
                  <a:lstStyle/>
                  <a:p>
                    <a:r>
                      <a:rPr lang="en-US"/>
                      <a:t>México
17,78%</a:t>
                    </a:r>
                  </a:p>
                </c:rich>
              </c:tx>
              <c:showLegendKey val="0"/>
              <c:showVal val="0"/>
              <c:showCatName val="1"/>
              <c:showSerName val="0"/>
              <c:showPercent val="1"/>
              <c:showBubbleSize val="0"/>
            </c:dLbl>
            <c:dLbl>
              <c:idx val="2"/>
              <c:layout>
                <c:manualLayout>
                  <c:x val="0.131361666110954"/>
                  <c:y val="-0.0845983703254907"/>
                </c:manualLayout>
              </c:layout>
              <c:tx>
                <c:rich>
                  <a:bodyPr/>
                  <a:lstStyle/>
                  <a:p>
                    <a:r>
                      <a:rPr lang="en-US"/>
                      <a:t>Argentina
17,44%</a:t>
                    </a:r>
                  </a:p>
                </c:rich>
              </c:tx>
              <c:showLegendKey val="0"/>
              <c:showVal val="0"/>
              <c:showCatName val="1"/>
              <c:showSerName val="0"/>
              <c:showPercent val="1"/>
              <c:showBubbleSize val="0"/>
            </c:dLbl>
            <c:dLbl>
              <c:idx val="3"/>
              <c:layout>
                <c:manualLayout>
                  <c:x val="0.106404028486668"/>
                  <c:y val="0.0340358359303384"/>
                </c:manualLayout>
              </c:layout>
              <c:tx>
                <c:rich>
                  <a:bodyPr/>
                  <a:lstStyle/>
                  <a:p>
                    <a:r>
                      <a:rPr lang="en-US"/>
                      <a:t>Chile
9,16%</a:t>
                    </a:r>
                  </a:p>
                </c:rich>
              </c:tx>
              <c:showLegendKey val="0"/>
              <c:showVal val="0"/>
              <c:showCatName val="1"/>
              <c:showSerName val="0"/>
              <c:showPercent val="1"/>
              <c:showBubbleSize val="0"/>
            </c:dLbl>
            <c:dLbl>
              <c:idx val="4"/>
              <c:layout>
                <c:manualLayout>
                  <c:x val="-0.166928791881473"/>
                  <c:y val="0.190452454257875"/>
                </c:manualLayout>
              </c:layout>
              <c:showLegendKey val="0"/>
              <c:showVal val="0"/>
              <c:showCatName val="1"/>
              <c:showSerName val="0"/>
              <c:showPercent val="1"/>
              <c:showBubbleSize val="0"/>
            </c:dLbl>
            <c:dLbl>
              <c:idx val="5"/>
              <c:layout>
                <c:manualLayout>
                  <c:x val="-0.220264006087188"/>
                  <c:y val="0.131896154240575"/>
                </c:manualLayout>
              </c:layout>
              <c:showLegendKey val="0"/>
              <c:showVal val="0"/>
              <c:showCatName val="1"/>
              <c:showSerName val="0"/>
              <c:showPercent val="1"/>
              <c:showBubbleSize val="0"/>
            </c:dLbl>
            <c:dLbl>
              <c:idx val="6"/>
              <c:layout>
                <c:manualLayout>
                  <c:x val="-0.281498371335509"/>
                  <c:y val="0.0673060739780491"/>
                </c:manualLayout>
              </c:layout>
              <c:showLegendKey val="0"/>
              <c:showVal val="0"/>
              <c:showCatName val="1"/>
              <c:showSerName val="0"/>
              <c:showPercent val="1"/>
              <c:showBubbleSize val="0"/>
            </c:dLbl>
            <c:dLbl>
              <c:idx val="7"/>
              <c:layout>
                <c:manualLayout>
                  <c:x val="-0.313155847375758"/>
                  <c:y val="-0.0218612248157047"/>
                </c:manualLayout>
              </c:layout>
              <c:tx>
                <c:rich>
                  <a:bodyPr/>
                  <a:lstStyle/>
                  <a:p>
                    <a:r>
                      <a:rPr lang="en-US" smtClean="0"/>
                      <a:t>Perú</a:t>
                    </a:r>
                    <a:r>
                      <a:rPr lang="en-US"/>
                      <a:t>
</a:t>
                    </a:r>
                    <a:r>
                      <a:rPr lang="en-US" smtClean="0"/>
                      <a:t>1,17%</a:t>
                    </a:r>
                    <a:endParaRPr lang="en-US"/>
                  </a:p>
                </c:rich>
              </c:tx>
              <c:showLegendKey val="0"/>
              <c:showVal val="0"/>
              <c:showCatName val="1"/>
              <c:showSerName val="0"/>
              <c:showPercent val="1"/>
              <c:showBubbleSize val="0"/>
            </c:dLbl>
            <c:dLbl>
              <c:idx val="8"/>
              <c:layout>
                <c:manualLayout>
                  <c:x val="-0.377941185228675"/>
                  <c:y val="-0.107989895812495"/>
                </c:manualLayout>
              </c:layout>
              <c:showLegendKey val="0"/>
              <c:showVal val="0"/>
              <c:showCatName val="1"/>
              <c:showSerName val="0"/>
              <c:showPercent val="1"/>
              <c:showBubbleSize val="0"/>
            </c:dLbl>
            <c:dLbl>
              <c:idx val="9"/>
              <c:layout>
                <c:manualLayout>
                  <c:x val="-0.331104616785138"/>
                  <c:y val="-0.185830475689781"/>
                </c:manualLayout>
              </c:layout>
              <c:showLegendKey val="0"/>
              <c:showVal val="0"/>
              <c:showCatName val="1"/>
              <c:showSerName val="0"/>
              <c:showPercent val="1"/>
              <c:showBubbleSize val="0"/>
            </c:dLbl>
            <c:dLbl>
              <c:idx val="10"/>
              <c:layout>
                <c:manualLayout>
                  <c:x val="-0.158698949276294"/>
                  <c:y val="-0.194991244159186"/>
                </c:manualLayout>
              </c:layout>
              <c:showLegendKey val="0"/>
              <c:showVal val="0"/>
              <c:showCatName val="1"/>
              <c:showSerName val="0"/>
              <c:showPercent val="1"/>
              <c:showBubbleSize val="0"/>
            </c:dLbl>
            <c:dLbl>
              <c:idx val="11"/>
              <c:layout>
                <c:manualLayout>
                  <c:x val="-0.000352578077577442"/>
                  <c:y val="-0.192105769930791"/>
                </c:manualLayout>
              </c:layout>
              <c:tx>
                <c:rich>
                  <a:bodyPr/>
                  <a:lstStyle/>
                  <a:p>
                    <a:r>
                      <a:rPr lang="en-US"/>
                      <a:t>Panamá</a:t>
                    </a:r>
                  </a:p>
                  <a:p>
                    <a:r>
                      <a:rPr lang="en-US"/>
                      <a:t>0,77%</a:t>
                    </a:r>
                  </a:p>
                </c:rich>
              </c:tx>
              <c:showLegendKey val="0"/>
              <c:showVal val="0"/>
              <c:showCatName val="1"/>
              <c:showSerName val="0"/>
              <c:showPercent val="1"/>
              <c:showBubbleSize val="0"/>
            </c:dLbl>
            <c:dLbl>
              <c:idx val="12"/>
              <c:layout>
                <c:manualLayout>
                  <c:x val="0.25084596510127"/>
                  <c:y val="-0.190728006870029"/>
                </c:manualLayout>
              </c:layout>
              <c:showLegendKey val="0"/>
              <c:showVal val="0"/>
              <c:showCatName val="1"/>
              <c:showSerName val="0"/>
              <c:showPercent val="1"/>
              <c:showBubbleSize val="0"/>
            </c:dLbl>
            <c:dLbl>
              <c:idx val="13"/>
              <c:layout>
                <c:manualLayout>
                  <c:x val="0.416573563483718"/>
                  <c:y val="-0.0320237930286758"/>
                </c:manualLayout>
              </c:layout>
              <c:tx>
                <c:rich>
                  <a:bodyPr/>
                  <a:lstStyle/>
                  <a:p>
                    <a:r>
                      <a:rPr lang="es-ES" smtClean="0"/>
                      <a:t>Resto de América Latina y el Caribe</a:t>
                    </a:r>
                    <a:r>
                      <a:rPr lang="es-ES"/>
                      <a:t>
1,80%</a:t>
                    </a:r>
                  </a:p>
                </c:rich>
              </c:tx>
              <c:showLegendKey val="0"/>
              <c:showVal val="0"/>
              <c:showCatName val="1"/>
              <c:showSerName val="0"/>
              <c:showPercent val="1"/>
              <c:showBubbleSize val="0"/>
            </c:dLbl>
            <c:dLbl>
              <c:idx val="14"/>
              <c:layout>
                <c:manualLayout>
                  <c:x val="0.426259651093046"/>
                  <c:y val="-0.17989991255074"/>
                </c:manualLayout>
              </c:layout>
              <c:showLegendKey val="0"/>
              <c:showVal val="0"/>
              <c:showCatName val="1"/>
              <c:showSerName val="0"/>
              <c:showPercent val="1"/>
              <c:showBubbleSize val="0"/>
            </c:dLbl>
            <c:dLbl>
              <c:idx val="15"/>
              <c:layout>
                <c:manualLayout>
                  <c:x val="0.314537109117438"/>
                  <c:y val="0.0939323972272343"/>
                </c:manualLayout>
              </c:layout>
              <c:showLegendKey val="0"/>
              <c:showVal val="0"/>
              <c:showCatName val="1"/>
              <c:showSerName val="0"/>
              <c:showPercent val="1"/>
              <c:showBubbleSize val="0"/>
            </c:dLbl>
            <c:dLbl>
              <c:idx val="16"/>
              <c:layout>
                <c:manualLayout>
                  <c:x val="0.294040335719786"/>
                  <c:y val="0.0416157473889495"/>
                </c:manualLayout>
              </c:layout>
              <c:showLegendKey val="0"/>
              <c:showVal val="0"/>
              <c:showCatName val="1"/>
              <c:showSerName val="0"/>
              <c:showPercent val="1"/>
              <c:showBubbleSize val="0"/>
            </c:dLbl>
            <c:dLbl>
              <c:idx val="17"/>
              <c:delete val="1"/>
            </c:dLbl>
            <c:numFmt formatCode="0.00%" sourceLinked="0"/>
            <c:txPr>
              <a:bodyPr/>
              <a:lstStyle/>
              <a:p>
                <a:pPr>
                  <a:defRPr lang="es-ES"/>
                </a:pPr>
                <a:endParaRPr lang="es-ES"/>
              </a:p>
            </c:txPr>
            <c:showLegendKey val="0"/>
            <c:showVal val="0"/>
            <c:showCatName val="1"/>
            <c:showSerName val="0"/>
            <c:showPercent val="1"/>
            <c:showBubbleSize val="0"/>
            <c:showLeaderLines val="1"/>
          </c:dLbls>
          <c:cat>
            <c:strRef>
              <c:f>'Datos originales'!$AN$64:$AN$77</c:f>
              <c:strCache>
                <c:ptCount val="14"/>
                <c:pt idx="0">
                  <c:v>Brazil</c:v>
                </c:pt>
                <c:pt idx="1">
                  <c:v>Mexico</c:v>
                </c:pt>
                <c:pt idx="2">
                  <c:v>Argentina</c:v>
                </c:pt>
                <c:pt idx="3">
                  <c:v>Chile</c:v>
                </c:pt>
                <c:pt idx="4">
                  <c:v>Venezuela</c:v>
                </c:pt>
                <c:pt idx="5">
                  <c:v>Colombia</c:v>
                </c:pt>
                <c:pt idx="6">
                  <c:v>Cuba</c:v>
                </c:pt>
                <c:pt idx="7">
                  <c:v>Peru</c:v>
                </c:pt>
                <c:pt idx="8">
                  <c:v>Uruguay</c:v>
                </c:pt>
                <c:pt idx="9">
                  <c:v>Costa Rica</c:v>
                </c:pt>
                <c:pt idx="10">
                  <c:v>Jamaica</c:v>
                </c:pt>
                <c:pt idx="11">
                  <c:v>Panama</c:v>
                </c:pt>
                <c:pt idx="12">
                  <c:v>Ecuador</c:v>
                </c:pt>
                <c:pt idx="13">
                  <c:v>Rest of Latin America &amp; Caribbean</c:v>
                </c:pt>
              </c:strCache>
            </c:strRef>
          </c:cat>
          <c:val>
            <c:numRef>
              <c:f>'Datos originales'!$AO$64:$AO$77</c:f>
              <c:numCache>
                <c:formatCode>0.000</c:formatCode>
                <c:ptCount val="14"/>
                <c:pt idx="0">
                  <c:v>0.399595173587049</c:v>
                </c:pt>
                <c:pt idx="1">
                  <c:v>0.177758175288262</c:v>
                </c:pt>
                <c:pt idx="2">
                  <c:v>0.174521139184676</c:v>
                </c:pt>
                <c:pt idx="3">
                  <c:v>0.091879843740155</c:v>
                </c:pt>
                <c:pt idx="4">
                  <c:v>0.0437275533992817</c:v>
                </c:pt>
                <c:pt idx="5">
                  <c:v>0.0219897927036737</c:v>
                </c:pt>
                <c:pt idx="6">
                  <c:v>0.0186928989981728</c:v>
                </c:pt>
                <c:pt idx="7">
                  <c:v>0.0116249763719992</c:v>
                </c:pt>
                <c:pt idx="8">
                  <c:v>0.0105932203389831</c:v>
                </c:pt>
                <c:pt idx="9">
                  <c:v>0.0103490643311701</c:v>
                </c:pt>
                <c:pt idx="10">
                  <c:v>0.00924169869573436</c:v>
                </c:pt>
                <c:pt idx="11">
                  <c:v>0.00767752504568085</c:v>
                </c:pt>
                <c:pt idx="12">
                  <c:v>0.00442473694159158</c:v>
                </c:pt>
                <c:pt idx="13">
                  <c:v>0.0180000000000001</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spPr>
    <a:solidFill>
      <a:sysClr val="windowText" lastClr="000000"/>
    </a:solidFill>
    <a:ln>
      <a:noFill/>
    </a:ln>
  </c:spPr>
  <c:txPr>
    <a:bodyPr/>
    <a:lstStyle/>
    <a:p>
      <a:pPr>
        <a:defRPr>
          <a:solidFill>
            <a:schemeClr val="tx1"/>
          </a:solidFill>
        </a:defRPr>
      </a:pPr>
      <a:endParaRPr lang="es-E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889250" cy="4905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s-ES_tradnl"/>
          </a:p>
        </p:txBody>
      </p:sp>
      <p:sp>
        <p:nvSpPr>
          <p:cNvPr id="52227" name="Rectangle 3"/>
          <p:cNvSpPr>
            <a:spLocks noGrp="1" noChangeArrowheads="1"/>
          </p:cNvSpPr>
          <p:nvPr>
            <p:ph type="dt" sz="quarter" idx="1"/>
          </p:nvPr>
        </p:nvSpPr>
        <p:spPr bwMode="auto">
          <a:xfrm>
            <a:off x="3778250" y="0"/>
            <a:ext cx="2889250" cy="4905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s-ES_tradnl"/>
          </a:p>
        </p:txBody>
      </p:sp>
      <p:sp>
        <p:nvSpPr>
          <p:cNvPr id="52228" name="Rectangle 4"/>
          <p:cNvSpPr>
            <a:spLocks noGrp="1" noChangeArrowheads="1"/>
          </p:cNvSpPr>
          <p:nvPr>
            <p:ph type="ftr" sz="quarter" idx="2"/>
          </p:nvPr>
        </p:nvSpPr>
        <p:spPr bwMode="auto">
          <a:xfrm>
            <a:off x="0" y="9328150"/>
            <a:ext cx="2889250" cy="4905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s-ES_tradnl"/>
          </a:p>
        </p:txBody>
      </p:sp>
      <p:sp>
        <p:nvSpPr>
          <p:cNvPr id="52229" name="Rectangle 5"/>
          <p:cNvSpPr>
            <a:spLocks noGrp="1" noChangeArrowheads="1"/>
          </p:cNvSpPr>
          <p:nvPr>
            <p:ph type="sldNum" sz="quarter" idx="3"/>
          </p:nvPr>
        </p:nvSpPr>
        <p:spPr bwMode="auto">
          <a:xfrm>
            <a:off x="3778250" y="9328150"/>
            <a:ext cx="2889250" cy="4905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D32193EB-E8C8-41E0-9C06-A1DCF92CA5F2}" type="slidenum">
              <a:rPr lang="es-ES_tradnl"/>
              <a:pPr/>
              <a:t>‹Nr.›</a:t>
            </a:fld>
            <a:endParaRPr lang="es-ES_tradnl"/>
          </a:p>
        </p:txBody>
      </p:sp>
    </p:spTree>
    <p:extLst>
      <p:ext uri="{BB962C8B-B14F-4D97-AF65-F5344CB8AC3E}">
        <p14:creationId xmlns:p14="http://schemas.microsoft.com/office/powerpoint/2010/main" val="39633644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hdr" sz="quarter"/>
          </p:nvPr>
        </p:nvSpPr>
        <p:spPr bwMode="auto">
          <a:xfrm>
            <a:off x="0" y="0"/>
            <a:ext cx="2889250" cy="4905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s-ES_tradnl"/>
          </a:p>
        </p:txBody>
      </p:sp>
      <p:sp>
        <p:nvSpPr>
          <p:cNvPr id="121859" name="Rectangle 3"/>
          <p:cNvSpPr>
            <a:spLocks noGrp="1" noChangeArrowheads="1"/>
          </p:cNvSpPr>
          <p:nvPr>
            <p:ph type="dt" idx="1"/>
          </p:nvPr>
        </p:nvSpPr>
        <p:spPr bwMode="auto">
          <a:xfrm>
            <a:off x="3778250" y="0"/>
            <a:ext cx="2889250" cy="4905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s-ES_tradnl"/>
          </a:p>
        </p:txBody>
      </p:sp>
      <p:sp>
        <p:nvSpPr>
          <p:cNvPr id="121860" name="Rectangle 4"/>
          <p:cNvSpPr>
            <a:spLocks noGrp="1" noRot="1" noChangeAspect="1" noChangeArrowheads="1" noTextEdit="1"/>
          </p:cNvSpPr>
          <p:nvPr>
            <p:ph type="sldImg" idx="2"/>
          </p:nvPr>
        </p:nvSpPr>
        <p:spPr bwMode="auto">
          <a:xfrm>
            <a:off x="879475" y="736600"/>
            <a:ext cx="4910138" cy="3683000"/>
          </a:xfrm>
          <a:prstGeom prst="rect">
            <a:avLst/>
          </a:prstGeom>
          <a:noFill/>
          <a:ln w="9525">
            <a:solidFill>
              <a:srgbClr val="000000"/>
            </a:solidFill>
            <a:miter lim="800000"/>
            <a:headEnd/>
            <a:tailEnd/>
          </a:ln>
          <a:effectLst/>
        </p:spPr>
      </p:sp>
      <p:sp>
        <p:nvSpPr>
          <p:cNvPr id="121861" name="Rectangle 5"/>
          <p:cNvSpPr>
            <a:spLocks noGrp="1" noChangeArrowheads="1"/>
          </p:cNvSpPr>
          <p:nvPr>
            <p:ph type="body" sz="quarter" idx="3"/>
          </p:nvPr>
        </p:nvSpPr>
        <p:spPr bwMode="auto">
          <a:xfrm>
            <a:off x="666750" y="4664075"/>
            <a:ext cx="5335588" cy="441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p>
        </p:txBody>
      </p:sp>
      <p:sp>
        <p:nvSpPr>
          <p:cNvPr id="121862" name="Rectangle 6"/>
          <p:cNvSpPr>
            <a:spLocks noGrp="1" noChangeArrowheads="1"/>
          </p:cNvSpPr>
          <p:nvPr>
            <p:ph type="ftr" sz="quarter" idx="4"/>
          </p:nvPr>
        </p:nvSpPr>
        <p:spPr bwMode="auto">
          <a:xfrm>
            <a:off x="0" y="9328150"/>
            <a:ext cx="2889250" cy="4905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s-ES_tradnl"/>
          </a:p>
        </p:txBody>
      </p:sp>
      <p:sp>
        <p:nvSpPr>
          <p:cNvPr id="121863" name="Rectangle 7"/>
          <p:cNvSpPr>
            <a:spLocks noGrp="1" noChangeArrowheads="1"/>
          </p:cNvSpPr>
          <p:nvPr>
            <p:ph type="sldNum" sz="quarter" idx="5"/>
          </p:nvPr>
        </p:nvSpPr>
        <p:spPr bwMode="auto">
          <a:xfrm>
            <a:off x="3778250" y="9328150"/>
            <a:ext cx="2889250" cy="4905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629716E2-678F-48E3-8575-21C21644F725}" type="slidenum">
              <a:rPr lang="es-ES_tradnl"/>
              <a:pPr/>
              <a:t>‹Nr.›</a:t>
            </a:fld>
            <a:endParaRPr lang="es-ES_tradnl"/>
          </a:p>
        </p:txBody>
      </p:sp>
    </p:spTree>
    <p:extLst>
      <p:ext uri="{BB962C8B-B14F-4D97-AF65-F5344CB8AC3E}">
        <p14:creationId xmlns:p14="http://schemas.microsoft.com/office/powerpoint/2010/main" val="53182421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EA9A04-B7AE-4BAC-972F-A20A01E2015C}" type="slidenum">
              <a:rPr lang="es-ES_tradnl"/>
              <a:pPr/>
              <a:t>13</a:t>
            </a:fld>
            <a:endParaRPr lang="es-ES_tradnl"/>
          </a:p>
        </p:txBody>
      </p:sp>
      <p:sp>
        <p:nvSpPr>
          <p:cNvPr id="122882" name="Rectangle 2"/>
          <p:cNvSpPr>
            <a:spLocks noGrp="1" noRot="1" noChangeAspect="1" noChangeArrowheads="1" noTextEdit="1"/>
          </p:cNvSpPr>
          <p:nvPr>
            <p:ph type="sldImg"/>
          </p:nvPr>
        </p:nvSpPr>
        <p:spPr>
          <a:xfrm>
            <a:off x="881063" y="736600"/>
            <a:ext cx="4908550" cy="3681413"/>
          </a:xfrm>
          <a:ln/>
        </p:spPr>
      </p:sp>
      <p:sp>
        <p:nvSpPr>
          <p:cNvPr id="122883"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3BC49B-5198-4AFA-B7D1-49025FF64B68}" type="slidenum">
              <a:rPr lang="es-ES_tradnl"/>
              <a:pPr/>
              <a:t>29</a:t>
            </a:fld>
            <a:endParaRPr lang="es-ES_tradnl"/>
          </a:p>
        </p:txBody>
      </p:sp>
      <p:sp>
        <p:nvSpPr>
          <p:cNvPr id="141314" name="Rectangle 2"/>
          <p:cNvSpPr>
            <a:spLocks noGrp="1" noRot="1" noChangeAspect="1" noChangeArrowheads="1" noTextEdit="1"/>
          </p:cNvSpPr>
          <p:nvPr>
            <p:ph type="sldImg"/>
          </p:nvPr>
        </p:nvSpPr>
        <p:spPr>
          <a:xfrm>
            <a:off x="881063" y="736600"/>
            <a:ext cx="4908550" cy="3681413"/>
          </a:xfrm>
          <a:ln/>
        </p:spPr>
      </p:sp>
      <p:sp>
        <p:nvSpPr>
          <p:cNvPr id="141315"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8BC62C-CB11-4512-87DB-2372CCF376A9}" type="slidenum">
              <a:rPr lang="es-ES_tradnl"/>
              <a:pPr/>
              <a:t>33</a:t>
            </a:fld>
            <a:endParaRPr lang="es-ES_tradnl"/>
          </a:p>
        </p:txBody>
      </p:sp>
      <p:sp>
        <p:nvSpPr>
          <p:cNvPr id="143362" name="Rectangle 2"/>
          <p:cNvSpPr>
            <a:spLocks noGrp="1" noRot="1" noChangeAspect="1" noChangeArrowheads="1" noTextEdit="1"/>
          </p:cNvSpPr>
          <p:nvPr>
            <p:ph type="sldImg"/>
          </p:nvPr>
        </p:nvSpPr>
        <p:spPr>
          <a:xfrm>
            <a:off x="881063" y="736600"/>
            <a:ext cx="4908550" cy="3681413"/>
          </a:xfrm>
          <a:ln/>
        </p:spPr>
      </p:sp>
      <p:sp>
        <p:nvSpPr>
          <p:cNvPr id="143363"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10F0C3-0A90-4308-B7CE-4BC19757B877}" type="slidenum">
              <a:rPr lang="es-ES_tradnl"/>
              <a:pPr/>
              <a:t>35</a:t>
            </a:fld>
            <a:endParaRPr lang="es-ES_tradnl"/>
          </a:p>
        </p:txBody>
      </p:sp>
      <p:sp>
        <p:nvSpPr>
          <p:cNvPr id="145410" name="Rectangle 2"/>
          <p:cNvSpPr>
            <a:spLocks noGrp="1" noRot="1" noChangeAspect="1" noChangeArrowheads="1" noTextEdit="1"/>
          </p:cNvSpPr>
          <p:nvPr>
            <p:ph type="sldImg"/>
          </p:nvPr>
        </p:nvSpPr>
        <p:spPr>
          <a:xfrm>
            <a:off x="881063" y="736600"/>
            <a:ext cx="4908550" cy="3681413"/>
          </a:xfrm>
          <a:ln/>
        </p:spPr>
      </p:sp>
      <p:sp>
        <p:nvSpPr>
          <p:cNvPr id="145411"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5B9286C7-4827-464F-ADCE-3F4A92AF9FD3}" type="slidenum">
              <a:rPr lang="es-ES_tradnl" smtClean="0">
                <a:latin typeface="Arial" charset="0"/>
              </a:rPr>
              <a:pPr/>
              <a:t>36</a:t>
            </a:fld>
            <a:endParaRPr lang="es-ES_tradnl" smtClean="0">
              <a:latin typeface="Arial" charset="0"/>
            </a:endParaRPr>
          </a:p>
        </p:txBody>
      </p:sp>
      <p:sp>
        <p:nvSpPr>
          <p:cNvPr id="136195" name="Rectangle 2"/>
          <p:cNvSpPr>
            <a:spLocks noGrp="1" noRot="1" noChangeAspect="1" noChangeArrowheads="1" noTextEdit="1"/>
          </p:cNvSpPr>
          <p:nvPr>
            <p:ph type="sldImg"/>
          </p:nvPr>
        </p:nvSpPr>
        <p:spPr>
          <a:xfrm>
            <a:off x="881063" y="736600"/>
            <a:ext cx="4908550" cy="3681413"/>
          </a:xfrm>
          <a:ln/>
        </p:spPr>
      </p:sp>
      <p:sp>
        <p:nvSpPr>
          <p:cNvPr id="136196" name="Rectangle 3"/>
          <p:cNvSpPr>
            <a:spLocks noGrp="1" noChangeArrowheads="1"/>
          </p:cNvSpPr>
          <p:nvPr>
            <p:ph type="body" idx="1"/>
          </p:nvPr>
        </p:nvSpPr>
        <p:spPr>
          <a:xfrm>
            <a:off x="890588" y="4664075"/>
            <a:ext cx="4887912" cy="4419600"/>
          </a:xfrm>
          <a:noFill/>
          <a:ln/>
        </p:spPr>
        <p:txBody>
          <a:bodyPr/>
          <a:lstStyle/>
          <a:p>
            <a:pPr eaLnBrk="1" hangingPunct="1"/>
            <a:endParaRPr lang="es-ES"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5B9286C7-4827-464F-ADCE-3F4A92AF9FD3}" type="slidenum">
              <a:rPr lang="es-ES_tradnl" smtClean="0">
                <a:latin typeface="Arial" charset="0"/>
              </a:rPr>
              <a:pPr/>
              <a:t>37</a:t>
            </a:fld>
            <a:endParaRPr lang="es-ES_tradnl" smtClean="0">
              <a:latin typeface="Arial" charset="0"/>
            </a:endParaRPr>
          </a:p>
        </p:txBody>
      </p:sp>
      <p:sp>
        <p:nvSpPr>
          <p:cNvPr id="136195" name="Rectangle 2"/>
          <p:cNvSpPr>
            <a:spLocks noGrp="1" noRot="1" noChangeAspect="1" noChangeArrowheads="1" noTextEdit="1"/>
          </p:cNvSpPr>
          <p:nvPr>
            <p:ph type="sldImg"/>
          </p:nvPr>
        </p:nvSpPr>
        <p:spPr>
          <a:xfrm>
            <a:off x="881063" y="736600"/>
            <a:ext cx="4908550" cy="3681413"/>
          </a:xfrm>
          <a:ln/>
        </p:spPr>
      </p:sp>
      <p:sp>
        <p:nvSpPr>
          <p:cNvPr id="136196" name="Rectangle 3"/>
          <p:cNvSpPr>
            <a:spLocks noGrp="1" noChangeArrowheads="1"/>
          </p:cNvSpPr>
          <p:nvPr>
            <p:ph type="body" idx="1"/>
          </p:nvPr>
        </p:nvSpPr>
        <p:spPr>
          <a:xfrm>
            <a:off x="890588" y="4664075"/>
            <a:ext cx="4887912" cy="4419600"/>
          </a:xfrm>
          <a:noFill/>
          <a:ln/>
        </p:spPr>
        <p:txBody>
          <a:bodyPr/>
          <a:lstStyle/>
          <a:p>
            <a:pPr eaLnBrk="1" hangingPunct="1"/>
            <a:endParaRPr lang="es-ES"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5B9286C7-4827-464F-ADCE-3F4A92AF9FD3}" type="slidenum">
              <a:rPr lang="es-ES_tradnl" smtClean="0">
                <a:latin typeface="Arial" charset="0"/>
              </a:rPr>
              <a:pPr/>
              <a:t>38</a:t>
            </a:fld>
            <a:endParaRPr lang="es-ES_tradnl" smtClean="0">
              <a:latin typeface="Arial" charset="0"/>
            </a:endParaRPr>
          </a:p>
        </p:txBody>
      </p:sp>
      <p:sp>
        <p:nvSpPr>
          <p:cNvPr id="136195" name="Rectangle 2"/>
          <p:cNvSpPr>
            <a:spLocks noGrp="1" noRot="1" noChangeAspect="1" noChangeArrowheads="1" noTextEdit="1"/>
          </p:cNvSpPr>
          <p:nvPr>
            <p:ph type="sldImg"/>
          </p:nvPr>
        </p:nvSpPr>
        <p:spPr>
          <a:xfrm>
            <a:off x="881063" y="736600"/>
            <a:ext cx="4908550" cy="3681413"/>
          </a:xfrm>
          <a:ln/>
        </p:spPr>
      </p:sp>
      <p:sp>
        <p:nvSpPr>
          <p:cNvPr id="136196" name="Rectangle 3"/>
          <p:cNvSpPr>
            <a:spLocks noGrp="1" noChangeArrowheads="1"/>
          </p:cNvSpPr>
          <p:nvPr>
            <p:ph type="body" idx="1"/>
          </p:nvPr>
        </p:nvSpPr>
        <p:spPr>
          <a:xfrm>
            <a:off x="890588" y="4664075"/>
            <a:ext cx="4887912" cy="4419600"/>
          </a:xfrm>
          <a:noFill/>
          <a:ln/>
        </p:spPr>
        <p:txBody>
          <a:bodyPr/>
          <a:lstStyle/>
          <a:p>
            <a:pPr eaLnBrk="1" hangingPunct="1"/>
            <a:endParaRPr lang="es-ES"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5B9286C7-4827-464F-ADCE-3F4A92AF9FD3}" type="slidenum">
              <a:rPr lang="es-ES_tradnl" smtClean="0">
                <a:latin typeface="Arial" charset="0"/>
              </a:rPr>
              <a:pPr/>
              <a:t>39</a:t>
            </a:fld>
            <a:endParaRPr lang="es-ES_tradnl" smtClean="0">
              <a:latin typeface="Arial" charset="0"/>
            </a:endParaRPr>
          </a:p>
        </p:txBody>
      </p:sp>
      <p:sp>
        <p:nvSpPr>
          <p:cNvPr id="136195" name="Rectangle 2"/>
          <p:cNvSpPr>
            <a:spLocks noGrp="1" noRot="1" noChangeAspect="1" noChangeArrowheads="1" noTextEdit="1"/>
          </p:cNvSpPr>
          <p:nvPr>
            <p:ph type="sldImg"/>
          </p:nvPr>
        </p:nvSpPr>
        <p:spPr>
          <a:xfrm>
            <a:off x="881063" y="736600"/>
            <a:ext cx="4908550" cy="3681413"/>
          </a:xfrm>
          <a:ln/>
        </p:spPr>
      </p:sp>
      <p:sp>
        <p:nvSpPr>
          <p:cNvPr id="136196" name="Rectangle 3"/>
          <p:cNvSpPr>
            <a:spLocks noGrp="1" noChangeArrowheads="1"/>
          </p:cNvSpPr>
          <p:nvPr>
            <p:ph type="body" idx="1"/>
          </p:nvPr>
        </p:nvSpPr>
        <p:spPr>
          <a:xfrm>
            <a:off x="890588" y="4664075"/>
            <a:ext cx="4887912" cy="4419600"/>
          </a:xfrm>
          <a:noFill/>
          <a:ln/>
        </p:spPr>
        <p:txBody>
          <a:bodyPr/>
          <a:lstStyle/>
          <a:p>
            <a:pPr eaLnBrk="1" hangingPunct="1"/>
            <a:endParaRPr lang="es-ES"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127BCB48-D1E5-496D-B881-CA8651DCA294}" type="slidenum">
              <a:rPr lang="es-ES_tradnl" smtClean="0">
                <a:latin typeface="Arial" charset="0"/>
              </a:rPr>
              <a:pPr/>
              <a:t>41</a:t>
            </a:fld>
            <a:endParaRPr lang="es-ES_tradnl" smtClean="0">
              <a:latin typeface="Arial" charset="0"/>
            </a:endParaRPr>
          </a:p>
        </p:txBody>
      </p:sp>
      <p:sp>
        <p:nvSpPr>
          <p:cNvPr id="137219" name="Rectangle 2"/>
          <p:cNvSpPr>
            <a:spLocks noGrp="1" noRot="1" noChangeAspect="1" noChangeArrowheads="1" noTextEdit="1"/>
          </p:cNvSpPr>
          <p:nvPr>
            <p:ph type="sldImg"/>
          </p:nvPr>
        </p:nvSpPr>
        <p:spPr>
          <a:xfrm>
            <a:off x="881063" y="736600"/>
            <a:ext cx="4908550" cy="3681413"/>
          </a:xfrm>
          <a:ln/>
        </p:spPr>
      </p:sp>
      <p:sp>
        <p:nvSpPr>
          <p:cNvPr id="137220" name="Rectangle 3"/>
          <p:cNvSpPr>
            <a:spLocks noGrp="1" noChangeArrowheads="1"/>
          </p:cNvSpPr>
          <p:nvPr>
            <p:ph type="body" idx="1"/>
          </p:nvPr>
        </p:nvSpPr>
        <p:spPr>
          <a:xfrm>
            <a:off x="890588" y="4664075"/>
            <a:ext cx="4887912" cy="4419600"/>
          </a:xfrm>
          <a:noFill/>
          <a:ln/>
        </p:spPr>
        <p:txBody>
          <a:bodyPr/>
          <a:lstStyle/>
          <a:p>
            <a:pPr eaLnBrk="1" hangingPunct="1"/>
            <a:endParaRPr lang="es-ES"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E9AE6D-EC69-4EA3-97FC-E069627E98DD}" type="slidenum">
              <a:rPr lang="es-ES_tradnl"/>
              <a:pPr/>
              <a:t>42</a:t>
            </a:fld>
            <a:endParaRPr lang="es-ES_tradnl"/>
          </a:p>
        </p:txBody>
      </p:sp>
      <p:sp>
        <p:nvSpPr>
          <p:cNvPr id="149506" name="Rectangle 2"/>
          <p:cNvSpPr>
            <a:spLocks noGrp="1" noRot="1" noChangeAspect="1" noChangeArrowheads="1" noTextEdit="1"/>
          </p:cNvSpPr>
          <p:nvPr>
            <p:ph type="sldImg"/>
          </p:nvPr>
        </p:nvSpPr>
        <p:spPr>
          <a:xfrm>
            <a:off x="881063" y="736600"/>
            <a:ext cx="4908550" cy="3681413"/>
          </a:xfrm>
          <a:ln/>
        </p:spPr>
      </p:sp>
      <p:sp>
        <p:nvSpPr>
          <p:cNvPr id="149507"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A33D23-7058-488E-86C0-88C97CBCEE61}" type="slidenum">
              <a:rPr lang="es-ES_tradnl"/>
              <a:pPr/>
              <a:t>43</a:t>
            </a:fld>
            <a:endParaRPr lang="es-ES_tradnl"/>
          </a:p>
        </p:txBody>
      </p:sp>
      <p:sp>
        <p:nvSpPr>
          <p:cNvPr id="151554" name="Rectangle 2"/>
          <p:cNvSpPr>
            <a:spLocks noGrp="1" noRot="1" noChangeAspect="1" noChangeArrowheads="1" noTextEdit="1"/>
          </p:cNvSpPr>
          <p:nvPr>
            <p:ph type="sldImg"/>
          </p:nvPr>
        </p:nvSpPr>
        <p:spPr>
          <a:xfrm>
            <a:off x="881063" y="736600"/>
            <a:ext cx="4908550" cy="3681413"/>
          </a:xfrm>
          <a:ln/>
        </p:spPr>
      </p:sp>
      <p:sp>
        <p:nvSpPr>
          <p:cNvPr id="151555"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7503E2-DF49-48D6-9FD3-DBFC6890C6B2}" type="slidenum">
              <a:rPr lang="es-ES_tradnl"/>
              <a:pPr/>
              <a:t>14</a:t>
            </a:fld>
            <a:endParaRPr lang="es-ES_tradnl"/>
          </a:p>
        </p:txBody>
      </p:sp>
      <p:sp>
        <p:nvSpPr>
          <p:cNvPr id="124930" name="Rectangle 2"/>
          <p:cNvSpPr>
            <a:spLocks noGrp="1" noRot="1" noChangeAspect="1" noChangeArrowheads="1" noTextEdit="1"/>
          </p:cNvSpPr>
          <p:nvPr>
            <p:ph type="sldImg"/>
          </p:nvPr>
        </p:nvSpPr>
        <p:spPr>
          <a:xfrm>
            <a:off x="881063" y="736600"/>
            <a:ext cx="4908550" cy="3681413"/>
          </a:xfrm>
          <a:ln/>
        </p:spPr>
      </p:sp>
      <p:sp>
        <p:nvSpPr>
          <p:cNvPr id="124931"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0E7F2FF7-6825-43C6-B524-B4C484E481D7}" type="slidenum">
              <a:rPr lang="es-ES_tradnl" smtClean="0">
                <a:latin typeface="Arial" charset="0"/>
              </a:rPr>
              <a:pPr/>
              <a:t>44</a:t>
            </a:fld>
            <a:endParaRPr lang="es-ES_tradnl" smtClean="0">
              <a:latin typeface="Arial" charset="0"/>
            </a:endParaRPr>
          </a:p>
        </p:txBody>
      </p:sp>
      <p:sp>
        <p:nvSpPr>
          <p:cNvPr id="140291" name="Rectangle 2"/>
          <p:cNvSpPr>
            <a:spLocks noGrp="1" noRot="1" noChangeAspect="1" noChangeArrowheads="1" noTextEdit="1"/>
          </p:cNvSpPr>
          <p:nvPr>
            <p:ph type="sldImg"/>
          </p:nvPr>
        </p:nvSpPr>
        <p:spPr>
          <a:xfrm>
            <a:off x="881063" y="736600"/>
            <a:ext cx="4908550" cy="3681413"/>
          </a:xfrm>
          <a:ln/>
        </p:spPr>
      </p:sp>
      <p:sp>
        <p:nvSpPr>
          <p:cNvPr id="140292" name="Rectangle 3"/>
          <p:cNvSpPr>
            <a:spLocks noGrp="1" noChangeArrowheads="1"/>
          </p:cNvSpPr>
          <p:nvPr>
            <p:ph type="body" idx="1"/>
          </p:nvPr>
        </p:nvSpPr>
        <p:spPr>
          <a:xfrm>
            <a:off x="890588" y="4664075"/>
            <a:ext cx="4887912" cy="4419600"/>
          </a:xfrm>
          <a:noFill/>
          <a:ln/>
        </p:spPr>
        <p:txBody>
          <a:bodyPr/>
          <a:lstStyle/>
          <a:p>
            <a:pPr eaLnBrk="1" hangingPunct="1"/>
            <a:endParaRPr lang="es-ES"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EFE54A-3E2E-48E4-9F26-FF9CB7F65C27}" type="slidenum">
              <a:rPr lang="es-ES_tradnl"/>
              <a:pPr/>
              <a:t>45</a:t>
            </a:fld>
            <a:endParaRPr lang="es-ES_tradnl"/>
          </a:p>
        </p:txBody>
      </p:sp>
      <p:sp>
        <p:nvSpPr>
          <p:cNvPr id="153602" name="Rectangle 2"/>
          <p:cNvSpPr>
            <a:spLocks noGrp="1" noRot="1" noChangeAspect="1" noChangeArrowheads="1" noTextEdit="1"/>
          </p:cNvSpPr>
          <p:nvPr>
            <p:ph type="sldImg"/>
          </p:nvPr>
        </p:nvSpPr>
        <p:spPr>
          <a:xfrm>
            <a:off x="881063" y="736600"/>
            <a:ext cx="4908550" cy="3681413"/>
          </a:xfrm>
          <a:ln/>
        </p:spPr>
      </p:sp>
      <p:sp>
        <p:nvSpPr>
          <p:cNvPr id="153603"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F94965-3465-4E5C-9232-E4FEF87FC095}" type="slidenum">
              <a:rPr lang="es-ES_tradnl"/>
              <a:pPr/>
              <a:t>46</a:t>
            </a:fld>
            <a:endParaRPr lang="es-ES_tradnl"/>
          </a:p>
        </p:txBody>
      </p:sp>
      <p:sp>
        <p:nvSpPr>
          <p:cNvPr id="155650" name="Rectangle 2"/>
          <p:cNvSpPr>
            <a:spLocks noGrp="1" noRot="1" noChangeAspect="1" noChangeArrowheads="1" noTextEdit="1"/>
          </p:cNvSpPr>
          <p:nvPr>
            <p:ph type="sldImg"/>
          </p:nvPr>
        </p:nvSpPr>
        <p:spPr>
          <a:xfrm>
            <a:off x="881063" y="736600"/>
            <a:ext cx="4908550" cy="3681413"/>
          </a:xfrm>
          <a:ln/>
        </p:spPr>
      </p:sp>
      <p:sp>
        <p:nvSpPr>
          <p:cNvPr id="155651"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07FA6C-4B6B-4341-B764-D8E6DFD82A3A}" type="slidenum">
              <a:rPr lang="es-ES_tradnl"/>
              <a:pPr/>
              <a:t>47</a:t>
            </a:fld>
            <a:endParaRPr lang="es-ES_tradnl"/>
          </a:p>
        </p:txBody>
      </p:sp>
      <p:sp>
        <p:nvSpPr>
          <p:cNvPr id="157698" name="Rectangle 2"/>
          <p:cNvSpPr>
            <a:spLocks noGrp="1" noRot="1" noChangeAspect="1" noChangeArrowheads="1" noTextEdit="1"/>
          </p:cNvSpPr>
          <p:nvPr>
            <p:ph type="sldImg"/>
          </p:nvPr>
        </p:nvSpPr>
        <p:spPr>
          <a:xfrm>
            <a:off x="881063" y="736600"/>
            <a:ext cx="4908550" cy="3681413"/>
          </a:xfrm>
          <a:ln/>
        </p:spPr>
      </p:sp>
      <p:sp>
        <p:nvSpPr>
          <p:cNvPr id="157699"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F83C30-C1C5-4B1C-BF95-95F78ECAABCA}" type="slidenum">
              <a:rPr lang="es-ES_tradnl"/>
              <a:pPr/>
              <a:t>48</a:t>
            </a:fld>
            <a:endParaRPr lang="es-ES_tradnl"/>
          </a:p>
        </p:txBody>
      </p:sp>
      <p:sp>
        <p:nvSpPr>
          <p:cNvPr id="159746" name="Rectangle 2"/>
          <p:cNvSpPr>
            <a:spLocks noGrp="1" noRot="1" noChangeAspect="1" noChangeArrowheads="1" noTextEdit="1"/>
          </p:cNvSpPr>
          <p:nvPr>
            <p:ph type="sldImg"/>
          </p:nvPr>
        </p:nvSpPr>
        <p:spPr>
          <a:xfrm>
            <a:off x="881063" y="736600"/>
            <a:ext cx="4908550" cy="3681413"/>
          </a:xfrm>
          <a:ln/>
        </p:spPr>
      </p:sp>
      <p:sp>
        <p:nvSpPr>
          <p:cNvPr id="159747"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5D51F3-C8A5-4660-BA6C-73A51F7D6560}" type="slidenum">
              <a:rPr lang="es-ES_tradnl"/>
              <a:pPr/>
              <a:t>49</a:t>
            </a:fld>
            <a:endParaRPr lang="es-ES_tradnl"/>
          </a:p>
        </p:txBody>
      </p:sp>
      <p:sp>
        <p:nvSpPr>
          <p:cNvPr id="161794" name="Rectangle 2"/>
          <p:cNvSpPr>
            <a:spLocks noGrp="1" noRot="1" noChangeAspect="1" noChangeArrowheads="1" noTextEdit="1"/>
          </p:cNvSpPr>
          <p:nvPr>
            <p:ph type="sldImg"/>
          </p:nvPr>
        </p:nvSpPr>
        <p:spPr>
          <a:xfrm>
            <a:off x="881063" y="736600"/>
            <a:ext cx="4908550" cy="3681413"/>
          </a:xfrm>
          <a:ln/>
        </p:spPr>
      </p:sp>
      <p:sp>
        <p:nvSpPr>
          <p:cNvPr id="161795"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A3B49D-5306-48CF-A5FF-111DE74D4FF7}" type="slidenum">
              <a:rPr lang="es-ES_tradnl"/>
              <a:pPr/>
              <a:t>50</a:t>
            </a:fld>
            <a:endParaRPr lang="es-ES_tradnl"/>
          </a:p>
        </p:txBody>
      </p:sp>
      <p:sp>
        <p:nvSpPr>
          <p:cNvPr id="163842" name="Rectangle 2"/>
          <p:cNvSpPr>
            <a:spLocks noGrp="1" noRot="1" noChangeAspect="1" noChangeArrowheads="1" noTextEdit="1"/>
          </p:cNvSpPr>
          <p:nvPr>
            <p:ph type="sldImg"/>
          </p:nvPr>
        </p:nvSpPr>
        <p:spPr>
          <a:xfrm>
            <a:off x="881063" y="736600"/>
            <a:ext cx="4908550" cy="3681413"/>
          </a:xfrm>
          <a:ln/>
        </p:spPr>
      </p:sp>
      <p:sp>
        <p:nvSpPr>
          <p:cNvPr id="163843"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DAA15913-EF00-4614-B537-7516B9EDEF10}" type="slidenum">
              <a:rPr lang="es-ES_tradnl" smtClean="0">
                <a:latin typeface="Arial" charset="0"/>
              </a:rPr>
              <a:pPr/>
              <a:t>61</a:t>
            </a:fld>
            <a:endParaRPr lang="es-ES_tradnl" smtClean="0">
              <a:latin typeface="Arial" charset="0"/>
            </a:endParaRPr>
          </a:p>
        </p:txBody>
      </p:sp>
      <p:sp>
        <p:nvSpPr>
          <p:cNvPr id="146435" name="Rectangle 2"/>
          <p:cNvSpPr>
            <a:spLocks noGrp="1" noRot="1" noChangeAspect="1" noChangeArrowheads="1" noTextEdit="1"/>
          </p:cNvSpPr>
          <p:nvPr>
            <p:ph type="sldImg"/>
          </p:nvPr>
        </p:nvSpPr>
        <p:spPr>
          <a:xfrm>
            <a:off x="881063" y="736600"/>
            <a:ext cx="4908550" cy="3681413"/>
          </a:xfrm>
          <a:ln/>
        </p:spPr>
      </p:sp>
      <p:sp>
        <p:nvSpPr>
          <p:cNvPr id="146436" name="Rectangle 3"/>
          <p:cNvSpPr>
            <a:spLocks noGrp="1" noChangeArrowheads="1"/>
          </p:cNvSpPr>
          <p:nvPr>
            <p:ph type="body" idx="1"/>
          </p:nvPr>
        </p:nvSpPr>
        <p:spPr>
          <a:xfrm>
            <a:off x="890588" y="4664075"/>
            <a:ext cx="4887912" cy="4419600"/>
          </a:xfrm>
          <a:noFill/>
          <a:ln/>
        </p:spPr>
        <p:txBody>
          <a:bodyPr/>
          <a:lstStyle/>
          <a:p>
            <a:pPr eaLnBrk="1" hangingPunct="1"/>
            <a:endParaRPr lang="es-ES"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54D94F-F6E2-4E29-9AE7-9D535CC5E776}" type="slidenum">
              <a:rPr lang="es-ES_tradnl"/>
              <a:pPr/>
              <a:t>62</a:t>
            </a:fld>
            <a:endParaRPr lang="es-ES_tradnl"/>
          </a:p>
        </p:txBody>
      </p:sp>
      <p:sp>
        <p:nvSpPr>
          <p:cNvPr id="165890" name="Rectangle 2"/>
          <p:cNvSpPr>
            <a:spLocks noGrp="1" noRot="1" noChangeAspect="1" noChangeArrowheads="1" noTextEdit="1"/>
          </p:cNvSpPr>
          <p:nvPr>
            <p:ph type="sldImg"/>
          </p:nvPr>
        </p:nvSpPr>
        <p:spPr>
          <a:xfrm>
            <a:off x="881063" y="736600"/>
            <a:ext cx="4908550" cy="3681413"/>
          </a:xfrm>
          <a:ln/>
        </p:spPr>
      </p:sp>
      <p:sp>
        <p:nvSpPr>
          <p:cNvPr id="165891"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C85BA3-4DD1-4B9F-94F9-F7C67D7745D7}" type="slidenum">
              <a:rPr lang="es-ES_tradnl"/>
              <a:pPr/>
              <a:t>63</a:t>
            </a:fld>
            <a:endParaRPr lang="es-ES_tradnl"/>
          </a:p>
        </p:txBody>
      </p:sp>
      <p:sp>
        <p:nvSpPr>
          <p:cNvPr id="167938" name="Rectangle 2"/>
          <p:cNvSpPr>
            <a:spLocks noGrp="1" noRot="1" noChangeAspect="1" noChangeArrowheads="1" noTextEdit="1"/>
          </p:cNvSpPr>
          <p:nvPr>
            <p:ph type="sldImg"/>
          </p:nvPr>
        </p:nvSpPr>
        <p:spPr>
          <a:xfrm>
            <a:off x="881063" y="736600"/>
            <a:ext cx="4908550" cy="3681413"/>
          </a:xfrm>
          <a:ln/>
        </p:spPr>
      </p:sp>
      <p:sp>
        <p:nvSpPr>
          <p:cNvPr id="167939"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545DD9-5B99-4623-90C8-2EA8CA67B552}" type="slidenum">
              <a:rPr lang="es-ES_tradnl"/>
              <a:pPr/>
              <a:t>15</a:t>
            </a:fld>
            <a:endParaRPr lang="es-ES_tradnl"/>
          </a:p>
        </p:txBody>
      </p:sp>
      <p:sp>
        <p:nvSpPr>
          <p:cNvPr id="126978" name="Rectangle 2"/>
          <p:cNvSpPr>
            <a:spLocks noGrp="1" noRot="1" noChangeAspect="1" noChangeArrowheads="1" noTextEdit="1"/>
          </p:cNvSpPr>
          <p:nvPr>
            <p:ph type="sldImg"/>
          </p:nvPr>
        </p:nvSpPr>
        <p:spPr>
          <a:xfrm>
            <a:off x="881063" y="736600"/>
            <a:ext cx="4908550" cy="3681413"/>
          </a:xfrm>
          <a:ln/>
        </p:spPr>
      </p:sp>
      <p:sp>
        <p:nvSpPr>
          <p:cNvPr id="126979"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534D62-DD10-4894-9016-D644965D5B12}" type="slidenum">
              <a:rPr lang="es-ES_tradnl"/>
              <a:pPr/>
              <a:t>64</a:t>
            </a:fld>
            <a:endParaRPr lang="es-ES_tradnl"/>
          </a:p>
        </p:txBody>
      </p:sp>
      <p:sp>
        <p:nvSpPr>
          <p:cNvPr id="169986" name="Rectangle 2"/>
          <p:cNvSpPr>
            <a:spLocks noGrp="1" noRot="1" noChangeAspect="1" noChangeArrowheads="1" noTextEdit="1"/>
          </p:cNvSpPr>
          <p:nvPr>
            <p:ph type="sldImg"/>
          </p:nvPr>
        </p:nvSpPr>
        <p:spPr>
          <a:xfrm>
            <a:off x="881063" y="736600"/>
            <a:ext cx="4908550" cy="3681413"/>
          </a:xfrm>
          <a:ln/>
        </p:spPr>
      </p:sp>
      <p:sp>
        <p:nvSpPr>
          <p:cNvPr id="169987"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8D2091-D3D5-4465-A02F-6CE20C512D45}" type="slidenum">
              <a:rPr lang="es-ES_tradnl"/>
              <a:pPr/>
              <a:t>65</a:t>
            </a:fld>
            <a:endParaRPr lang="es-ES_tradnl"/>
          </a:p>
        </p:txBody>
      </p:sp>
      <p:sp>
        <p:nvSpPr>
          <p:cNvPr id="172034" name="Rectangle 2"/>
          <p:cNvSpPr>
            <a:spLocks noGrp="1" noRot="1" noChangeAspect="1" noChangeArrowheads="1" noTextEdit="1"/>
          </p:cNvSpPr>
          <p:nvPr>
            <p:ph type="sldImg"/>
          </p:nvPr>
        </p:nvSpPr>
        <p:spPr>
          <a:xfrm>
            <a:off x="881063" y="736600"/>
            <a:ext cx="4908550" cy="3681413"/>
          </a:xfrm>
          <a:ln/>
        </p:spPr>
      </p:sp>
      <p:sp>
        <p:nvSpPr>
          <p:cNvPr id="172035"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Aquí tenemos la distribución nacional de la publicaciones científicas durante el período 1973 y 2009. Brasil, México, Argentina y Chile son los países más prolíficos. </a:t>
            </a:r>
            <a:endParaRPr lang="en-GB" b="1" noProof="0" dirty="0" smtClean="0"/>
          </a:p>
          <a:p>
            <a:endParaRPr lang="en-GB" noProof="0" dirty="0" smtClean="0"/>
          </a:p>
          <a:p>
            <a:r>
              <a:rPr lang="en-GB" baseline="0" noProof="0" dirty="0" smtClean="0"/>
              <a:t>ENTER ---}</a:t>
            </a:r>
            <a:endParaRPr lang="en-GB" noProof="0" dirty="0"/>
          </a:p>
        </p:txBody>
      </p:sp>
      <p:sp>
        <p:nvSpPr>
          <p:cNvPr id="4" name="3 Marcador de número de diapositiva"/>
          <p:cNvSpPr>
            <a:spLocks noGrp="1"/>
          </p:cNvSpPr>
          <p:nvPr>
            <p:ph type="sldNum" sz="quarter" idx="10"/>
          </p:nvPr>
        </p:nvSpPr>
        <p:spPr/>
        <p:txBody>
          <a:bodyPr/>
          <a:lstStyle/>
          <a:p>
            <a:pPr>
              <a:defRPr/>
            </a:pPr>
            <a:fld id="{C3B98346-9BB5-4F70-8C68-CF9E65C5006F}" type="slidenum">
              <a:rPr lang="es-ES_tradnl" smtClean="0"/>
              <a:pPr>
                <a:defRPr/>
              </a:pPr>
              <a:t>66</a:t>
            </a:fld>
            <a:endParaRPr lang="es-ES_tradnl"/>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El siguiente es un video tomado de la plataforma</a:t>
            </a:r>
            <a:r>
              <a:rPr lang="es-ES" baseline="0" dirty="0" smtClean="0"/>
              <a:t> SPIN (que describiré más adelante)</a:t>
            </a:r>
            <a:r>
              <a:rPr lang="es-ES" dirty="0" smtClean="0"/>
              <a:t>. </a:t>
            </a:r>
          </a:p>
          <a:p>
            <a:r>
              <a:rPr lang="es-ES" dirty="0" smtClean="0"/>
              <a:t>Aquí les mostramos la evolución temporal, entre 1973 y 2009, el número de los principales publicaciones científicas para la región.</a:t>
            </a:r>
            <a:endParaRPr lang="en-GB" noProof="0" dirty="0" smtClean="0"/>
          </a:p>
          <a:p>
            <a:endParaRPr lang="en-GB" noProof="0" dirty="0" smtClean="0"/>
          </a:p>
          <a:p>
            <a:r>
              <a:rPr lang="en-GB" b="1" baseline="0" noProof="0" dirty="0" smtClean="0"/>
              <a:t>ESPERAR </a:t>
            </a:r>
            <a:r>
              <a:rPr lang="en-GB" b="1" baseline="0" noProof="0" dirty="0" err="1" smtClean="0"/>
              <a:t>que</a:t>
            </a:r>
            <a:r>
              <a:rPr lang="en-GB" b="1" baseline="0" noProof="0" dirty="0" smtClean="0"/>
              <a:t> </a:t>
            </a:r>
            <a:r>
              <a:rPr lang="es-ES_tradnl" b="1" baseline="0" noProof="0" dirty="0" smtClean="0"/>
              <a:t>termine</a:t>
            </a:r>
            <a:r>
              <a:rPr lang="en-GB" b="1" baseline="0" noProof="0" dirty="0" smtClean="0"/>
              <a:t> el clip y </a:t>
            </a:r>
            <a:r>
              <a:rPr lang="en-GB" b="1" baseline="0" noProof="0" dirty="0" err="1" smtClean="0"/>
              <a:t>luego</a:t>
            </a:r>
            <a:r>
              <a:rPr lang="en-GB" b="1" baseline="0" noProof="0" dirty="0" smtClean="0"/>
              <a:t> </a:t>
            </a:r>
            <a:r>
              <a:rPr lang="en-GB" b="1" baseline="0" noProof="0" dirty="0" err="1" smtClean="0"/>
              <a:t>decir</a:t>
            </a:r>
            <a:endParaRPr lang="en-GB" b="1" baseline="0" noProof="0" dirty="0" smtClean="0"/>
          </a:p>
          <a:p>
            <a:endParaRPr lang="en-GB" b="1" baseline="0" noProof="0" dirty="0" smtClean="0"/>
          </a:p>
          <a:p>
            <a:pPr defTabSz="844083" eaLnBrk="0" fontAlgn="base" hangingPunct="0">
              <a:spcBef>
                <a:spcPct val="30000"/>
              </a:spcBef>
              <a:spcAft>
                <a:spcPct val="0"/>
              </a:spcAft>
              <a:defRPr/>
            </a:pPr>
            <a:r>
              <a:rPr lang="es-ES" dirty="0" smtClean="0"/>
              <a:t>Ahora bien, estas cuestiones fundamentales tienen lugar en contextos muy diversos. Contextos sobre los cuales debemos conocer sus realidades de la mejor</a:t>
            </a:r>
            <a:r>
              <a:rPr lang="es-ES" baseline="0" dirty="0" smtClean="0"/>
              <a:t> manera posible</a:t>
            </a:r>
            <a:r>
              <a:rPr lang="es-ES" dirty="0" smtClean="0"/>
              <a:t>.</a:t>
            </a:r>
          </a:p>
          <a:p>
            <a:pPr defTabSz="844083" eaLnBrk="0" fontAlgn="base" hangingPunct="0">
              <a:spcBef>
                <a:spcPct val="30000"/>
              </a:spcBef>
              <a:spcAft>
                <a:spcPct val="0"/>
              </a:spcAft>
              <a:defRPr/>
            </a:pPr>
            <a:endParaRPr lang="en-GB" sz="1100" dirty="0">
              <a:latin typeface="Times" pitchFamily="16" charset="0"/>
            </a:endParaRPr>
          </a:p>
          <a:p>
            <a:r>
              <a:rPr lang="en-GB" b="1" baseline="0" noProof="0" dirty="0" smtClean="0"/>
              <a:t>ENTER</a:t>
            </a:r>
            <a:r>
              <a:rPr lang="en-GB" baseline="0" noProof="0" dirty="0" smtClean="0"/>
              <a:t> ---}</a:t>
            </a:r>
            <a:endParaRPr lang="en-GB" noProof="0" dirty="0"/>
          </a:p>
        </p:txBody>
      </p:sp>
      <p:sp>
        <p:nvSpPr>
          <p:cNvPr id="4" name="3 Marcador de número de diapositiva"/>
          <p:cNvSpPr>
            <a:spLocks noGrp="1"/>
          </p:cNvSpPr>
          <p:nvPr>
            <p:ph type="sldNum" sz="quarter" idx="10"/>
          </p:nvPr>
        </p:nvSpPr>
        <p:spPr/>
        <p:txBody>
          <a:bodyPr/>
          <a:lstStyle/>
          <a:p>
            <a:pPr>
              <a:defRPr/>
            </a:pPr>
            <a:fld id="{C3B98346-9BB5-4F70-8C68-CF9E65C5006F}" type="slidenum">
              <a:rPr lang="es-ES_tradnl" smtClean="0"/>
              <a:pPr>
                <a:defRPr/>
              </a:pPr>
              <a:t>67</a:t>
            </a:fld>
            <a:endParaRPr lang="es-ES_tradnl"/>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0C37EF-3EA8-4694-8773-AF24590769B1}" type="slidenum">
              <a:rPr lang="es-ES_tradnl"/>
              <a:pPr/>
              <a:t>68</a:t>
            </a:fld>
            <a:endParaRPr lang="es-ES_tradnl"/>
          </a:p>
        </p:txBody>
      </p:sp>
      <p:sp>
        <p:nvSpPr>
          <p:cNvPr id="174082" name="Rectangle 2"/>
          <p:cNvSpPr>
            <a:spLocks noGrp="1" noRot="1" noChangeAspect="1" noChangeArrowheads="1" noTextEdit="1"/>
          </p:cNvSpPr>
          <p:nvPr>
            <p:ph type="sldImg"/>
          </p:nvPr>
        </p:nvSpPr>
        <p:spPr>
          <a:xfrm>
            <a:off x="881063" y="736600"/>
            <a:ext cx="4908550" cy="3681413"/>
          </a:xfrm>
          <a:ln/>
        </p:spPr>
      </p:sp>
      <p:sp>
        <p:nvSpPr>
          <p:cNvPr id="174083"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A38B72-53FF-419E-A3D4-37DDF4C21749}" type="slidenum">
              <a:rPr lang="es-ES_tradnl"/>
              <a:pPr/>
              <a:t>69</a:t>
            </a:fld>
            <a:endParaRPr lang="es-ES_tradnl"/>
          </a:p>
        </p:txBody>
      </p:sp>
      <p:sp>
        <p:nvSpPr>
          <p:cNvPr id="176130" name="Rectangle 2"/>
          <p:cNvSpPr>
            <a:spLocks noGrp="1" noRot="1" noChangeAspect="1" noChangeArrowheads="1" noTextEdit="1"/>
          </p:cNvSpPr>
          <p:nvPr>
            <p:ph type="sldImg"/>
          </p:nvPr>
        </p:nvSpPr>
        <p:spPr>
          <a:xfrm>
            <a:off x="881063" y="736600"/>
            <a:ext cx="4908550" cy="3681413"/>
          </a:xfrm>
          <a:ln/>
        </p:spPr>
      </p:sp>
      <p:sp>
        <p:nvSpPr>
          <p:cNvPr id="17613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84F29D-6F86-4D1F-9113-36B3CBAC1DA8}" type="slidenum">
              <a:rPr lang="es-ES_tradnl"/>
              <a:pPr/>
              <a:t>70</a:t>
            </a:fld>
            <a:endParaRPr lang="es-ES_tradnl"/>
          </a:p>
        </p:txBody>
      </p:sp>
      <p:sp>
        <p:nvSpPr>
          <p:cNvPr id="178178" name="Rectangle 2"/>
          <p:cNvSpPr>
            <a:spLocks noGrp="1" noRot="1" noChangeAspect="1" noChangeArrowheads="1" noTextEdit="1"/>
          </p:cNvSpPr>
          <p:nvPr>
            <p:ph type="sldImg"/>
          </p:nvPr>
        </p:nvSpPr>
        <p:spPr>
          <a:xfrm>
            <a:off x="881063" y="736600"/>
            <a:ext cx="4908550" cy="3681413"/>
          </a:xfrm>
          <a:ln/>
        </p:spPr>
      </p:sp>
      <p:sp>
        <p:nvSpPr>
          <p:cNvPr id="178179"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58CEF9-96DC-4642-AEE6-9FC83021C9EF}" type="slidenum">
              <a:rPr lang="es-ES_tradnl"/>
              <a:pPr/>
              <a:t>71</a:t>
            </a:fld>
            <a:endParaRPr lang="es-ES_tradnl"/>
          </a:p>
        </p:txBody>
      </p:sp>
      <p:sp>
        <p:nvSpPr>
          <p:cNvPr id="180226" name="Rectangle 2"/>
          <p:cNvSpPr>
            <a:spLocks noGrp="1" noRot="1" noChangeAspect="1" noChangeArrowheads="1" noTextEdit="1"/>
          </p:cNvSpPr>
          <p:nvPr>
            <p:ph type="sldImg"/>
          </p:nvPr>
        </p:nvSpPr>
        <p:spPr>
          <a:xfrm>
            <a:off x="881063" y="736600"/>
            <a:ext cx="4908550" cy="3681413"/>
          </a:xfrm>
          <a:ln/>
        </p:spPr>
      </p:sp>
      <p:sp>
        <p:nvSpPr>
          <p:cNvPr id="180227"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2E123D-47F3-436F-BAF7-D27EB283B105}" type="slidenum">
              <a:rPr lang="es-ES_tradnl"/>
              <a:pPr/>
              <a:t>72</a:t>
            </a:fld>
            <a:endParaRPr lang="es-ES_tradnl"/>
          </a:p>
        </p:txBody>
      </p:sp>
      <p:sp>
        <p:nvSpPr>
          <p:cNvPr id="182274" name="Rectangle 2"/>
          <p:cNvSpPr>
            <a:spLocks noGrp="1" noRot="1" noChangeAspect="1" noChangeArrowheads="1" noTextEdit="1"/>
          </p:cNvSpPr>
          <p:nvPr>
            <p:ph type="sldImg"/>
          </p:nvPr>
        </p:nvSpPr>
        <p:spPr>
          <a:xfrm>
            <a:off x="881063" y="736600"/>
            <a:ext cx="4908550" cy="3681413"/>
          </a:xfrm>
          <a:ln/>
        </p:spPr>
      </p:sp>
      <p:sp>
        <p:nvSpPr>
          <p:cNvPr id="182275"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B49C7A-F1FF-47ED-ACA0-599C1244B08F}" type="slidenum">
              <a:rPr lang="es-ES_tradnl"/>
              <a:pPr/>
              <a:t>73</a:t>
            </a:fld>
            <a:endParaRPr lang="es-ES_tradnl"/>
          </a:p>
        </p:txBody>
      </p:sp>
      <p:sp>
        <p:nvSpPr>
          <p:cNvPr id="184322" name="Rectangle 2"/>
          <p:cNvSpPr>
            <a:spLocks noGrp="1" noRot="1" noChangeAspect="1" noChangeArrowheads="1" noTextEdit="1"/>
          </p:cNvSpPr>
          <p:nvPr>
            <p:ph type="sldImg"/>
          </p:nvPr>
        </p:nvSpPr>
        <p:spPr>
          <a:xfrm>
            <a:off x="881063" y="736600"/>
            <a:ext cx="4908550" cy="3681413"/>
          </a:xfrm>
          <a:ln/>
        </p:spPr>
      </p:sp>
      <p:sp>
        <p:nvSpPr>
          <p:cNvPr id="184323"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74CBE5-FC99-4083-8BCA-145B23ED7D2B}" type="slidenum">
              <a:rPr lang="es-ES_tradnl"/>
              <a:pPr/>
              <a:t>21</a:t>
            </a:fld>
            <a:endParaRPr lang="es-ES_tradnl"/>
          </a:p>
        </p:txBody>
      </p:sp>
      <p:sp>
        <p:nvSpPr>
          <p:cNvPr id="129026" name="Rectangle 2"/>
          <p:cNvSpPr>
            <a:spLocks noGrp="1" noRot="1" noChangeAspect="1" noChangeArrowheads="1" noTextEdit="1"/>
          </p:cNvSpPr>
          <p:nvPr>
            <p:ph type="sldImg"/>
          </p:nvPr>
        </p:nvSpPr>
        <p:spPr>
          <a:xfrm>
            <a:off x="881063" y="736600"/>
            <a:ext cx="4908550" cy="3681413"/>
          </a:xfrm>
          <a:ln/>
        </p:spPr>
      </p:sp>
      <p:sp>
        <p:nvSpPr>
          <p:cNvPr id="129027"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4D611C-653C-44AD-8225-6CF6E9CA3C29}" type="slidenum">
              <a:rPr lang="es-ES_tradnl"/>
              <a:pPr/>
              <a:t>74</a:t>
            </a:fld>
            <a:endParaRPr lang="es-ES_tradnl"/>
          </a:p>
        </p:txBody>
      </p:sp>
      <p:sp>
        <p:nvSpPr>
          <p:cNvPr id="186370" name="Rectangle 2"/>
          <p:cNvSpPr>
            <a:spLocks noGrp="1" noRot="1" noChangeAspect="1" noChangeArrowheads="1" noTextEdit="1"/>
          </p:cNvSpPr>
          <p:nvPr>
            <p:ph type="sldImg"/>
          </p:nvPr>
        </p:nvSpPr>
        <p:spPr>
          <a:xfrm>
            <a:off x="881063" y="736600"/>
            <a:ext cx="4908550" cy="3681413"/>
          </a:xfrm>
          <a:ln/>
        </p:spPr>
      </p:sp>
      <p:sp>
        <p:nvSpPr>
          <p:cNvPr id="186371"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26756A-3D4B-418B-BD87-DAD22F6F2966}" type="slidenum">
              <a:rPr lang="es-ES_tradnl"/>
              <a:pPr/>
              <a:t>75</a:t>
            </a:fld>
            <a:endParaRPr lang="es-ES_tradnl"/>
          </a:p>
        </p:txBody>
      </p:sp>
      <p:sp>
        <p:nvSpPr>
          <p:cNvPr id="188418" name="Rectangle 2"/>
          <p:cNvSpPr>
            <a:spLocks noGrp="1" noRot="1" noChangeAspect="1" noChangeArrowheads="1" noTextEdit="1"/>
          </p:cNvSpPr>
          <p:nvPr>
            <p:ph type="sldImg"/>
          </p:nvPr>
        </p:nvSpPr>
        <p:spPr>
          <a:xfrm>
            <a:off x="881063" y="736600"/>
            <a:ext cx="4908550" cy="3681413"/>
          </a:xfrm>
          <a:ln/>
        </p:spPr>
      </p:sp>
      <p:sp>
        <p:nvSpPr>
          <p:cNvPr id="188419"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DCD67B-7157-43E3-8A71-09F16AC0C05F}" type="slidenum">
              <a:rPr lang="es-ES_tradnl"/>
              <a:pPr/>
              <a:t>76</a:t>
            </a:fld>
            <a:endParaRPr lang="es-ES_tradnl"/>
          </a:p>
        </p:txBody>
      </p:sp>
      <p:sp>
        <p:nvSpPr>
          <p:cNvPr id="190466" name="Rectangle 2"/>
          <p:cNvSpPr>
            <a:spLocks noGrp="1" noRot="1" noChangeAspect="1" noChangeArrowheads="1" noTextEdit="1"/>
          </p:cNvSpPr>
          <p:nvPr>
            <p:ph type="sldImg"/>
          </p:nvPr>
        </p:nvSpPr>
        <p:spPr>
          <a:xfrm>
            <a:off x="881063" y="736600"/>
            <a:ext cx="4908550" cy="3681413"/>
          </a:xfrm>
          <a:ln/>
        </p:spPr>
      </p:sp>
      <p:sp>
        <p:nvSpPr>
          <p:cNvPr id="190467"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C9DCE6-D4C2-47ED-BAC0-A7641BF593B6}" type="slidenum">
              <a:rPr lang="es-ES_tradnl"/>
              <a:pPr/>
              <a:t>77</a:t>
            </a:fld>
            <a:endParaRPr lang="es-ES_tradnl"/>
          </a:p>
        </p:txBody>
      </p:sp>
      <p:sp>
        <p:nvSpPr>
          <p:cNvPr id="192514" name="Rectangle 2"/>
          <p:cNvSpPr>
            <a:spLocks noGrp="1" noRot="1" noChangeAspect="1" noChangeArrowheads="1" noTextEdit="1"/>
          </p:cNvSpPr>
          <p:nvPr>
            <p:ph type="sldImg"/>
          </p:nvPr>
        </p:nvSpPr>
        <p:spPr>
          <a:xfrm>
            <a:off x="881063" y="736600"/>
            <a:ext cx="4908550" cy="3681413"/>
          </a:xfrm>
          <a:ln/>
        </p:spPr>
      </p:sp>
      <p:sp>
        <p:nvSpPr>
          <p:cNvPr id="192515"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86B5C5-EDB8-44B0-8F6B-0F712DB4AA9F}" type="slidenum">
              <a:rPr lang="es-ES_tradnl"/>
              <a:pPr/>
              <a:t>78</a:t>
            </a:fld>
            <a:endParaRPr lang="es-ES_tradnl"/>
          </a:p>
        </p:txBody>
      </p:sp>
      <p:sp>
        <p:nvSpPr>
          <p:cNvPr id="194562" name="Rectangle 2"/>
          <p:cNvSpPr>
            <a:spLocks noGrp="1" noRot="1" noChangeAspect="1" noChangeArrowheads="1" noTextEdit="1"/>
          </p:cNvSpPr>
          <p:nvPr>
            <p:ph type="sldImg"/>
          </p:nvPr>
        </p:nvSpPr>
        <p:spPr>
          <a:xfrm>
            <a:off x="881063" y="736600"/>
            <a:ext cx="4908550" cy="3681413"/>
          </a:xfrm>
          <a:ln/>
        </p:spPr>
      </p:sp>
      <p:sp>
        <p:nvSpPr>
          <p:cNvPr id="194563"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C58D65-CEA4-49B0-9C54-27A0EC2331BF}" type="slidenum">
              <a:rPr lang="es-ES_tradnl"/>
              <a:pPr/>
              <a:t>79</a:t>
            </a:fld>
            <a:endParaRPr lang="es-ES_tradnl"/>
          </a:p>
        </p:txBody>
      </p:sp>
      <p:sp>
        <p:nvSpPr>
          <p:cNvPr id="196610" name="Rectangle 2"/>
          <p:cNvSpPr>
            <a:spLocks noGrp="1" noRot="1" noChangeAspect="1" noChangeArrowheads="1" noTextEdit="1"/>
          </p:cNvSpPr>
          <p:nvPr>
            <p:ph type="sldImg"/>
          </p:nvPr>
        </p:nvSpPr>
        <p:spPr>
          <a:xfrm>
            <a:off x="881063" y="736600"/>
            <a:ext cx="4908550" cy="3681413"/>
          </a:xfrm>
          <a:ln/>
        </p:spPr>
      </p:sp>
      <p:sp>
        <p:nvSpPr>
          <p:cNvPr id="196611"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D35577-57E2-4B5A-A235-7A5371B69189}" type="slidenum">
              <a:rPr lang="es-ES_tradnl"/>
              <a:pPr/>
              <a:t>80</a:t>
            </a:fld>
            <a:endParaRPr lang="es-ES_tradnl"/>
          </a:p>
        </p:txBody>
      </p:sp>
      <p:sp>
        <p:nvSpPr>
          <p:cNvPr id="198658" name="Rectangle 2"/>
          <p:cNvSpPr>
            <a:spLocks noGrp="1" noRot="1" noChangeAspect="1" noChangeArrowheads="1" noTextEdit="1"/>
          </p:cNvSpPr>
          <p:nvPr>
            <p:ph type="sldImg"/>
          </p:nvPr>
        </p:nvSpPr>
        <p:spPr>
          <a:xfrm>
            <a:off x="881063" y="736600"/>
            <a:ext cx="4908550" cy="3681413"/>
          </a:xfrm>
          <a:ln/>
        </p:spPr>
      </p:sp>
      <p:sp>
        <p:nvSpPr>
          <p:cNvPr id="198659"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108842-BDC5-47BD-B3B4-7280428E6352}" type="slidenum">
              <a:rPr lang="es-ES_tradnl"/>
              <a:pPr/>
              <a:t>81</a:t>
            </a:fld>
            <a:endParaRPr lang="es-ES_tradnl"/>
          </a:p>
        </p:txBody>
      </p:sp>
      <p:sp>
        <p:nvSpPr>
          <p:cNvPr id="200706" name="Rectangle 2"/>
          <p:cNvSpPr>
            <a:spLocks noGrp="1" noRot="1" noChangeAspect="1" noChangeArrowheads="1" noTextEdit="1"/>
          </p:cNvSpPr>
          <p:nvPr>
            <p:ph type="sldImg"/>
          </p:nvPr>
        </p:nvSpPr>
        <p:spPr>
          <a:xfrm>
            <a:off x="881063" y="736600"/>
            <a:ext cx="4908550" cy="3681413"/>
          </a:xfrm>
          <a:ln/>
        </p:spPr>
      </p:sp>
      <p:sp>
        <p:nvSpPr>
          <p:cNvPr id="200707"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A40F77-DAFC-48B5-94C0-B35083288071}" type="slidenum">
              <a:rPr lang="es-ES_tradnl"/>
              <a:pPr/>
              <a:t>82</a:t>
            </a:fld>
            <a:endParaRPr lang="es-ES_tradnl"/>
          </a:p>
        </p:txBody>
      </p:sp>
      <p:sp>
        <p:nvSpPr>
          <p:cNvPr id="202754" name="Rectangle 2"/>
          <p:cNvSpPr>
            <a:spLocks noGrp="1" noRot="1" noChangeAspect="1" noChangeArrowheads="1" noTextEdit="1"/>
          </p:cNvSpPr>
          <p:nvPr>
            <p:ph type="sldImg"/>
          </p:nvPr>
        </p:nvSpPr>
        <p:spPr>
          <a:xfrm>
            <a:off x="881063" y="736600"/>
            <a:ext cx="4908550" cy="3681413"/>
          </a:xfrm>
          <a:ln/>
        </p:spPr>
      </p:sp>
      <p:sp>
        <p:nvSpPr>
          <p:cNvPr id="202755"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37BFD3-01CE-46E8-8111-CD90F1AA21E3}" type="slidenum">
              <a:rPr lang="es-ES_tradnl"/>
              <a:pPr/>
              <a:t>83</a:t>
            </a:fld>
            <a:endParaRPr lang="es-ES_tradnl"/>
          </a:p>
        </p:txBody>
      </p:sp>
      <p:sp>
        <p:nvSpPr>
          <p:cNvPr id="204802" name="Rectangle 2"/>
          <p:cNvSpPr>
            <a:spLocks noGrp="1" noRot="1" noChangeAspect="1" noChangeArrowheads="1" noTextEdit="1"/>
          </p:cNvSpPr>
          <p:nvPr>
            <p:ph type="sldImg"/>
          </p:nvPr>
        </p:nvSpPr>
        <p:spPr>
          <a:xfrm>
            <a:off x="881063" y="736600"/>
            <a:ext cx="4908550" cy="3681413"/>
          </a:xfrm>
          <a:ln/>
        </p:spPr>
      </p:sp>
      <p:sp>
        <p:nvSpPr>
          <p:cNvPr id="204803"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0C04FD-75FF-4AAD-994F-3E88429BE711}" type="slidenum">
              <a:rPr lang="es-ES_tradnl"/>
              <a:pPr/>
              <a:t>22</a:t>
            </a:fld>
            <a:endParaRPr lang="es-ES_tradnl"/>
          </a:p>
        </p:txBody>
      </p:sp>
      <p:sp>
        <p:nvSpPr>
          <p:cNvPr id="131074" name="Rectangle 2"/>
          <p:cNvSpPr>
            <a:spLocks noGrp="1" noRot="1" noChangeAspect="1" noChangeArrowheads="1" noTextEdit="1"/>
          </p:cNvSpPr>
          <p:nvPr>
            <p:ph type="sldImg"/>
          </p:nvPr>
        </p:nvSpPr>
        <p:spPr>
          <a:xfrm>
            <a:off x="881063" y="736600"/>
            <a:ext cx="4908550" cy="3681413"/>
          </a:xfrm>
          <a:ln/>
        </p:spPr>
      </p:sp>
      <p:sp>
        <p:nvSpPr>
          <p:cNvPr id="131075"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AFA9AE-352E-4AC0-9211-342CF3620227}" type="slidenum">
              <a:rPr lang="es-ES_tradnl"/>
              <a:pPr/>
              <a:t>84</a:t>
            </a:fld>
            <a:endParaRPr lang="es-ES_tradnl"/>
          </a:p>
        </p:txBody>
      </p:sp>
      <p:sp>
        <p:nvSpPr>
          <p:cNvPr id="206850" name="Rectangle 2"/>
          <p:cNvSpPr>
            <a:spLocks noGrp="1" noRot="1" noChangeAspect="1" noChangeArrowheads="1" noTextEdit="1"/>
          </p:cNvSpPr>
          <p:nvPr>
            <p:ph type="sldImg"/>
          </p:nvPr>
        </p:nvSpPr>
        <p:spPr>
          <a:xfrm>
            <a:off x="881063" y="736600"/>
            <a:ext cx="4908550" cy="3681413"/>
          </a:xfrm>
          <a:ln/>
        </p:spPr>
      </p:sp>
      <p:sp>
        <p:nvSpPr>
          <p:cNvPr id="206851"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13ACC4-99F4-4F06-B0F4-8A16A9F6DC7A}" type="slidenum">
              <a:rPr lang="es-ES_tradnl"/>
              <a:pPr/>
              <a:t>23</a:t>
            </a:fld>
            <a:endParaRPr lang="es-ES_tradnl"/>
          </a:p>
        </p:txBody>
      </p:sp>
      <p:sp>
        <p:nvSpPr>
          <p:cNvPr id="133122" name="Rectangle 2"/>
          <p:cNvSpPr>
            <a:spLocks noGrp="1" noRot="1" noChangeAspect="1" noChangeArrowheads="1" noTextEdit="1"/>
          </p:cNvSpPr>
          <p:nvPr>
            <p:ph type="sldImg"/>
          </p:nvPr>
        </p:nvSpPr>
        <p:spPr>
          <a:xfrm>
            <a:off x="881063" y="736600"/>
            <a:ext cx="4908550" cy="3681413"/>
          </a:xfrm>
          <a:ln/>
        </p:spPr>
      </p:sp>
      <p:sp>
        <p:nvSpPr>
          <p:cNvPr id="133123"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ABA6D3-6A86-4E7F-960B-2CC97C684528}" type="slidenum">
              <a:rPr lang="es-ES_tradnl"/>
              <a:pPr/>
              <a:t>25</a:t>
            </a:fld>
            <a:endParaRPr lang="es-ES_tradnl"/>
          </a:p>
        </p:txBody>
      </p:sp>
      <p:sp>
        <p:nvSpPr>
          <p:cNvPr id="135170" name="Rectangle 2"/>
          <p:cNvSpPr>
            <a:spLocks noGrp="1" noRot="1" noChangeAspect="1" noChangeArrowheads="1" noTextEdit="1"/>
          </p:cNvSpPr>
          <p:nvPr>
            <p:ph type="sldImg"/>
          </p:nvPr>
        </p:nvSpPr>
        <p:spPr>
          <a:xfrm>
            <a:off x="881063" y="736600"/>
            <a:ext cx="4908550" cy="3681413"/>
          </a:xfrm>
          <a:ln/>
        </p:spPr>
      </p:sp>
      <p:sp>
        <p:nvSpPr>
          <p:cNvPr id="135171"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5F8EAF-8554-41DE-9EEB-7F621E70FADB}" type="slidenum">
              <a:rPr lang="es-ES_tradnl"/>
              <a:pPr/>
              <a:t>27</a:t>
            </a:fld>
            <a:endParaRPr lang="es-ES_tradnl"/>
          </a:p>
        </p:txBody>
      </p:sp>
      <p:sp>
        <p:nvSpPr>
          <p:cNvPr id="137218" name="Rectangle 2"/>
          <p:cNvSpPr>
            <a:spLocks noGrp="1" noRot="1" noChangeAspect="1" noChangeArrowheads="1" noTextEdit="1"/>
          </p:cNvSpPr>
          <p:nvPr>
            <p:ph type="sldImg"/>
          </p:nvPr>
        </p:nvSpPr>
        <p:spPr>
          <a:xfrm>
            <a:off x="881063" y="736600"/>
            <a:ext cx="4908550" cy="3681413"/>
          </a:xfrm>
          <a:ln/>
        </p:spPr>
      </p:sp>
      <p:sp>
        <p:nvSpPr>
          <p:cNvPr id="137219"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189AD5-D66F-4366-A7F4-DE33F4C37AEF}" type="slidenum">
              <a:rPr lang="es-ES_tradnl"/>
              <a:pPr/>
              <a:t>28</a:t>
            </a:fld>
            <a:endParaRPr lang="es-ES_tradnl"/>
          </a:p>
        </p:txBody>
      </p:sp>
      <p:sp>
        <p:nvSpPr>
          <p:cNvPr id="139266" name="Rectangle 2"/>
          <p:cNvSpPr>
            <a:spLocks noGrp="1" noRot="1" noChangeAspect="1" noChangeArrowheads="1" noTextEdit="1"/>
          </p:cNvSpPr>
          <p:nvPr>
            <p:ph type="sldImg"/>
          </p:nvPr>
        </p:nvSpPr>
        <p:spPr>
          <a:xfrm>
            <a:off x="881063" y="736600"/>
            <a:ext cx="4908550" cy="3681413"/>
          </a:xfrm>
          <a:ln/>
        </p:spPr>
      </p:sp>
      <p:sp>
        <p:nvSpPr>
          <p:cNvPr id="139267" name="Rectangle 3"/>
          <p:cNvSpPr>
            <a:spLocks noGrp="1" noChangeArrowheads="1"/>
          </p:cNvSpPr>
          <p:nvPr>
            <p:ph type="body" idx="1"/>
          </p:nvPr>
        </p:nvSpPr>
        <p:spPr>
          <a:xfrm>
            <a:off x="890588" y="4664075"/>
            <a:ext cx="4887912" cy="4419600"/>
          </a:xfrm>
        </p:spPr>
        <p:txBody>
          <a:bodyPr/>
          <a:lstStyle/>
          <a:p>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AR"/>
          </a:p>
        </p:txBody>
      </p:sp>
      <p:sp>
        <p:nvSpPr>
          <p:cNvPr id="4" name="3 Marcador de fecha"/>
          <p:cNvSpPr>
            <a:spLocks noGrp="1"/>
          </p:cNvSpPr>
          <p:nvPr>
            <p:ph type="dt" sz="half" idx="10"/>
          </p:nvPr>
        </p:nvSpPr>
        <p:spPr/>
        <p:txBody>
          <a:bodyPr/>
          <a:lstStyle>
            <a:lvl1pPr>
              <a:defRPr/>
            </a:lvl1pPr>
          </a:lstStyle>
          <a:p>
            <a:endParaRPr lang="es-ES_tradnl"/>
          </a:p>
        </p:txBody>
      </p:sp>
      <p:sp>
        <p:nvSpPr>
          <p:cNvPr id="5" name="4 Marcador de pie de página"/>
          <p:cNvSpPr>
            <a:spLocks noGrp="1"/>
          </p:cNvSpPr>
          <p:nvPr>
            <p:ph type="ftr" sz="quarter" idx="11"/>
          </p:nvPr>
        </p:nvSpPr>
        <p:spPr/>
        <p:txBody>
          <a:bodyPr/>
          <a:lstStyle>
            <a:lvl1pPr>
              <a:defRPr/>
            </a:lvl1pPr>
          </a:lstStyle>
          <a:p>
            <a:endParaRPr lang="es-ES_tradnl"/>
          </a:p>
        </p:txBody>
      </p:sp>
      <p:sp>
        <p:nvSpPr>
          <p:cNvPr id="6" name="5 Marcador de número de diapositiva"/>
          <p:cNvSpPr>
            <a:spLocks noGrp="1"/>
          </p:cNvSpPr>
          <p:nvPr>
            <p:ph type="sldNum" sz="quarter" idx="12"/>
          </p:nvPr>
        </p:nvSpPr>
        <p:spPr/>
        <p:txBody>
          <a:bodyPr/>
          <a:lstStyle>
            <a:lvl1pPr>
              <a:defRPr/>
            </a:lvl1pPr>
          </a:lstStyle>
          <a:p>
            <a:fld id="{093DDCB4-DBB7-4B46-A263-BFE69D93A6DD}" type="slidenum">
              <a:rPr lang="es-ES_tradnl"/>
              <a:pPr/>
              <a:t>‹Nr.›</a:t>
            </a:fld>
            <a:endParaRPr lang="es-ES_trad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endParaRPr lang="es-ES_tradnl"/>
          </a:p>
        </p:txBody>
      </p:sp>
      <p:sp>
        <p:nvSpPr>
          <p:cNvPr id="5" name="4 Marcador de pie de página"/>
          <p:cNvSpPr>
            <a:spLocks noGrp="1"/>
          </p:cNvSpPr>
          <p:nvPr>
            <p:ph type="ftr" sz="quarter" idx="11"/>
          </p:nvPr>
        </p:nvSpPr>
        <p:spPr/>
        <p:txBody>
          <a:bodyPr/>
          <a:lstStyle>
            <a:lvl1pPr>
              <a:defRPr/>
            </a:lvl1pPr>
          </a:lstStyle>
          <a:p>
            <a:endParaRPr lang="es-ES_tradnl"/>
          </a:p>
        </p:txBody>
      </p:sp>
      <p:sp>
        <p:nvSpPr>
          <p:cNvPr id="6" name="5 Marcador de número de diapositiva"/>
          <p:cNvSpPr>
            <a:spLocks noGrp="1"/>
          </p:cNvSpPr>
          <p:nvPr>
            <p:ph type="sldNum" sz="quarter" idx="12"/>
          </p:nvPr>
        </p:nvSpPr>
        <p:spPr/>
        <p:txBody>
          <a:bodyPr/>
          <a:lstStyle>
            <a:lvl1pPr>
              <a:defRPr/>
            </a:lvl1pPr>
          </a:lstStyle>
          <a:p>
            <a:fld id="{3DF816B3-3F14-4687-8F6B-1C4985002044}" type="slidenum">
              <a:rPr lang="es-ES_tradnl"/>
              <a:pPr/>
              <a:t>‹Nr.›</a:t>
            </a:fld>
            <a:endParaRPr lang="es-ES_trad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endParaRPr lang="es-ES_tradnl"/>
          </a:p>
        </p:txBody>
      </p:sp>
      <p:sp>
        <p:nvSpPr>
          <p:cNvPr id="5" name="4 Marcador de pie de página"/>
          <p:cNvSpPr>
            <a:spLocks noGrp="1"/>
          </p:cNvSpPr>
          <p:nvPr>
            <p:ph type="ftr" sz="quarter" idx="11"/>
          </p:nvPr>
        </p:nvSpPr>
        <p:spPr/>
        <p:txBody>
          <a:bodyPr/>
          <a:lstStyle>
            <a:lvl1pPr>
              <a:defRPr/>
            </a:lvl1pPr>
          </a:lstStyle>
          <a:p>
            <a:endParaRPr lang="es-ES_tradnl"/>
          </a:p>
        </p:txBody>
      </p:sp>
      <p:sp>
        <p:nvSpPr>
          <p:cNvPr id="6" name="5 Marcador de número de diapositiva"/>
          <p:cNvSpPr>
            <a:spLocks noGrp="1"/>
          </p:cNvSpPr>
          <p:nvPr>
            <p:ph type="sldNum" sz="quarter" idx="12"/>
          </p:nvPr>
        </p:nvSpPr>
        <p:spPr/>
        <p:txBody>
          <a:bodyPr/>
          <a:lstStyle>
            <a:lvl1pPr>
              <a:defRPr/>
            </a:lvl1pPr>
          </a:lstStyle>
          <a:p>
            <a:fld id="{418C7B01-29DB-43E5-B1EC-65B3E2F48D34}" type="slidenum">
              <a:rPr lang="es-ES_tradnl"/>
              <a:pPr/>
              <a:t>‹Nr.›</a:t>
            </a:fld>
            <a:endParaRPr lang="es-ES_trad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endParaRPr lang="es-ES_tradnl"/>
          </a:p>
        </p:txBody>
      </p:sp>
      <p:sp>
        <p:nvSpPr>
          <p:cNvPr id="5" name="4 Marcador de pie de página"/>
          <p:cNvSpPr>
            <a:spLocks noGrp="1"/>
          </p:cNvSpPr>
          <p:nvPr>
            <p:ph type="ftr" sz="quarter" idx="11"/>
          </p:nvPr>
        </p:nvSpPr>
        <p:spPr/>
        <p:txBody>
          <a:bodyPr/>
          <a:lstStyle>
            <a:lvl1pPr>
              <a:defRPr/>
            </a:lvl1pPr>
          </a:lstStyle>
          <a:p>
            <a:endParaRPr lang="es-ES_tradnl"/>
          </a:p>
        </p:txBody>
      </p:sp>
      <p:sp>
        <p:nvSpPr>
          <p:cNvPr id="6" name="5 Marcador de número de diapositiva"/>
          <p:cNvSpPr>
            <a:spLocks noGrp="1"/>
          </p:cNvSpPr>
          <p:nvPr>
            <p:ph type="sldNum" sz="quarter" idx="12"/>
          </p:nvPr>
        </p:nvSpPr>
        <p:spPr/>
        <p:txBody>
          <a:bodyPr/>
          <a:lstStyle>
            <a:lvl1pPr>
              <a:defRPr/>
            </a:lvl1pPr>
          </a:lstStyle>
          <a:p>
            <a:fld id="{153FB8C0-780D-40A8-93EA-BCF91E7DE28A}" type="slidenum">
              <a:rPr lang="es-ES_tradnl"/>
              <a:pPr/>
              <a:t>‹Nr.›</a:t>
            </a:fld>
            <a:endParaRPr lang="es-ES_trad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_tradnl"/>
          </a:p>
        </p:txBody>
      </p:sp>
      <p:sp>
        <p:nvSpPr>
          <p:cNvPr id="5" name="4 Marcador de pie de página"/>
          <p:cNvSpPr>
            <a:spLocks noGrp="1"/>
          </p:cNvSpPr>
          <p:nvPr>
            <p:ph type="ftr" sz="quarter" idx="11"/>
          </p:nvPr>
        </p:nvSpPr>
        <p:spPr/>
        <p:txBody>
          <a:bodyPr/>
          <a:lstStyle>
            <a:lvl1pPr>
              <a:defRPr/>
            </a:lvl1pPr>
          </a:lstStyle>
          <a:p>
            <a:endParaRPr lang="es-ES_tradnl"/>
          </a:p>
        </p:txBody>
      </p:sp>
      <p:sp>
        <p:nvSpPr>
          <p:cNvPr id="6" name="5 Marcador de número de diapositiva"/>
          <p:cNvSpPr>
            <a:spLocks noGrp="1"/>
          </p:cNvSpPr>
          <p:nvPr>
            <p:ph type="sldNum" sz="quarter" idx="12"/>
          </p:nvPr>
        </p:nvSpPr>
        <p:spPr/>
        <p:txBody>
          <a:bodyPr/>
          <a:lstStyle>
            <a:lvl1pPr>
              <a:defRPr/>
            </a:lvl1pPr>
          </a:lstStyle>
          <a:p>
            <a:fld id="{74002DBF-DDC2-4871-948B-9BE26D334C7E}" type="slidenum">
              <a:rPr lang="es-ES_tradnl"/>
              <a:pPr/>
              <a:t>‹Nr.›</a:t>
            </a:fld>
            <a:endParaRPr lang="es-ES_trad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fecha"/>
          <p:cNvSpPr>
            <a:spLocks noGrp="1"/>
          </p:cNvSpPr>
          <p:nvPr>
            <p:ph type="dt" sz="half" idx="10"/>
          </p:nvPr>
        </p:nvSpPr>
        <p:spPr/>
        <p:txBody>
          <a:bodyPr/>
          <a:lstStyle>
            <a:lvl1pPr>
              <a:defRPr/>
            </a:lvl1pPr>
          </a:lstStyle>
          <a:p>
            <a:endParaRPr lang="es-ES_tradnl"/>
          </a:p>
        </p:txBody>
      </p:sp>
      <p:sp>
        <p:nvSpPr>
          <p:cNvPr id="6" name="5 Marcador de pie de página"/>
          <p:cNvSpPr>
            <a:spLocks noGrp="1"/>
          </p:cNvSpPr>
          <p:nvPr>
            <p:ph type="ftr" sz="quarter" idx="11"/>
          </p:nvPr>
        </p:nvSpPr>
        <p:spPr/>
        <p:txBody>
          <a:bodyPr/>
          <a:lstStyle>
            <a:lvl1pPr>
              <a:defRPr/>
            </a:lvl1pPr>
          </a:lstStyle>
          <a:p>
            <a:endParaRPr lang="es-ES_tradnl"/>
          </a:p>
        </p:txBody>
      </p:sp>
      <p:sp>
        <p:nvSpPr>
          <p:cNvPr id="7" name="6 Marcador de número de diapositiva"/>
          <p:cNvSpPr>
            <a:spLocks noGrp="1"/>
          </p:cNvSpPr>
          <p:nvPr>
            <p:ph type="sldNum" sz="quarter" idx="12"/>
          </p:nvPr>
        </p:nvSpPr>
        <p:spPr/>
        <p:txBody>
          <a:bodyPr/>
          <a:lstStyle>
            <a:lvl1pPr>
              <a:defRPr/>
            </a:lvl1pPr>
          </a:lstStyle>
          <a:p>
            <a:fld id="{C19CE93E-AE26-4749-98C2-DECDD5FA1449}" type="slidenum">
              <a:rPr lang="es-ES_tradnl"/>
              <a:pPr/>
              <a:t>‹Nr.›</a:t>
            </a:fld>
            <a:endParaRPr lang="es-ES_trad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6 Marcador de fecha"/>
          <p:cNvSpPr>
            <a:spLocks noGrp="1"/>
          </p:cNvSpPr>
          <p:nvPr>
            <p:ph type="dt" sz="half" idx="10"/>
          </p:nvPr>
        </p:nvSpPr>
        <p:spPr/>
        <p:txBody>
          <a:bodyPr/>
          <a:lstStyle>
            <a:lvl1pPr>
              <a:defRPr/>
            </a:lvl1pPr>
          </a:lstStyle>
          <a:p>
            <a:endParaRPr lang="es-ES_tradnl"/>
          </a:p>
        </p:txBody>
      </p:sp>
      <p:sp>
        <p:nvSpPr>
          <p:cNvPr id="8" name="7 Marcador de pie de página"/>
          <p:cNvSpPr>
            <a:spLocks noGrp="1"/>
          </p:cNvSpPr>
          <p:nvPr>
            <p:ph type="ftr" sz="quarter" idx="11"/>
          </p:nvPr>
        </p:nvSpPr>
        <p:spPr/>
        <p:txBody>
          <a:bodyPr/>
          <a:lstStyle>
            <a:lvl1pPr>
              <a:defRPr/>
            </a:lvl1pPr>
          </a:lstStyle>
          <a:p>
            <a:endParaRPr lang="es-ES_tradnl"/>
          </a:p>
        </p:txBody>
      </p:sp>
      <p:sp>
        <p:nvSpPr>
          <p:cNvPr id="9" name="8 Marcador de número de diapositiva"/>
          <p:cNvSpPr>
            <a:spLocks noGrp="1"/>
          </p:cNvSpPr>
          <p:nvPr>
            <p:ph type="sldNum" sz="quarter" idx="12"/>
          </p:nvPr>
        </p:nvSpPr>
        <p:spPr/>
        <p:txBody>
          <a:bodyPr/>
          <a:lstStyle>
            <a:lvl1pPr>
              <a:defRPr/>
            </a:lvl1pPr>
          </a:lstStyle>
          <a:p>
            <a:fld id="{A20E0560-A358-483A-A896-719BB65A46E1}" type="slidenum">
              <a:rPr lang="es-ES_tradnl"/>
              <a:pPr/>
              <a:t>‹Nr.›</a:t>
            </a:fld>
            <a:endParaRPr lang="es-ES_trad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fecha"/>
          <p:cNvSpPr>
            <a:spLocks noGrp="1"/>
          </p:cNvSpPr>
          <p:nvPr>
            <p:ph type="dt" sz="half" idx="10"/>
          </p:nvPr>
        </p:nvSpPr>
        <p:spPr/>
        <p:txBody>
          <a:bodyPr/>
          <a:lstStyle>
            <a:lvl1pPr>
              <a:defRPr/>
            </a:lvl1pPr>
          </a:lstStyle>
          <a:p>
            <a:endParaRPr lang="es-ES_tradnl"/>
          </a:p>
        </p:txBody>
      </p:sp>
      <p:sp>
        <p:nvSpPr>
          <p:cNvPr id="4" name="3 Marcador de pie de página"/>
          <p:cNvSpPr>
            <a:spLocks noGrp="1"/>
          </p:cNvSpPr>
          <p:nvPr>
            <p:ph type="ftr" sz="quarter" idx="11"/>
          </p:nvPr>
        </p:nvSpPr>
        <p:spPr/>
        <p:txBody>
          <a:bodyPr/>
          <a:lstStyle>
            <a:lvl1pPr>
              <a:defRPr/>
            </a:lvl1pPr>
          </a:lstStyle>
          <a:p>
            <a:endParaRPr lang="es-ES_tradnl"/>
          </a:p>
        </p:txBody>
      </p:sp>
      <p:sp>
        <p:nvSpPr>
          <p:cNvPr id="5" name="4 Marcador de número de diapositiva"/>
          <p:cNvSpPr>
            <a:spLocks noGrp="1"/>
          </p:cNvSpPr>
          <p:nvPr>
            <p:ph type="sldNum" sz="quarter" idx="12"/>
          </p:nvPr>
        </p:nvSpPr>
        <p:spPr/>
        <p:txBody>
          <a:bodyPr/>
          <a:lstStyle>
            <a:lvl1pPr>
              <a:defRPr/>
            </a:lvl1pPr>
          </a:lstStyle>
          <a:p>
            <a:fld id="{8B8CE5D9-933D-4E34-B6FE-D50E4E278524}" type="slidenum">
              <a:rPr lang="es-ES_tradnl"/>
              <a:pPr/>
              <a:t>‹Nr.›</a:t>
            </a:fld>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_tradnl"/>
          </a:p>
        </p:txBody>
      </p:sp>
      <p:sp>
        <p:nvSpPr>
          <p:cNvPr id="3" name="2 Marcador de pie de página"/>
          <p:cNvSpPr>
            <a:spLocks noGrp="1"/>
          </p:cNvSpPr>
          <p:nvPr>
            <p:ph type="ftr" sz="quarter" idx="11"/>
          </p:nvPr>
        </p:nvSpPr>
        <p:spPr/>
        <p:txBody>
          <a:bodyPr/>
          <a:lstStyle>
            <a:lvl1pPr>
              <a:defRPr/>
            </a:lvl1pPr>
          </a:lstStyle>
          <a:p>
            <a:endParaRPr lang="es-ES_tradnl"/>
          </a:p>
        </p:txBody>
      </p:sp>
      <p:sp>
        <p:nvSpPr>
          <p:cNvPr id="4" name="3 Marcador de número de diapositiva"/>
          <p:cNvSpPr>
            <a:spLocks noGrp="1"/>
          </p:cNvSpPr>
          <p:nvPr>
            <p:ph type="sldNum" sz="quarter" idx="12"/>
          </p:nvPr>
        </p:nvSpPr>
        <p:spPr/>
        <p:txBody>
          <a:bodyPr/>
          <a:lstStyle>
            <a:lvl1pPr>
              <a:defRPr/>
            </a:lvl1pPr>
          </a:lstStyle>
          <a:p>
            <a:fld id="{09E62DD9-7174-4651-B307-C2965D25376B}" type="slidenum">
              <a:rPr lang="es-ES_tradnl"/>
              <a:pPr/>
              <a:t>‹Nr.›</a:t>
            </a:fld>
            <a:endParaRPr lang="es-ES_trad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_tradnl"/>
          </a:p>
        </p:txBody>
      </p:sp>
      <p:sp>
        <p:nvSpPr>
          <p:cNvPr id="6" name="5 Marcador de pie de página"/>
          <p:cNvSpPr>
            <a:spLocks noGrp="1"/>
          </p:cNvSpPr>
          <p:nvPr>
            <p:ph type="ftr" sz="quarter" idx="11"/>
          </p:nvPr>
        </p:nvSpPr>
        <p:spPr/>
        <p:txBody>
          <a:bodyPr/>
          <a:lstStyle>
            <a:lvl1pPr>
              <a:defRPr/>
            </a:lvl1pPr>
          </a:lstStyle>
          <a:p>
            <a:endParaRPr lang="es-ES_tradnl"/>
          </a:p>
        </p:txBody>
      </p:sp>
      <p:sp>
        <p:nvSpPr>
          <p:cNvPr id="7" name="6 Marcador de número de diapositiva"/>
          <p:cNvSpPr>
            <a:spLocks noGrp="1"/>
          </p:cNvSpPr>
          <p:nvPr>
            <p:ph type="sldNum" sz="quarter" idx="12"/>
          </p:nvPr>
        </p:nvSpPr>
        <p:spPr/>
        <p:txBody>
          <a:bodyPr/>
          <a:lstStyle>
            <a:lvl1pPr>
              <a:defRPr/>
            </a:lvl1pPr>
          </a:lstStyle>
          <a:p>
            <a:fld id="{457DEFC1-FC14-4495-A683-41F16A6FB33F}" type="slidenum">
              <a:rPr lang="es-ES_tradnl"/>
              <a:pPr/>
              <a:t>‹Nr.›</a:t>
            </a:fld>
            <a:endParaRPr lang="es-ES_trad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_tradnl"/>
          </a:p>
        </p:txBody>
      </p:sp>
      <p:sp>
        <p:nvSpPr>
          <p:cNvPr id="6" name="5 Marcador de pie de página"/>
          <p:cNvSpPr>
            <a:spLocks noGrp="1"/>
          </p:cNvSpPr>
          <p:nvPr>
            <p:ph type="ftr" sz="quarter" idx="11"/>
          </p:nvPr>
        </p:nvSpPr>
        <p:spPr/>
        <p:txBody>
          <a:bodyPr/>
          <a:lstStyle>
            <a:lvl1pPr>
              <a:defRPr/>
            </a:lvl1pPr>
          </a:lstStyle>
          <a:p>
            <a:endParaRPr lang="es-ES_tradnl"/>
          </a:p>
        </p:txBody>
      </p:sp>
      <p:sp>
        <p:nvSpPr>
          <p:cNvPr id="7" name="6 Marcador de número de diapositiva"/>
          <p:cNvSpPr>
            <a:spLocks noGrp="1"/>
          </p:cNvSpPr>
          <p:nvPr>
            <p:ph type="sldNum" sz="quarter" idx="12"/>
          </p:nvPr>
        </p:nvSpPr>
        <p:spPr/>
        <p:txBody>
          <a:bodyPr/>
          <a:lstStyle>
            <a:lvl1pPr>
              <a:defRPr/>
            </a:lvl1pPr>
          </a:lstStyle>
          <a:p>
            <a:fld id="{32DFC6AC-562B-4AC1-8296-93668D128C19}" type="slidenum">
              <a:rPr lang="es-ES_tradnl"/>
              <a:pPr/>
              <a:t>‹Nr.›</a:t>
            </a:fld>
            <a:endParaRPr lang="es-ES_tradnl"/>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_tradnl"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s-ES_tradnl"/>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s-ES_tradnl"/>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A19906E8-EEA9-47C4-9211-B9FBB763B812}" type="slidenum">
              <a:rPr lang="es-ES_tradnl"/>
              <a:pPr/>
              <a:t>‹Nr.›</a:t>
            </a:fld>
            <a:endParaRPr lang="es-ES_trad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hyperlink" Target="http://articles.adsabs.harvard.edu/cgi-bin/nph-iarticle_query?1994ApJ...426L..55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hyperlink" Target="http://www.improbable.com/airchives/paperair/volume2/v2i5/v2i5-toc.html" TargetMode="External"/><Relationship Id="rId4" Type="http://schemas.openxmlformats.org/officeDocument/2006/relationships/hyperlink" Target="http://correo.unq.edu.ar/index.html" TargetMode="External"/><Relationship Id="rId5" Type="http://schemas.openxmlformats.org/officeDocument/2006/relationships/hyperlink" Target="http://articles.adsabs.harvard.edu/cgi-bin/nph-iarticle_query?1993ApJ...418L..67S" TargetMode="External"/><Relationship Id="rId6" Type="http://schemas.openxmlformats.org/officeDocument/2006/relationships/hyperlink" Target="http://articles.adsabs.harvard.edu/cgi-bin/nph-iarticle_query?1995ApJ...439..155B" TargetMode="External"/><Relationship Id="rId7" Type="http://schemas.openxmlformats.org/officeDocument/2006/relationships/hyperlink" Target="http://adsabs.harvard.edu/cgi-bin/nph-bib_query?bibcode=1993egte.conf..106C&amp;db_key=AST&amp;data_type=HTML&amp;format=&amp;high=43803b78fc08700" TargetMode="External"/><Relationship Id="rId8" Type="http://schemas.openxmlformats.org/officeDocument/2006/relationships/hyperlink" Target="http://articles.adsabs.harvard.edu/cgi-bin/nph-iarticle_query?1993AJ....106.1978T" TargetMode="External"/><Relationship Id="rId9" Type="http://schemas.openxmlformats.org/officeDocument/2006/relationships/hyperlink" Target="http://articles.adsabs.harvard.edu/cgi-bin/nph-iarticle_query?1994AJ....107.1022R" TargetMode="External"/><Relationship Id="rId10" Type="http://schemas.openxmlformats.org/officeDocument/2006/relationships/hyperlink" Target="http://articles.adsabs.harvard.edu/cgi-bin/nph-iarticle_query?1994ApJ...420L..63C" TargetMode="External"/><Relationship Id="rId11" Type="http://schemas.openxmlformats.org/officeDocument/2006/relationships/hyperlink" Target="http://articles.adsabs.harvard.edu/cgi-bin/nph-iarticle_query?1993AAS...183.1911S" TargetMode="External"/><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4.xml.rels><?xml version="1.0" encoding="UTF-8" standalone="yes"?>
<Relationships xmlns="http://schemas.openxmlformats.org/package/2006/relationships"><Relationship Id="rId3" Type="http://schemas.openxmlformats.org/officeDocument/2006/relationships/hyperlink" Target="http://clock.unq.edu.ar/papers_demoliendo/Writing%20science.PDF" TargetMode="External"/><Relationship Id="rId4" Type="http://schemas.openxmlformats.org/officeDocument/2006/relationships/hyperlink" Target="http://clock.unq.edu.ar/papers_demoliendo/ioannidis%20Estad%C3%ADstica.pdf" TargetMode="External"/><Relationship Id="rId5" Type="http://schemas.openxmlformats.org/officeDocument/2006/relationships/hyperlink" Target="http://clock.unq.edu.ar/papers_demoliendo/pressure%20to%20publish%20PLoS%20ONE.pdf" TargetMode="External"/><Relationship Id="rId6" Type="http://schemas.openxmlformats.org/officeDocument/2006/relationships/hyperlink" Target="http://clock.unq.edu.ar/papers_demoliendo/copied%20citations.pdf" TargetMode="External"/><Relationship Id="rId7" Type="http://schemas.openxmlformats.org/officeDocument/2006/relationships/hyperlink" Target="http://clock.unq.edu.ar/papers_demoliendo/paper%20trail.pdf" TargetMode="External"/><Relationship Id="rId1" Type="http://schemas.openxmlformats.org/officeDocument/2006/relationships/slideLayout" Target="../slideLayouts/slideLayout7.xml"/><Relationship Id="rId2" Type="http://schemas.openxmlformats.org/officeDocument/2006/relationships/hyperlink" Target="http://clock.unq.edu.ar/papers_demoliendo/Sand-Jensen%202007%20Boring%20literature.pd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en.wikipedia.org/wiki/Image:H-index_plot.PNG" TargetMode="External"/><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hyperlink" Target="http://www.nature.com/nature/focus/accessdebate/21.html" TargetMode="External"/><Relationship Id="rId4" Type="http://schemas.openxmlformats.org/officeDocument/2006/relationships/hyperlink" Target="http://www.doaj.org/" TargetMode="External"/><Relationship Id="rId5" Type="http://schemas.openxmlformats.org/officeDocument/2006/relationships/hyperlink" Target="http://www.eprints.org/openaccess/self-faq/" TargetMode="External"/><Relationship Id="rId6" Type="http://schemas.openxmlformats.org/officeDocument/2006/relationships/hyperlink" Target="http://www.biomedcentral.com/openaccess/" TargetMode="External"/><Relationship Id="rId7" Type="http://schemas.openxmlformats.org/officeDocument/2006/relationships/image" Target="../media/image50.png"/><Relationship Id="rId8" Type="http://schemas.openxmlformats.org/officeDocument/2006/relationships/image" Target="../media/image51.jpeg"/><Relationship Id="rId9" Type="http://schemas.openxmlformats.org/officeDocument/2006/relationships/image" Target="../media/image52.jpeg"/><Relationship Id="rId10" Type="http://schemas.openxmlformats.org/officeDocument/2006/relationships/image" Target="../media/image53.jpeg"/><Relationship Id="rId1" Type="http://schemas.openxmlformats.org/officeDocument/2006/relationships/slideLayout" Target="../slideLayouts/slideLayout7.xml"/><Relationship Id="rId2" Type="http://schemas.openxmlformats.org/officeDocument/2006/relationships/hyperlink" Target="http://www.dlib.org/dlib/march05/harnad/03harnad.htm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55.png"/></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5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5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6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chart" Target="../charts/chart1.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3.xml"/><Relationship Id="rId5" Type="http://schemas.openxmlformats.org/officeDocument/2006/relationships/image" Target="../media/image62.png"/><Relationship Id="rId6" Type="http://schemas.openxmlformats.org/officeDocument/2006/relationships/hyperlink" Target="http://spin.unesco.org/" TargetMode="External"/><Relationship Id="rId1" Type="http://schemas.microsoft.com/office/2007/relationships/media" Target="file:///\\Servicios\ciencias_basicas\Trinidad%2520y%2520Tobago\WMV\pub%2520x%2520millon%2520ALC_TT_Final.wmv" TargetMode="External"/><Relationship Id="rId2" Type="http://schemas.openxmlformats.org/officeDocument/2006/relationships/video" Target="file:///\\Servicios\ciencias_basicas\Trinidad%2520y%2520Tobago\WMV\pub%2520x%2520millon%2520ALC_TT_Final.wmv"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69.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7.xml.rels><?xml version="1.0" encoding="UTF-8" standalone="yes"?>
<Relationships xmlns="http://schemas.openxmlformats.org/package/2006/relationships"><Relationship Id="rId3" Type="http://schemas.openxmlformats.org/officeDocument/2006/relationships/hyperlink" Target="http://es.wikipedia.org/wiki/Archivo:Jorge_alberto_sabato.JPG" TargetMode="External"/><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hyperlink" Target="http://es.wikipedia.org/wiki/Estado"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jpe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3.png"/></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84.png"/></Relationships>
</file>

<file path=ppt/slides/_rels/slide79.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7.jpe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81.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8.jpe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89.png"/></Relationships>
</file>

<file path=ppt/slides/_rels/slide83.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9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107504" y="188640"/>
            <a:ext cx="8928992" cy="1692771"/>
          </a:xfrm>
          <a:prstGeom prst="rect">
            <a:avLst/>
          </a:prstGeom>
          <a:noFill/>
          <a:ln w="9525">
            <a:noFill/>
            <a:miter lim="800000"/>
            <a:headEnd/>
            <a:tailEnd/>
          </a:ln>
          <a:effectLst/>
        </p:spPr>
        <p:txBody>
          <a:bodyPr wrap="square">
            <a:spAutoFit/>
          </a:bodyPr>
          <a:lstStyle/>
          <a:p>
            <a:pPr algn="ctr" eaLnBrk="0" hangingPunct="0">
              <a:defRPr/>
            </a:pPr>
            <a:r>
              <a:rPr lang="es-AR" sz="3200" b="1" dirty="0">
                <a:solidFill>
                  <a:srgbClr val="0000FF"/>
                </a:solidFill>
                <a:effectLst>
                  <a:outerShdw blurRad="38100" dist="38100" dir="2700000" algn="tl">
                    <a:srgbClr val="C0C0C0"/>
                  </a:outerShdw>
                </a:effectLst>
                <a:cs typeface="Times New Roman" pitchFamily="18" charset="0"/>
              </a:rPr>
              <a:t>(</a:t>
            </a:r>
            <a:r>
              <a:rPr lang="es-AR" sz="3200" b="1" i="1" dirty="0">
                <a:solidFill>
                  <a:srgbClr val="0000FF"/>
                </a:solidFill>
                <a:effectLst>
                  <a:outerShdw blurRad="38100" dist="38100" dir="2700000" algn="tl">
                    <a:srgbClr val="C0C0C0"/>
                  </a:outerShdw>
                </a:effectLst>
                <a:cs typeface="Times New Roman" pitchFamily="18" charset="0"/>
              </a:rPr>
              <a:t>hoy paso el tiempo</a:t>
            </a:r>
            <a:r>
              <a:rPr lang="es-AR" sz="3200" b="1" dirty="0">
                <a:solidFill>
                  <a:srgbClr val="0000FF"/>
                </a:solidFill>
                <a:effectLst>
                  <a:outerShdw blurRad="38100" dist="38100" dir="2700000" algn="tl">
                    <a:srgbClr val="C0C0C0"/>
                  </a:outerShdw>
                </a:effectLst>
                <a:cs typeface="Times New Roman" pitchFamily="18" charset="0"/>
              </a:rPr>
              <a:t>)</a:t>
            </a:r>
          </a:p>
          <a:p>
            <a:pPr algn="ctr" eaLnBrk="0" hangingPunct="0">
              <a:defRPr/>
            </a:pPr>
            <a:r>
              <a:rPr lang="es-AR" sz="3600" b="1" dirty="0" smtClean="0">
                <a:solidFill>
                  <a:srgbClr val="0000FF"/>
                </a:solidFill>
                <a:effectLst>
                  <a:outerShdw blurRad="38100" dist="38100" dir="2700000" algn="tl">
                    <a:srgbClr val="C0C0C0"/>
                  </a:outerShdw>
                </a:effectLst>
                <a:cs typeface="Times New Roman" pitchFamily="18" charset="0"/>
              </a:rPr>
              <a:t>DEMOLIENDO PAPERS</a:t>
            </a:r>
          </a:p>
          <a:p>
            <a:pPr algn="ctr" eaLnBrk="0" hangingPunct="0">
              <a:defRPr/>
            </a:pPr>
            <a:r>
              <a:rPr lang="es-AR" sz="3200" b="1" dirty="0" smtClean="0">
                <a:solidFill>
                  <a:srgbClr val="0000FF"/>
                </a:solidFill>
                <a:effectLst>
                  <a:outerShdw blurRad="38100" dist="38100" dir="2700000" algn="tl">
                    <a:srgbClr val="C0C0C0"/>
                  </a:outerShdw>
                </a:effectLst>
                <a:cs typeface="Times New Roman" pitchFamily="18" charset="0"/>
              </a:rPr>
              <a:t>La trastienda de las publicaciones científicas</a:t>
            </a:r>
            <a:endParaRPr lang="es-AR" sz="3200" b="1" dirty="0">
              <a:solidFill>
                <a:srgbClr val="0000FF"/>
              </a:solidFill>
              <a:effectLst>
                <a:outerShdw blurRad="38100" dist="38100" dir="2700000" algn="tl">
                  <a:srgbClr val="C0C0C0"/>
                </a:outerShdw>
              </a:effectLst>
              <a:cs typeface="Times New Roman" pitchFamily="18" charset="0"/>
            </a:endParaRPr>
          </a:p>
        </p:txBody>
      </p:sp>
      <p:sp>
        <p:nvSpPr>
          <p:cNvPr id="4099" name="Text Box 4"/>
          <p:cNvSpPr txBox="1">
            <a:spLocks noChangeArrowheads="1"/>
          </p:cNvSpPr>
          <p:nvPr/>
        </p:nvSpPr>
        <p:spPr bwMode="auto">
          <a:xfrm>
            <a:off x="6444208" y="5321300"/>
            <a:ext cx="2698175" cy="923330"/>
          </a:xfrm>
          <a:prstGeom prst="rect">
            <a:avLst/>
          </a:prstGeom>
          <a:noFill/>
          <a:ln w="9525">
            <a:noFill/>
            <a:miter lim="800000"/>
            <a:headEnd/>
            <a:tailEnd/>
          </a:ln>
        </p:spPr>
        <p:txBody>
          <a:bodyPr wrap="none">
            <a:spAutoFit/>
          </a:bodyPr>
          <a:lstStyle/>
          <a:p>
            <a:r>
              <a:rPr lang="es-AR" dirty="0">
                <a:solidFill>
                  <a:schemeClr val="accent2"/>
                </a:solidFill>
              </a:rPr>
              <a:t>Diego </a:t>
            </a:r>
            <a:r>
              <a:rPr lang="es-AR" dirty="0" err="1">
                <a:solidFill>
                  <a:schemeClr val="accent2"/>
                </a:solidFill>
              </a:rPr>
              <a:t>Golombek</a:t>
            </a:r>
            <a:endParaRPr lang="es-AR" dirty="0">
              <a:solidFill>
                <a:schemeClr val="accent2"/>
              </a:solidFill>
            </a:endParaRPr>
          </a:p>
          <a:p>
            <a:r>
              <a:rPr lang="es-AR" dirty="0">
                <a:solidFill>
                  <a:schemeClr val="accent2"/>
                </a:solidFill>
              </a:rPr>
              <a:t>UNQ / </a:t>
            </a:r>
            <a:r>
              <a:rPr lang="es-AR" dirty="0" smtClean="0">
                <a:solidFill>
                  <a:schemeClr val="accent2"/>
                </a:solidFill>
              </a:rPr>
              <a:t>CONICET</a:t>
            </a:r>
          </a:p>
          <a:p>
            <a:r>
              <a:rPr lang="es-AR" dirty="0" smtClean="0">
                <a:solidFill>
                  <a:schemeClr val="accent2"/>
                </a:solidFill>
              </a:rPr>
              <a:t>dgolombek@unq.edu.ar </a:t>
            </a:r>
            <a:endParaRPr lang="es-ES_tradnl" dirty="0">
              <a:solidFill>
                <a:schemeClr val="accent2"/>
              </a:solidFill>
            </a:endParaRPr>
          </a:p>
        </p:txBody>
      </p:sp>
      <p:pic>
        <p:nvPicPr>
          <p:cNvPr id="5" name="Picture 4" descr="demoliendo tapita"/>
          <p:cNvPicPr>
            <a:picLocks noChangeAspect="1" noChangeArrowheads="1"/>
          </p:cNvPicPr>
          <p:nvPr/>
        </p:nvPicPr>
        <p:blipFill>
          <a:blip r:embed="rId2" cstate="print"/>
          <a:srcRect/>
          <a:stretch>
            <a:fillRect/>
          </a:stretch>
        </p:blipFill>
        <p:spPr bwMode="auto">
          <a:xfrm>
            <a:off x="0" y="3285579"/>
            <a:ext cx="2565242" cy="359980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ext Box 2"/>
          <p:cNvSpPr txBox="1">
            <a:spLocks noChangeArrowheads="1"/>
          </p:cNvSpPr>
          <p:nvPr/>
        </p:nvSpPr>
        <p:spPr bwMode="auto">
          <a:xfrm>
            <a:off x="1095375" y="207963"/>
            <a:ext cx="4108817" cy="369332"/>
          </a:xfrm>
          <a:prstGeom prst="rect">
            <a:avLst/>
          </a:prstGeom>
          <a:noFill/>
          <a:ln w="9525">
            <a:noFill/>
            <a:miter lim="800000"/>
            <a:headEnd/>
            <a:tailEnd/>
          </a:ln>
          <a:effectLst/>
        </p:spPr>
        <p:txBody>
          <a:bodyPr wrap="none">
            <a:spAutoFit/>
          </a:bodyPr>
          <a:lstStyle/>
          <a:p>
            <a:r>
              <a:rPr lang="es-ES_tradnl" dirty="0">
                <a:solidFill>
                  <a:schemeClr val="accent2"/>
                </a:solidFill>
              </a:rPr>
              <a:t>ACTORES PRINCIPALES: </a:t>
            </a:r>
            <a:r>
              <a:rPr lang="es-ES_tradnl" strike="sngStrike" dirty="0" err="1" smtClean="0">
                <a:solidFill>
                  <a:schemeClr val="accent2"/>
                </a:solidFill>
              </a:rPr>
              <a:t>MINCyT</a:t>
            </a:r>
            <a:r>
              <a:rPr lang="es-ES_tradnl" strike="sngStrike" dirty="0" smtClean="0">
                <a:solidFill>
                  <a:schemeClr val="accent2"/>
                </a:solidFill>
              </a:rPr>
              <a:t>  </a:t>
            </a:r>
            <a:r>
              <a:rPr lang="es-ES_tradnl" dirty="0" err="1" smtClean="0">
                <a:solidFill>
                  <a:schemeClr val="accent2"/>
                </a:solidFill>
              </a:rPr>
              <a:t>SECyT</a:t>
            </a:r>
            <a:endParaRPr lang="es-ES_tradnl" dirty="0">
              <a:solidFill>
                <a:schemeClr val="accent2"/>
              </a:solidFill>
            </a:endParaRPr>
          </a:p>
        </p:txBody>
      </p:sp>
      <p:pic>
        <p:nvPicPr>
          <p:cNvPr id="215044" name="Picture 4"/>
          <p:cNvPicPr>
            <a:picLocks noChangeAspect="1" noChangeArrowheads="1"/>
          </p:cNvPicPr>
          <p:nvPr/>
        </p:nvPicPr>
        <p:blipFill>
          <a:blip r:embed="rId2" cstate="print"/>
          <a:srcRect/>
          <a:stretch>
            <a:fillRect/>
          </a:stretch>
        </p:blipFill>
        <p:spPr bwMode="auto">
          <a:xfrm>
            <a:off x="395288" y="1079500"/>
            <a:ext cx="8280400" cy="517525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ext Box 2"/>
          <p:cNvSpPr txBox="1">
            <a:spLocks noChangeArrowheads="1"/>
          </p:cNvSpPr>
          <p:nvPr/>
        </p:nvSpPr>
        <p:spPr bwMode="auto">
          <a:xfrm>
            <a:off x="1095375" y="207963"/>
            <a:ext cx="1860550" cy="366712"/>
          </a:xfrm>
          <a:prstGeom prst="rect">
            <a:avLst/>
          </a:prstGeom>
          <a:noFill/>
          <a:ln w="9525">
            <a:noFill/>
            <a:miter lim="800000"/>
            <a:headEnd/>
            <a:tailEnd/>
          </a:ln>
          <a:effectLst/>
        </p:spPr>
        <p:txBody>
          <a:bodyPr wrap="none">
            <a:spAutoFit/>
          </a:bodyPr>
          <a:lstStyle/>
          <a:p>
            <a:r>
              <a:rPr lang="es-ES_tradnl">
                <a:solidFill>
                  <a:schemeClr val="accent2"/>
                </a:solidFill>
              </a:rPr>
              <a:t>OTROS ACTORES</a:t>
            </a:r>
          </a:p>
        </p:txBody>
      </p:sp>
      <p:sp>
        <p:nvSpPr>
          <p:cNvPr id="216068" name="Text Box 4"/>
          <p:cNvSpPr txBox="1">
            <a:spLocks noChangeArrowheads="1"/>
          </p:cNvSpPr>
          <p:nvPr/>
        </p:nvSpPr>
        <p:spPr bwMode="auto">
          <a:xfrm>
            <a:off x="592138" y="1073150"/>
            <a:ext cx="3709987" cy="1739900"/>
          </a:xfrm>
          <a:prstGeom prst="rect">
            <a:avLst/>
          </a:prstGeom>
          <a:noFill/>
          <a:ln w="9525">
            <a:noFill/>
            <a:miter lim="800000"/>
            <a:headEnd/>
            <a:tailEnd/>
          </a:ln>
          <a:effectLst/>
        </p:spPr>
        <p:txBody>
          <a:bodyPr wrap="none">
            <a:spAutoFit/>
          </a:bodyPr>
          <a:lstStyle/>
          <a:p>
            <a:r>
              <a:rPr lang="es-ES_tradnl"/>
              <a:t>Ministerios y Agencias provinciales</a:t>
            </a:r>
          </a:p>
          <a:p>
            <a:r>
              <a:rPr lang="es-ES_tradnl"/>
              <a:t>Universidades</a:t>
            </a:r>
          </a:p>
          <a:p>
            <a:r>
              <a:rPr lang="es-ES_tradnl"/>
              <a:t>Institutos independientes</a:t>
            </a:r>
          </a:p>
          <a:p>
            <a:r>
              <a:rPr lang="es-ES_tradnl"/>
              <a:t>Hospitales</a:t>
            </a:r>
          </a:p>
          <a:p>
            <a:r>
              <a:rPr lang="es-ES_tradnl"/>
              <a:t>Universidades</a:t>
            </a:r>
          </a:p>
          <a:p>
            <a:r>
              <a:rPr lang="es-ES_tradnl"/>
              <a:t>Empresas</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 Box 2"/>
          <p:cNvSpPr txBox="1">
            <a:spLocks noChangeArrowheads="1"/>
          </p:cNvSpPr>
          <p:nvPr/>
        </p:nvSpPr>
        <p:spPr bwMode="auto">
          <a:xfrm>
            <a:off x="1095375" y="207963"/>
            <a:ext cx="2952750" cy="366712"/>
          </a:xfrm>
          <a:prstGeom prst="rect">
            <a:avLst/>
          </a:prstGeom>
          <a:noFill/>
          <a:ln w="9525">
            <a:noFill/>
            <a:miter lim="800000"/>
            <a:headEnd/>
            <a:tailEnd/>
          </a:ln>
          <a:effectLst/>
        </p:spPr>
        <p:txBody>
          <a:bodyPr wrap="none">
            <a:spAutoFit/>
          </a:bodyPr>
          <a:lstStyle/>
          <a:p>
            <a:r>
              <a:rPr lang="es-ES_tradnl">
                <a:solidFill>
                  <a:schemeClr val="accent2"/>
                </a:solidFill>
              </a:rPr>
              <a:t>LA CARRERA DE LA CIENCIA</a:t>
            </a:r>
          </a:p>
        </p:txBody>
      </p:sp>
      <p:sp>
        <p:nvSpPr>
          <p:cNvPr id="217091" name="Text Box 3"/>
          <p:cNvSpPr txBox="1">
            <a:spLocks noChangeArrowheads="1"/>
          </p:cNvSpPr>
          <p:nvPr/>
        </p:nvSpPr>
        <p:spPr bwMode="auto">
          <a:xfrm>
            <a:off x="592138" y="1073150"/>
            <a:ext cx="2640012" cy="2014538"/>
          </a:xfrm>
          <a:prstGeom prst="rect">
            <a:avLst/>
          </a:prstGeom>
          <a:noFill/>
          <a:ln w="9525">
            <a:noFill/>
            <a:miter lim="800000"/>
            <a:headEnd/>
            <a:tailEnd/>
          </a:ln>
          <a:effectLst/>
        </p:spPr>
        <p:txBody>
          <a:bodyPr wrap="none">
            <a:spAutoFit/>
          </a:bodyPr>
          <a:lstStyle/>
          <a:p>
            <a:r>
              <a:rPr lang="es-ES_tradnl"/>
              <a:t>Carreras universitarias</a:t>
            </a:r>
          </a:p>
          <a:p>
            <a:r>
              <a:rPr lang="es-ES_tradnl"/>
              <a:t>Becas</a:t>
            </a:r>
          </a:p>
          <a:p>
            <a:r>
              <a:rPr lang="es-ES_tradnl"/>
              <a:t>Eligiendo un laboratorio</a:t>
            </a:r>
          </a:p>
          <a:p>
            <a:r>
              <a:rPr lang="es-ES_tradnl"/>
              <a:t>MSc, PhD</a:t>
            </a:r>
          </a:p>
          <a:p>
            <a:r>
              <a:rPr lang="es-ES_tradnl"/>
              <a:t>Posdoc</a:t>
            </a:r>
          </a:p>
          <a:p>
            <a:r>
              <a:rPr lang="es-ES_tradnl"/>
              <a:t>Carrera de investigador</a:t>
            </a:r>
          </a:p>
          <a:p>
            <a:r>
              <a:rPr lang="es-ES_tradnl"/>
              <a:t>Carrera de técnico</a:t>
            </a:r>
          </a:p>
        </p:txBody>
      </p:sp>
      <p:sp>
        <p:nvSpPr>
          <p:cNvPr id="217092" name="Text Box 4"/>
          <p:cNvSpPr txBox="1">
            <a:spLocks noChangeArrowheads="1"/>
          </p:cNvSpPr>
          <p:nvPr/>
        </p:nvSpPr>
        <p:spPr bwMode="auto">
          <a:xfrm>
            <a:off x="5435600" y="3644900"/>
            <a:ext cx="2095500" cy="2289175"/>
          </a:xfrm>
          <a:prstGeom prst="rect">
            <a:avLst/>
          </a:prstGeom>
          <a:noFill/>
          <a:ln w="9525">
            <a:noFill/>
            <a:miter lim="800000"/>
            <a:headEnd/>
            <a:tailEnd/>
          </a:ln>
          <a:effectLst/>
        </p:spPr>
        <p:txBody>
          <a:bodyPr wrap="none">
            <a:spAutoFit/>
          </a:bodyPr>
          <a:lstStyle/>
          <a:p>
            <a:r>
              <a:rPr lang="es-ES_tradnl"/>
              <a:t>Papers</a:t>
            </a:r>
          </a:p>
          <a:p>
            <a:r>
              <a:rPr lang="es-ES_tradnl"/>
              <a:t>Informes</a:t>
            </a:r>
          </a:p>
          <a:p>
            <a:r>
              <a:rPr lang="es-ES_tradnl"/>
              <a:t>Papers</a:t>
            </a:r>
          </a:p>
          <a:p>
            <a:r>
              <a:rPr lang="es-ES_tradnl"/>
              <a:t>Asesorías</a:t>
            </a:r>
          </a:p>
          <a:p>
            <a:r>
              <a:rPr lang="es-ES_tradnl"/>
              <a:t>Papers</a:t>
            </a:r>
          </a:p>
          <a:p>
            <a:r>
              <a:rPr lang="es-ES_tradnl"/>
              <a:t>Patentes</a:t>
            </a:r>
          </a:p>
          <a:p>
            <a:r>
              <a:rPr lang="es-ES_tradnl"/>
              <a:t>Dirección de RRHH</a:t>
            </a:r>
          </a:p>
          <a:p>
            <a:r>
              <a:rPr lang="es-ES_tradnl"/>
              <a:t>Papers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2"/>
          <p:cNvSpPr txBox="1">
            <a:spLocks noChangeArrowheads="1"/>
          </p:cNvSpPr>
          <p:nvPr/>
        </p:nvSpPr>
        <p:spPr bwMode="auto">
          <a:xfrm>
            <a:off x="1279525" y="533400"/>
            <a:ext cx="6569075" cy="1190625"/>
          </a:xfrm>
          <a:prstGeom prst="rect">
            <a:avLst/>
          </a:prstGeom>
          <a:noFill/>
          <a:ln w="9525">
            <a:noFill/>
            <a:miter lim="800000"/>
            <a:headEnd/>
            <a:tailEnd/>
          </a:ln>
          <a:effectLst/>
        </p:spPr>
        <p:txBody>
          <a:bodyPr>
            <a:spAutoFit/>
          </a:bodyPr>
          <a:lstStyle/>
          <a:p>
            <a:pPr algn="ctr" eaLnBrk="0" hangingPunct="0"/>
            <a:r>
              <a:rPr lang="es-AR" sz="3600" b="1">
                <a:solidFill>
                  <a:srgbClr val="0000FF"/>
                </a:solidFill>
                <a:effectLst>
                  <a:outerShdw blurRad="38100" dist="38100" dir="2700000" algn="tl">
                    <a:srgbClr val="C0C0C0"/>
                  </a:outerShdw>
                </a:effectLst>
                <a:cs typeface="Times New Roman" pitchFamily="18" charset="0"/>
              </a:rPr>
              <a:t>(</a:t>
            </a:r>
            <a:r>
              <a:rPr lang="es-AR" sz="3600" b="1" i="1">
                <a:solidFill>
                  <a:srgbClr val="0000FF"/>
                </a:solidFill>
                <a:effectLst>
                  <a:outerShdw blurRad="38100" dist="38100" dir="2700000" algn="tl">
                    <a:srgbClr val="C0C0C0"/>
                  </a:outerShdw>
                </a:effectLst>
                <a:cs typeface="Times New Roman" pitchFamily="18" charset="0"/>
              </a:rPr>
              <a:t>hoy paso el tiempo</a:t>
            </a:r>
            <a:r>
              <a:rPr lang="es-AR" sz="3600" b="1">
                <a:solidFill>
                  <a:srgbClr val="0000FF"/>
                </a:solidFill>
                <a:effectLst>
                  <a:outerShdw blurRad="38100" dist="38100" dir="2700000" algn="tl">
                    <a:srgbClr val="C0C0C0"/>
                  </a:outerShdw>
                </a:effectLst>
                <a:cs typeface="Times New Roman" pitchFamily="18" charset="0"/>
              </a:rPr>
              <a:t>)</a:t>
            </a:r>
          </a:p>
          <a:p>
            <a:pPr algn="ctr" eaLnBrk="0" hangingPunct="0"/>
            <a:r>
              <a:rPr lang="es-AR" sz="3600" b="1">
                <a:solidFill>
                  <a:srgbClr val="0000FF"/>
                </a:solidFill>
                <a:effectLst>
                  <a:outerShdw blurRad="38100" dist="38100" dir="2700000" algn="tl">
                    <a:srgbClr val="C0C0C0"/>
                  </a:outerShdw>
                </a:effectLst>
                <a:cs typeface="Times New Roman" pitchFamily="18" charset="0"/>
              </a:rPr>
              <a:t>DEMOLIENDO PAPERS</a:t>
            </a:r>
            <a:endParaRPr lang="en-US" sz="3600" b="1" i="1">
              <a:solidFill>
                <a:srgbClr val="0000FF"/>
              </a:solidFill>
              <a:effectLst>
                <a:outerShdw blurRad="38100" dist="38100" dir="2700000" algn="tl">
                  <a:srgbClr val="C0C0C0"/>
                </a:outerShdw>
              </a:effectLst>
              <a:cs typeface="Times New Roman" pitchFamily="18" charset="0"/>
            </a:endParaRPr>
          </a:p>
        </p:txBody>
      </p:sp>
      <p:pic>
        <p:nvPicPr>
          <p:cNvPr id="120836" name="Picture 4" descr="demoliendo tapita"/>
          <p:cNvPicPr>
            <a:picLocks noChangeAspect="1" noChangeArrowheads="1"/>
          </p:cNvPicPr>
          <p:nvPr/>
        </p:nvPicPr>
        <p:blipFill>
          <a:blip r:embed="rId3" cstate="print"/>
          <a:srcRect/>
          <a:stretch>
            <a:fillRect/>
          </a:stretch>
        </p:blipFill>
        <p:spPr bwMode="auto">
          <a:xfrm>
            <a:off x="323850" y="1989138"/>
            <a:ext cx="3078163" cy="4319587"/>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1517650" y="620713"/>
            <a:ext cx="6007100" cy="1006475"/>
          </a:xfrm>
          <a:prstGeom prst="rect">
            <a:avLst/>
          </a:prstGeom>
          <a:noFill/>
          <a:ln w="9525">
            <a:noFill/>
            <a:miter lim="800000"/>
            <a:headEnd/>
            <a:tailEnd/>
          </a:ln>
          <a:effectLst/>
        </p:spPr>
        <p:txBody>
          <a:bodyPr wrap="none">
            <a:spAutoFit/>
          </a:bodyPr>
          <a:lstStyle/>
          <a:p>
            <a:r>
              <a:rPr lang="es-ES" sz="2000" b="1">
                <a:solidFill>
                  <a:srgbClr val="003399"/>
                </a:solidFill>
                <a:cs typeface="Times New Roman" pitchFamily="18" charset="0"/>
              </a:rPr>
              <a:t>Pero ahora volvamos al bando de los científicos…</a:t>
            </a:r>
          </a:p>
          <a:p>
            <a:endParaRPr lang="es-ES" sz="2000" b="1">
              <a:solidFill>
                <a:srgbClr val="003399"/>
              </a:solidFill>
              <a:cs typeface="Times New Roman" pitchFamily="18" charset="0"/>
            </a:endParaRPr>
          </a:p>
          <a:p>
            <a:r>
              <a:rPr lang="es-ES" sz="2000" b="1">
                <a:solidFill>
                  <a:srgbClr val="003399"/>
                </a:solidFill>
                <a:cs typeface="Times New Roman" pitchFamily="18" charset="0"/>
              </a:rPr>
              <a:t>… y a sus papers</a:t>
            </a:r>
          </a:p>
        </p:txBody>
      </p:sp>
      <p:sp>
        <p:nvSpPr>
          <p:cNvPr id="123907" name="Text Box 3"/>
          <p:cNvSpPr txBox="1">
            <a:spLocks noChangeArrowheads="1"/>
          </p:cNvSpPr>
          <p:nvPr/>
        </p:nvSpPr>
        <p:spPr bwMode="auto">
          <a:xfrm>
            <a:off x="2268538" y="3068638"/>
            <a:ext cx="4527550" cy="1920875"/>
          </a:xfrm>
          <a:prstGeom prst="rect">
            <a:avLst/>
          </a:prstGeom>
          <a:noFill/>
          <a:ln w="9525">
            <a:noFill/>
            <a:miter lim="800000"/>
            <a:headEnd/>
            <a:tailEnd/>
          </a:ln>
          <a:effectLst/>
        </p:spPr>
        <p:txBody>
          <a:bodyPr wrap="none">
            <a:spAutoFit/>
          </a:bodyPr>
          <a:lstStyle/>
          <a:p>
            <a:pPr>
              <a:buFontTx/>
              <a:buChar char="-"/>
            </a:pPr>
            <a:r>
              <a:rPr lang="es-ES" sz="2000" b="1">
                <a:cs typeface="Times New Roman" pitchFamily="18" charset="0"/>
              </a:rPr>
              <a:t>Tipos de trabajos</a:t>
            </a:r>
          </a:p>
          <a:p>
            <a:pPr>
              <a:buFontTx/>
              <a:buChar char="-"/>
            </a:pPr>
            <a:r>
              <a:rPr lang="es-ES" sz="2000" b="1">
                <a:cs typeface="Times New Roman" pitchFamily="18" charset="0"/>
              </a:rPr>
              <a:t>Anatomía de un paper</a:t>
            </a:r>
          </a:p>
          <a:p>
            <a:pPr>
              <a:buFontTx/>
              <a:buChar char="-"/>
            </a:pPr>
            <a:r>
              <a:rPr lang="es-ES" sz="2000" b="1">
                <a:cs typeface="Times New Roman" pitchFamily="18" charset="0"/>
              </a:rPr>
              <a:t>Pasos en la publicación de un paper</a:t>
            </a:r>
          </a:p>
          <a:p>
            <a:pPr>
              <a:buFontTx/>
              <a:buChar char="-"/>
            </a:pPr>
            <a:r>
              <a:rPr lang="es-ES" sz="2000" b="1">
                <a:cs typeface="Times New Roman" pitchFamily="18" charset="0"/>
              </a:rPr>
              <a:t>Impacto de los papers</a:t>
            </a:r>
          </a:p>
          <a:p>
            <a:pPr>
              <a:buFontTx/>
              <a:buChar char="-"/>
            </a:pPr>
            <a:r>
              <a:rPr lang="es-ES" sz="2000" b="1">
                <a:cs typeface="Times New Roman" pitchFamily="18" charset="0"/>
              </a:rPr>
              <a:t>Publicar y castigar</a:t>
            </a:r>
          </a:p>
          <a:p>
            <a:pPr>
              <a:buFontTx/>
              <a:buChar char="-"/>
            </a:pPr>
            <a:r>
              <a:rPr lang="es-ES" sz="2000" b="1">
                <a:cs typeface="Times New Roman" pitchFamily="18" charset="0"/>
              </a:rPr>
              <a:t>Bizarrología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p:cNvSpPr txBox="1">
            <a:spLocks noChangeArrowheads="1"/>
          </p:cNvSpPr>
          <p:nvPr/>
        </p:nvSpPr>
        <p:spPr bwMode="auto">
          <a:xfrm>
            <a:off x="1743075" y="328613"/>
            <a:ext cx="3227388" cy="396875"/>
          </a:xfrm>
          <a:prstGeom prst="rect">
            <a:avLst/>
          </a:prstGeom>
          <a:noFill/>
          <a:ln w="9525">
            <a:noFill/>
            <a:miter lim="800000"/>
            <a:headEnd/>
            <a:tailEnd/>
          </a:ln>
          <a:effectLst/>
        </p:spPr>
        <p:txBody>
          <a:bodyPr wrap="none">
            <a:spAutoFit/>
          </a:bodyPr>
          <a:lstStyle/>
          <a:p>
            <a:r>
              <a:rPr lang="es-ES" sz="2000" b="1">
                <a:cs typeface="Times New Roman" pitchFamily="18" charset="0"/>
              </a:rPr>
              <a:t>El juego de las búsquedas</a:t>
            </a:r>
          </a:p>
        </p:txBody>
      </p:sp>
      <p:pic>
        <p:nvPicPr>
          <p:cNvPr id="125955" name="Picture 3"/>
          <p:cNvPicPr>
            <a:picLocks noChangeAspect="1" noChangeArrowheads="1"/>
          </p:cNvPicPr>
          <p:nvPr/>
        </p:nvPicPr>
        <p:blipFill>
          <a:blip r:embed="rId3" cstate="print"/>
          <a:srcRect/>
          <a:stretch>
            <a:fillRect/>
          </a:stretch>
        </p:blipFill>
        <p:spPr bwMode="auto">
          <a:xfrm>
            <a:off x="1746250" y="981075"/>
            <a:ext cx="7397750" cy="5548313"/>
          </a:xfrm>
          <a:prstGeom prst="rect">
            <a:avLst/>
          </a:prstGeom>
          <a:noFill/>
          <a:ln w="9525">
            <a:noFill/>
            <a:miter lim="800000"/>
            <a:headEnd/>
            <a:tailEnd/>
          </a:ln>
          <a:effectLst/>
        </p:spPr>
      </p:pic>
      <p:sp>
        <p:nvSpPr>
          <p:cNvPr id="125956" name="Text Box 4"/>
          <p:cNvSpPr txBox="1">
            <a:spLocks noChangeArrowheads="1"/>
          </p:cNvSpPr>
          <p:nvPr/>
        </p:nvSpPr>
        <p:spPr bwMode="auto">
          <a:xfrm>
            <a:off x="73025" y="1336675"/>
            <a:ext cx="1114425" cy="1920875"/>
          </a:xfrm>
          <a:prstGeom prst="rect">
            <a:avLst/>
          </a:prstGeom>
          <a:noFill/>
          <a:ln w="9525">
            <a:noFill/>
            <a:miter lim="800000"/>
            <a:headEnd/>
            <a:tailEnd/>
          </a:ln>
          <a:effectLst/>
        </p:spPr>
        <p:txBody>
          <a:bodyPr wrap="none">
            <a:spAutoFit/>
          </a:bodyPr>
          <a:lstStyle/>
          <a:p>
            <a:r>
              <a:rPr lang="es-ES" sz="2000" b="1">
                <a:cs typeface="Times New Roman" pitchFamily="18" charset="0"/>
              </a:rPr>
              <a:t>PubMed</a:t>
            </a:r>
          </a:p>
          <a:p>
            <a:r>
              <a:rPr lang="es-ES" sz="2000" b="1">
                <a:cs typeface="Times New Roman" pitchFamily="18" charset="0"/>
              </a:rPr>
              <a:t>Scopus</a:t>
            </a:r>
          </a:p>
          <a:p>
            <a:r>
              <a:rPr lang="es-ES" sz="2000" b="1">
                <a:cs typeface="Times New Roman" pitchFamily="18" charset="0"/>
              </a:rPr>
              <a:t>LibSci</a:t>
            </a:r>
          </a:p>
          <a:p>
            <a:r>
              <a:rPr lang="es-ES" sz="2000" b="1">
                <a:cs typeface="Times New Roman" pitchFamily="18" charset="0"/>
              </a:rPr>
              <a:t>SCielo</a:t>
            </a:r>
          </a:p>
          <a:p>
            <a:r>
              <a:rPr lang="es-ES" sz="2000" b="1">
                <a:cs typeface="Times New Roman" pitchFamily="18" charset="0"/>
              </a:rPr>
              <a:t>PLoS</a:t>
            </a:r>
          </a:p>
          <a:p>
            <a:r>
              <a:rPr lang="es-ES" sz="2000" b="1">
                <a:cs typeface="Times New Roman" pitchFamily="18" charset="0"/>
              </a:rPr>
              <a:t>CAICyT</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p:cNvPicPr>
            <a:picLocks noChangeAspect="1" noChangeArrowheads="1"/>
          </p:cNvPicPr>
          <p:nvPr/>
        </p:nvPicPr>
        <p:blipFill>
          <a:blip r:embed="rId2" cstate="print"/>
          <a:srcRect/>
          <a:stretch>
            <a:fillRect/>
          </a:stretch>
        </p:blipFill>
        <p:spPr bwMode="auto">
          <a:xfrm>
            <a:off x="539552" y="188640"/>
            <a:ext cx="8082898" cy="6466319"/>
          </a:xfrm>
          <a:prstGeom prst="rect">
            <a:avLst/>
          </a:prstGeom>
          <a:noFill/>
          <a:ln w="9525">
            <a:noFill/>
            <a:miter lim="800000"/>
            <a:headEnd/>
            <a:tailEnd/>
          </a:ln>
        </p:spPr>
      </p:pic>
      <p:sp>
        <p:nvSpPr>
          <p:cNvPr id="3" name="2 Rectángulo"/>
          <p:cNvSpPr/>
          <p:nvPr/>
        </p:nvSpPr>
        <p:spPr>
          <a:xfrm>
            <a:off x="467544" y="44624"/>
            <a:ext cx="8136904"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 name="3 Rectángulo"/>
          <p:cNvSpPr/>
          <p:nvPr/>
        </p:nvSpPr>
        <p:spPr>
          <a:xfrm>
            <a:off x="467544" y="6093296"/>
            <a:ext cx="8136904"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p:cNvPicPr>
            <a:picLocks noChangeAspect="1" noChangeArrowheads="1"/>
          </p:cNvPicPr>
          <p:nvPr/>
        </p:nvPicPr>
        <p:blipFill>
          <a:blip r:embed="rId2" cstate="print"/>
          <a:srcRect/>
          <a:stretch>
            <a:fillRect/>
          </a:stretch>
        </p:blipFill>
        <p:spPr bwMode="auto">
          <a:xfrm>
            <a:off x="611560" y="260648"/>
            <a:ext cx="7920880" cy="6336704"/>
          </a:xfrm>
          <a:prstGeom prst="rect">
            <a:avLst/>
          </a:prstGeom>
          <a:noFill/>
          <a:ln w="9525">
            <a:noFill/>
            <a:miter lim="800000"/>
            <a:headEnd/>
            <a:tailEnd/>
          </a:ln>
        </p:spPr>
      </p:pic>
      <p:sp>
        <p:nvSpPr>
          <p:cNvPr id="3" name="2 Rectángulo"/>
          <p:cNvSpPr/>
          <p:nvPr/>
        </p:nvSpPr>
        <p:spPr>
          <a:xfrm>
            <a:off x="467544" y="116632"/>
            <a:ext cx="8136904"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 name="3 Rectángulo"/>
          <p:cNvSpPr/>
          <p:nvPr/>
        </p:nvSpPr>
        <p:spPr>
          <a:xfrm>
            <a:off x="467544" y="6237312"/>
            <a:ext cx="8136904"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p:cNvPicPr>
            <a:picLocks noChangeAspect="1" noChangeArrowheads="1"/>
          </p:cNvPicPr>
          <p:nvPr/>
        </p:nvPicPr>
        <p:blipFill>
          <a:blip r:embed="rId2" cstate="print"/>
          <a:srcRect/>
          <a:stretch>
            <a:fillRect/>
          </a:stretch>
        </p:blipFill>
        <p:spPr bwMode="auto">
          <a:xfrm>
            <a:off x="3347864" y="116632"/>
            <a:ext cx="5688632" cy="1722044"/>
          </a:xfrm>
          <a:prstGeom prst="rect">
            <a:avLst/>
          </a:prstGeom>
          <a:noFill/>
          <a:ln w="9525">
            <a:noFill/>
            <a:miter lim="800000"/>
            <a:headEnd/>
            <a:tailEnd/>
          </a:ln>
        </p:spPr>
      </p:pic>
      <p:pic>
        <p:nvPicPr>
          <p:cNvPr id="235523" name="Picture 3"/>
          <p:cNvPicPr>
            <a:picLocks noChangeAspect="1" noChangeArrowheads="1"/>
          </p:cNvPicPr>
          <p:nvPr/>
        </p:nvPicPr>
        <p:blipFill>
          <a:blip r:embed="rId3" cstate="print"/>
          <a:srcRect/>
          <a:stretch>
            <a:fillRect/>
          </a:stretch>
        </p:blipFill>
        <p:spPr bwMode="auto">
          <a:xfrm>
            <a:off x="395536" y="332656"/>
            <a:ext cx="2371725" cy="5838825"/>
          </a:xfrm>
          <a:prstGeom prst="rect">
            <a:avLst/>
          </a:prstGeom>
          <a:noFill/>
          <a:ln w="9525">
            <a:noFill/>
            <a:miter lim="800000"/>
            <a:headEnd/>
            <a:tailEnd/>
          </a:ln>
        </p:spPr>
      </p:pic>
      <p:pic>
        <p:nvPicPr>
          <p:cNvPr id="235524" name="Picture 4"/>
          <p:cNvPicPr>
            <a:picLocks noChangeAspect="1" noChangeArrowheads="1"/>
          </p:cNvPicPr>
          <p:nvPr/>
        </p:nvPicPr>
        <p:blipFill>
          <a:blip r:embed="rId4" cstate="print"/>
          <a:srcRect/>
          <a:stretch>
            <a:fillRect/>
          </a:stretch>
        </p:blipFill>
        <p:spPr bwMode="auto">
          <a:xfrm>
            <a:off x="2987824" y="2420888"/>
            <a:ext cx="2457450" cy="371475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p:cNvPicPr>
            <a:picLocks noChangeAspect="1" noChangeArrowheads="1"/>
          </p:cNvPicPr>
          <p:nvPr/>
        </p:nvPicPr>
        <p:blipFill>
          <a:blip r:embed="rId2" cstate="print"/>
          <a:srcRect/>
          <a:stretch>
            <a:fillRect/>
          </a:stretch>
        </p:blipFill>
        <p:spPr bwMode="auto">
          <a:xfrm>
            <a:off x="323528" y="1268760"/>
            <a:ext cx="8420100" cy="337185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2195736" y="260648"/>
            <a:ext cx="4589846" cy="369332"/>
          </a:xfrm>
          <a:prstGeom prst="rect">
            <a:avLst/>
          </a:prstGeom>
          <a:noFill/>
          <a:ln w="9525">
            <a:noFill/>
            <a:miter lim="800000"/>
            <a:headEnd/>
            <a:tailEnd/>
          </a:ln>
          <a:effectLst/>
        </p:spPr>
        <p:txBody>
          <a:bodyPr wrap="none">
            <a:spAutoFit/>
          </a:bodyPr>
          <a:lstStyle/>
          <a:p>
            <a:r>
              <a:rPr lang="es-ES_tradnl" dirty="0" smtClean="0">
                <a:solidFill>
                  <a:schemeClr val="accent2"/>
                </a:solidFill>
              </a:rPr>
              <a:t>CRONOGRAMA EXISTENCIAL (Y LACANIANO)</a:t>
            </a:r>
            <a:endParaRPr lang="es-ES_tradnl" dirty="0">
              <a:solidFill>
                <a:schemeClr val="accent2"/>
              </a:solidFill>
            </a:endParaRPr>
          </a:p>
        </p:txBody>
      </p:sp>
      <p:sp>
        <p:nvSpPr>
          <p:cNvPr id="5" name="4 Rectángulo"/>
          <p:cNvSpPr/>
          <p:nvPr/>
        </p:nvSpPr>
        <p:spPr>
          <a:xfrm>
            <a:off x="1574850" y="1628800"/>
            <a:ext cx="6021486" cy="3416320"/>
          </a:xfrm>
          <a:prstGeom prst="rect">
            <a:avLst/>
          </a:prstGeom>
        </p:spPr>
        <p:txBody>
          <a:bodyPr wrap="square">
            <a:spAutoFit/>
          </a:bodyPr>
          <a:lstStyle/>
          <a:p>
            <a:pPr lvl="0"/>
            <a:r>
              <a:rPr lang="es-ES" b="1" dirty="0">
                <a:solidFill>
                  <a:srgbClr val="000000"/>
                </a:solidFill>
                <a:ea typeface="Times New Roman" pitchFamily="18" charset="0"/>
              </a:rPr>
              <a:t>Programa</a:t>
            </a:r>
            <a:endParaRPr lang="es-AR" dirty="0">
              <a:solidFill>
                <a:srgbClr val="000000"/>
              </a:solidFill>
            </a:endParaRPr>
          </a:p>
          <a:p>
            <a:pPr lvl="0" eaLnBrk="0" hangingPunct="0"/>
            <a:r>
              <a:rPr lang="es-ES" dirty="0">
                <a:solidFill>
                  <a:srgbClr val="000000"/>
                </a:solidFill>
                <a:ea typeface="Times New Roman" pitchFamily="18" charset="0"/>
              </a:rPr>
              <a:t>1. Historia de las publicaciones científicas</a:t>
            </a:r>
            <a:endParaRPr lang="es-AR" dirty="0">
              <a:solidFill>
                <a:srgbClr val="000000"/>
              </a:solidFill>
            </a:endParaRPr>
          </a:p>
          <a:p>
            <a:pPr lvl="0" eaLnBrk="0" hangingPunct="0"/>
            <a:r>
              <a:rPr lang="es-ES" dirty="0">
                <a:solidFill>
                  <a:srgbClr val="000000"/>
                </a:solidFill>
                <a:ea typeface="Times New Roman" pitchFamily="18" charset="0"/>
              </a:rPr>
              <a:t>2. El concepto de "</a:t>
            </a:r>
            <a:r>
              <a:rPr lang="es-ES" dirty="0" err="1">
                <a:solidFill>
                  <a:srgbClr val="000000"/>
                </a:solidFill>
                <a:ea typeface="Times New Roman" pitchFamily="18" charset="0"/>
              </a:rPr>
              <a:t>paper</a:t>
            </a:r>
            <a:r>
              <a:rPr lang="es-ES" dirty="0">
                <a:solidFill>
                  <a:srgbClr val="000000"/>
                </a:solidFill>
                <a:ea typeface="Times New Roman" pitchFamily="18" charset="0"/>
              </a:rPr>
              <a:t>"</a:t>
            </a:r>
            <a:endParaRPr lang="es-AR" dirty="0">
              <a:solidFill>
                <a:srgbClr val="000000"/>
              </a:solidFill>
            </a:endParaRPr>
          </a:p>
          <a:p>
            <a:pPr lvl="0" eaLnBrk="0" hangingPunct="0"/>
            <a:r>
              <a:rPr lang="es-ES" dirty="0">
                <a:solidFill>
                  <a:srgbClr val="000000"/>
                </a:solidFill>
                <a:ea typeface="Times New Roman" pitchFamily="18" charset="0"/>
              </a:rPr>
              <a:t>3. Anatomía de un </a:t>
            </a:r>
            <a:r>
              <a:rPr lang="es-ES" i="1" dirty="0" err="1">
                <a:solidFill>
                  <a:srgbClr val="000000"/>
                </a:solidFill>
                <a:ea typeface="Times New Roman" pitchFamily="18" charset="0"/>
              </a:rPr>
              <a:t>paper</a:t>
            </a:r>
            <a:r>
              <a:rPr lang="es-ES" dirty="0">
                <a:solidFill>
                  <a:srgbClr val="000000"/>
                </a:solidFill>
                <a:ea typeface="Times New Roman" pitchFamily="18" charset="0"/>
              </a:rPr>
              <a:t> científico</a:t>
            </a:r>
            <a:endParaRPr lang="es-AR" dirty="0">
              <a:solidFill>
                <a:srgbClr val="000000"/>
              </a:solidFill>
            </a:endParaRPr>
          </a:p>
          <a:p>
            <a:pPr lvl="0" eaLnBrk="0" hangingPunct="0"/>
            <a:r>
              <a:rPr lang="es-ES" dirty="0">
                <a:solidFill>
                  <a:srgbClr val="000000"/>
                </a:solidFill>
                <a:ea typeface="Times New Roman" pitchFamily="18" charset="0"/>
              </a:rPr>
              <a:t>4. Biografía de un </a:t>
            </a:r>
            <a:r>
              <a:rPr lang="es-ES" i="1" dirty="0" err="1">
                <a:solidFill>
                  <a:srgbClr val="000000"/>
                </a:solidFill>
                <a:ea typeface="Times New Roman" pitchFamily="18" charset="0"/>
              </a:rPr>
              <a:t>paper</a:t>
            </a:r>
            <a:r>
              <a:rPr lang="es-ES" dirty="0">
                <a:solidFill>
                  <a:srgbClr val="000000"/>
                </a:solidFill>
                <a:ea typeface="Times New Roman" pitchFamily="18" charset="0"/>
              </a:rPr>
              <a:t> científico</a:t>
            </a:r>
            <a:endParaRPr lang="es-AR" dirty="0">
              <a:solidFill>
                <a:srgbClr val="000000"/>
              </a:solidFill>
            </a:endParaRPr>
          </a:p>
          <a:p>
            <a:pPr lvl="0" eaLnBrk="0" hangingPunct="0"/>
            <a:r>
              <a:rPr lang="es-ES" dirty="0">
                <a:solidFill>
                  <a:srgbClr val="000000"/>
                </a:solidFill>
                <a:ea typeface="Times New Roman" pitchFamily="18" charset="0"/>
              </a:rPr>
              <a:t>5. Evaluación de publicaciones</a:t>
            </a:r>
            <a:endParaRPr lang="es-AR" dirty="0">
              <a:solidFill>
                <a:srgbClr val="000000"/>
              </a:solidFill>
            </a:endParaRPr>
          </a:p>
          <a:p>
            <a:pPr lvl="0" eaLnBrk="0" hangingPunct="0"/>
            <a:r>
              <a:rPr lang="es-ES" dirty="0">
                <a:solidFill>
                  <a:srgbClr val="000000"/>
                </a:solidFill>
                <a:ea typeface="Times New Roman" pitchFamily="18" charset="0"/>
              </a:rPr>
              <a:t>6. Índice de impacto</a:t>
            </a:r>
            <a:endParaRPr lang="es-AR" dirty="0">
              <a:solidFill>
                <a:srgbClr val="000000"/>
              </a:solidFill>
            </a:endParaRPr>
          </a:p>
          <a:p>
            <a:pPr lvl="0" eaLnBrk="0" hangingPunct="0"/>
            <a:r>
              <a:rPr lang="es-ES" dirty="0">
                <a:solidFill>
                  <a:srgbClr val="000000"/>
                </a:solidFill>
                <a:ea typeface="Times New Roman" pitchFamily="18" charset="0"/>
              </a:rPr>
              <a:t>7. Índice h</a:t>
            </a:r>
            <a:endParaRPr lang="es-AR" dirty="0">
              <a:solidFill>
                <a:srgbClr val="000000"/>
              </a:solidFill>
            </a:endParaRPr>
          </a:p>
          <a:p>
            <a:pPr lvl="0" eaLnBrk="0" hangingPunct="0"/>
            <a:r>
              <a:rPr lang="es-ES" dirty="0">
                <a:solidFill>
                  <a:srgbClr val="000000"/>
                </a:solidFill>
                <a:ea typeface="Times New Roman" pitchFamily="18" charset="0"/>
              </a:rPr>
              <a:t>8. Bases de datos </a:t>
            </a:r>
            <a:r>
              <a:rPr lang="es-ES" dirty="0" err="1">
                <a:solidFill>
                  <a:srgbClr val="000000"/>
                </a:solidFill>
                <a:ea typeface="Times New Roman" pitchFamily="18" charset="0"/>
              </a:rPr>
              <a:t>bibliométricas</a:t>
            </a:r>
            <a:endParaRPr lang="es-AR" dirty="0">
              <a:solidFill>
                <a:srgbClr val="000000"/>
              </a:solidFill>
            </a:endParaRPr>
          </a:p>
          <a:p>
            <a:pPr lvl="0" eaLnBrk="0" hangingPunct="0"/>
            <a:r>
              <a:rPr lang="es-ES" dirty="0">
                <a:solidFill>
                  <a:srgbClr val="000000"/>
                </a:solidFill>
                <a:ea typeface="Times New Roman" pitchFamily="18" charset="0"/>
              </a:rPr>
              <a:t>9. Redacción de publicaciones científicas</a:t>
            </a:r>
            <a:endParaRPr lang="es-AR" dirty="0">
              <a:solidFill>
                <a:srgbClr val="000000"/>
              </a:solidFill>
            </a:endParaRPr>
          </a:p>
          <a:p>
            <a:pPr lvl="0" eaLnBrk="0" hangingPunct="0"/>
            <a:r>
              <a:rPr lang="es-ES" dirty="0">
                <a:solidFill>
                  <a:srgbClr val="000000"/>
                </a:solidFill>
                <a:ea typeface="Times New Roman" pitchFamily="18" charset="0"/>
              </a:rPr>
              <a:t>10. La disertación en ciencias exactas y naturales</a:t>
            </a:r>
            <a:endParaRPr lang="es-AR" dirty="0">
              <a:solidFill>
                <a:srgbClr val="000000"/>
              </a:solidFill>
            </a:endParaRPr>
          </a:p>
          <a:p>
            <a:pPr lvl="0" eaLnBrk="0" hangingPunct="0"/>
            <a:r>
              <a:rPr lang="es-ES" dirty="0">
                <a:solidFill>
                  <a:srgbClr val="000000"/>
                </a:solidFill>
                <a:ea typeface="Times New Roman" pitchFamily="18" charset="0"/>
              </a:rPr>
              <a:t>11. Introducción al sistema científico argentino</a:t>
            </a:r>
            <a:endParaRPr lang="es-ES" dirty="0">
              <a:solidFill>
                <a:srgbClr val="0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p:cNvPicPr>
            <a:picLocks noChangeAspect="1" noChangeArrowheads="1"/>
          </p:cNvPicPr>
          <p:nvPr/>
        </p:nvPicPr>
        <p:blipFill>
          <a:blip r:embed="rId2" cstate="print"/>
          <a:srcRect/>
          <a:stretch>
            <a:fillRect/>
          </a:stretch>
        </p:blipFill>
        <p:spPr bwMode="auto">
          <a:xfrm>
            <a:off x="142875" y="1547813"/>
            <a:ext cx="8858250" cy="376237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2"/>
          <p:cNvSpPr txBox="1">
            <a:spLocks noChangeArrowheads="1"/>
          </p:cNvSpPr>
          <p:nvPr/>
        </p:nvSpPr>
        <p:spPr bwMode="auto">
          <a:xfrm>
            <a:off x="1671638" y="184150"/>
            <a:ext cx="2127250" cy="396875"/>
          </a:xfrm>
          <a:prstGeom prst="rect">
            <a:avLst/>
          </a:prstGeom>
          <a:noFill/>
          <a:ln w="9525">
            <a:noFill/>
            <a:miter lim="800000"/>
            <a:headEnd/>
            <a:tailEnd/>
          </a:ln>
          <a:effectLst/>
        </p:spPr>
        <p:txBody>
          <a:bodyPr wrap="none">
            <a:spAutoFit/>
          </a:bodyPr>
          <a:lstStyle/>
          <a:p>
            <a:r>
              <a:rPr lang="es-ES" sz="2000" b="1">
                <a:solidFill>
                  <a:srgbClr val="003399"/>
                </a:solidFill>
                <a:cs typeface="Times New Roman" pitchFamily="18" charset="0"/>
              </a:rPr>
              <a:t>Tipos de trabajo</a:t>
            </a:r>
          </a:p>
        </p:txBody>
      </p:sp>
      <p:sp>
        <p:nvSpPr>
          <p:cNvPr id="128003" name="Text Box 3"/>
          <p:cNvSpPr txBox="1">
            <a:spLocks noChangeArrowheads="1"/>
          </p:cNvSpPr>
          <p:nvPr/>
        </p:nvSpPr>
        <p:spPr bwMode="auto">
          <a:xfrm>
            <a:off x="1743075" y="1481138"/>
            <a:ext cx="3816350" cy="2225675"/>
          </a:xfrm>
          <a:prstGeom prst="rect">
            <a:avLst/>
          </a:prstGeom>
          <a:noFill/>
          <a:ln w="9525">
            <a:noFill/>
            <a:miter lim="800000"/>
            <a:headEnd/>
            <a:tailEnd/>
          </a:ln>
          <a:effectLst/>
        </p:spPr>
        <p:txBody>
          <a:bodyPr wrap="none">
            <a:spAutoFit/>
          </a:bodyPr>
          <a:lstStyle/>
          <a:p>
            <a:r>
              <a:rPr lang="es-ES" sz="2000" b="1">
                <a:cs typeface="Times New Roman" pitchFamily="18" charset="0"/>
              </a:rPr>
              <a:t>Papers completos (full-papers)</a:t>
            </a:r>
          </a:p>
          <a:p>
            <a:r>
              <a:rPr lang="es-ES" sz="2000" b="1">
                <a:cs typeface="Times New Roman" pitchFamily="18" charset="0"/>
              </a:rPr>
              <a:t>Comunicaciones cortas</a:t>
            </a:r>
          </a:p>
          <a:p>
            <a:r>
              <a:rPr lang="es-ES" sz="2000" b="1">
                <a:cs typeface="Times New Roman" pitchFamily="18" charset="0"/>
              </a:rPr>
              <a:t>Reviews</a:t>
            </a:r>
          </a:p>
          <a:p>
            <a:r>
              <a:rPr lang="es-ES" sz="2000" b="1">
                <a:cs typeface="Times New Roman" pitchFamily="18" charset="0"/>
              </a:rPr>
              <a:t>Meta-análisis</a:t>
            </a:r>
          </a:p>
          <a:p>
            <a:r>
              <a:rPr lang="es-ES" sz="2000" b="1">
                <a:cs typeface="Times New Roman" pitchFamily="18" charset="0"/>
              </a:rPr>
              <a:t>Comentarios</a:t>
            </a:r>
          </a:p>
          <a:p>
            <a:r>
              <a:rPr lang="es-ES" sz="2000" b="1">
                <a:cs typeface="Times New Roman" pitchFamily="18" charset="0"/>
              </a:rPr>
              <a:t>Editoriales</a:t>
            </a:r>
          </a:p>
          <a:p>
            <a:r>
              <a:rPr lang="es-ES" sz="2000" b="1">
                <a:cs typeface="Times New Roman" pitchFamily="18" charset="0"/>
              </a:rPr>
              <a:t>Cartas al editor</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1331913" y="2276475"/>
            <a:ext cx="6337300" cy="4054475"/>
          </a:xfrm>
          <a:prstGeom prst="rect">
            <a:avLst/>
          </a:prstGeom>
          <a:noFill/>
          <a:ln w="9525">
            <a:noFill/>
            <a:miter lim="800000"/>
            <a:headEnd/>
            <a:tailEnd/>
          </a:ln>
          <a:effectLst/>
        </p:spPr>
        <p:txBody>
          <a:bodyPr anchor="ctr">
            <a:spAutoFit/>
          </a:bodyPr>
          <a:lstStyle/>
          <a:p>
            <a:pPr algn="ctr"/>
            <a:r>
              <a:rPr lang="en-GB" sz="2000">
                <a:cs typeface="Times New Roman" pitchFamily="18" charset="0"/>
              </a:rPr>
              <a:t>    Be aware that every scientific paper contains serious errors. If your errors are not caught before publication, you'll eventually have to write an erratum to the paper explaining (a) how and why you messed up and (b) that even though your experimental results are now totally different, your conclusions need not be changed. Errata can be good for your career. They are easy to write, and the convention is to reference them as if they were real papers, leading the casual reader--and perhaps also the Science Citation Index--to think that you've published more papers than you really have (</a:t>
            </a:r>
            <a:r>
              <a:rPr lang="en-GB" sz="2000">
                <a:cs typeface="Times New Roman" pitchFamily="18" charset="0"/>
                <a:hlinkClick r:id="rId3"/>
              </a:rPr>
              <a:t>Schulman </a:t>
            </a:r>
            <a:r>
              <a:rPr lang="en-GB" sz="2000" i="1">
                <a:cs typeface="Times New Roman" pitchFamily="18" charset="0"/>
                <a:hlinkClick r:id="rId3"/>
              </a:rPr>
              <a:t>et al.</a:t>
            </a:r>
            <a:r>
              <a:rPr lang="en-GB" sz="2000">
                <a:cs typeface="Times New Roman" pitchFamily="18" charset="0"/>
                <a:hlinkClick r:id="rId3"/>
              </a:rPr>
              <a:t> 1994</a:t>
            </a:r>
            <a:r>
              <a:rPr lang="en-GB" sz="2000">
                <a:cs typeface="Times New Roman" pitchFamily="18" charset="0"/>
              </a:rPr>
              <a:t>).</a:t>
            </a:r>
            <a:r>
              <a:rPr lang="en-GB" sz="2000" b="1">
                <a:cs typeface="Times New Roman" pitchFamily="18" charset="0"/>
              </a:rPr>
              <a:t> </a:t>
            </a:r>
          </a:p>
        </p:txBody>
      </p:sp>
      <p:sp>
        <p:nvSpPr>
          <p:cNvPr id="130051" name="Text Box 3"/>
          <p:cNvSpPr txBox="1">
            <a:spLocks noChangeArrowheads="1"/>
          </p:cNvSpPr>
          <p:nvPr/>
        </p:nvSpPr>
        <p:spPr bwMode="auto">
          <a:xfrm>
            <a:off x="3995738" y="404813"/>
            <a:ext cx="1246187" cy="396875"/>
          </a:xfrm>
          <a:prstGeom prst="rect">
            <a:avLst/>
          </a:prstGeom>
          <a:noFill/>
          <a:ln w="9525">
            <a:noFill/>
            <a:miter lim="800000"/>
            <a:headEnd/>
            <a:tailEnd/>
          </a:ln>
          <a:effectLst/>
        </p:spPr>
        <p:txBody>
          <a:bodyPr wrap="none">
            <a:spAutoFit/>
          </a:bodyPr>
          <a:lstStyle/>
          <a:p>
            <a:r>
              <a:rPr lang="es-ES" sz="2000" b="1">
                <a:solidFill>
                  <a:srgbClr val="003399"/>
                </a:solidFill>
                <a:cs typeface="Times New Roman" pitchFamily="18" charset="0"/>
              </a:rPr>
              <a:t>ERRATAS</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2"/>
          <p:cNvSpPr txBox="1">
            <a:spLocks noChangeArrowheads="1"/>
          </p:cNvSpPr>
          <p:nvPr/>
        </p:nvSpPr>
        <p:spPr bwMode="auto">
          <a:xfrm>
            <a:off x="1816100" y="328613"/>
            <a:ext cx="2809875" cy="396875"/>
          </a:xfrm>
          <a:prstGeom prst="rect">
            <a:avLst/>
          </a:prstGeom>
          <a:noFill/>
          <a:ln w="9525">
            <a:noFill/>
            <a:miter lim="800000"/>
            <a:headEnd/>
            <a:tailEnd/>
          </a:ln>
          <a:effectLst/>
        </p:spPr>
        <p:txBody>
          <a:bodyPr wrap="none">
            <a:spAutoFit/>
          </a:bodyPr>
          <a:lstStyle/>
          <a:p>
            <a:r>
              <a:rPr lang="es-ES" sz="2000" b="1">
                <a:solidFill>
                  <a:srgbClr val="003399"/>
                </a:solidFill>
                <a:cs typeface="Times New Roman" pitchFamily="18" charset="0"/>
              </a:rPr>
              <a:t>Anatomía de un paper</a:t>
            </a:r>
          </a:p>
        </p:txBody>
      </p:sp>
      <p:sp>
        <p:nvSpPr>
          <p:cNvPr id="132099" name="Rectangle 3"/>
          <p:cNvSpPr>
            <a:spLocks noChangeArrowheads="1"/>
          </p:cNvSpPr>
          <p:nvPr/>
        </p:nvSpPr>
        <p:spPr bwMode="auto">
          <a:xfrm>
            <a:off x="1979613" y="1989138"/>
            <a:ext cx="4797425" cy="1981200"/>
          </a:xfrm>
          <a:prstGeom prst="rect">
            <a:avLst/>
          </a:prstGeom>
          <a:noFill/>
          <a:ln w="9525">
            <a:noFill/>
            <a:miter lim="800000"/>
            <a:headEnd/>
            <a:tailEnd/>
          </a:ln>
          <a:effectLst/>
        </p:spPr>
        <p:txBody>
          <a:bodyPr anchor="ctr">
            <a:spAutoFit/>
          </a:bodyPr>
          <a:lstStyle/>
          <a:p>
            <a:pPr algn="ctr"/>
            <a:r>
              <a:rPr lang="en-US" sz="2000">
                <a:cs typeface="Times New Roman" pitchFamily="18" charset="0"/>
              </a:rPr>
              <a:t>LAS CUATRO PREGUNTAS BÁSICAS</a:t>
            </a:r>
          </a:p>
          <a:p>
            <a:pPr algn="ctr"/>
            <a:r>
              <a:rPr lang="en-US" sz="2000" b="1" i="1">
                <a:cs typeface="Times New Roman" pitchFamily="18" charset="0"/>
              </a:rPr>
              <a:t>¿Por qué?</a:t>
            </a:r>
            <a:r>
              <a:rPr lang="en-US" sz="2000" b="1">
                <a:cs typeface="Times New Roman" pitchFamily="18" charset="0"/>
              </a:rPr>
              <a:t> </a:t>
            </a:r>
          </a:p>
          <a:p>
            <a:pPr algn="ctr"/>
            <a:r>
              <a:rPr lang="en-US" sz="2000" b="1" i="1">
                <a:cs typeface="Times New Roman" pitchFamily="18" charset="0"/>
              </a:rPr>
              <a:t>¿Cómo?</a:t>
            </a:r>
            <a:r>
              <a:rPr lang="en-US" sz="2000" b="1">
                <a:cs typeface="Times New Roman" pitchFamily="18" charset="0"/>
              </a:rPr>
              <a:t> </a:t>
            </a:r>
          </a:p>
          <a:p>
            <a:pPr algn="ctr"/>
            <a:r>
              <a:rPr lang="en-US" sz="2000" b="1" i="1">
                <a:cs typeface="Times New Roman" pitchFamily="18" charset="0"/>
              </a:rPr>
              <a:t>¿Qué?</a:t>
            </a:r>
            <a:r>
              <a:rPr lang="en-US" sz="2000" b="1">
                <a:cs typeface="Times New Roman" pitchFamily="18" charset="0"/>
              </a:rPr>
              <a:t> </a:t>
            </a:r>
          </a:p>
          <a:p>
            <a:pPr algn="ctr"/>
            <a:r>
              <a:rPr lang="en-US" sz="2000" b="1" i="1">
                <a:cs typeface="Times New Roman" pitchFamily="18" charset="0"/>
              </a:rPr>
              <a:t>¿Y con eso qué?</a:t>
            </a:r>
            <a:r>
              <a:rPr lang="en-US" sz="2000" b="1">
                <a:cs typeface="Times New Roman" pitchFamily="18" charset="0"/>
              </a:rPr>
              <a:t> </a:t>
            </a:r>
          </a:p>
          <a:p>
            <a:pPr algn="ctr" eaLnBrk="0" hangingPunct="0"/>
            <a:endParaRPr lang="en-US" sz="2400">
              <a:latin typeface="Times New Roman" pitchFamily="18" charset="0"/>
              <a:cs typeface="Times New Roman" pitchFamily="18" charset="0"/>
            </a:endParaRPr>
          </a:p>
        </p:txBody>
      </p:sp>
      <p:sp>
        <p:nvSpPr>
          <p:cNvPr id="132100" name="Rectangle 4"/>
          <p:cNvSpPr>
            <a:spLocks noChangeArrowheads="1"/>
          </p:cNvSpPr>
          <p:nvPr/>
        </p:nvSpPr>
        <p:spPr bwMode="auto">
          <a:xfrm>
            <a:off x="1979613" y="1989138"/>
            <a:ext cx="4797425" cy="1981200"/>
          </a:xfrm>
          <a:prstGeom prst="rect">
            <a:avLst/>
          </a:prstGeom>
          <a:noFill/>
          <a:ln w="9525">
            <a:noFill/>
            <a:miter lim="800000"/>
            <a:headEnd/>
            <a:tailEnd/>
          </a:ln>
          <a:effectLst/>
        </p:spPr>
        <p:txBody>
          <a:bodyPr anchor="ctr">
            <a:spAutoFit/>
          </a:bodyPr>
          <a:lstStyle/>
          <a:p>
            <a:pPr algn="ctr"/>
            <a:r>
              <a:rPr lang="en-US" sz="2000">
                <a:cs typeface="Times New Roman" pitchFamily="18" charset="0"/>
              </a:rPr>
              <a:t>LAS CUATRO PREGUNTAS BÁSICAS</a:t>
            </a:r>
          </a:p>
          <a:p>
            <a:pPr algn="ctr"/>
            <a:r>
              <a:rPr lang="en-US" sz="2000" b="1" i="1">
                <a:cs typeface="Times New Roman" pitchFamily="18" charset="0"/>
              </a:rPr>
              <a:t>Introducción</a:t>
            </a:r>
            <a:r>
              <a:rPr lang="en-US" sz="2000" b="1">
                <a:cs typeface="Times New Roman" pitchFamily="18" charset="0"/>
              </a:rPr>
              <a:t> </a:t>
            </a:r>
          </a:p>
          <a:p>
            <a:pPr algn="ctr"/>
            <a:r>
              <a:rPr lang="en-US" sz="2000" b="1" i="1">
                <a:cs typeface="Times New Roman" pitchFamily="18" charset="0"/>
              </a:rPr>
              <a:t>Materiales y métodos</a:t>
            </a:r>
            <a:r>
              <a:rPr lang="en-US" sz="2000" b="1">
                <a:cs typeface="Times New Roman" pitchFamily="18" charset="0"/>
              </a:rPr>
              <a:t> </a:t>
            </a:r>
          </a:p>
          <a:p>
            <a:pPr algn="ctr"/>
            <a:r>
              <a:rPr lang="en-US" sz="2000" b="1" i="1">
                <a:cs typeface="Times New Roman" pitchFamily="18" charset="0"/>
              </a:rPr>
              <a:t>Resultados</a:t>
            </a:r>
            <a:endParaRPr lang="en-US" sz="2000" b="1">
              <a:cs typeface="Times New Roman" pitchFamily="18" charset="0"/>
            </a:endParaRPr>
          </a:p>
          <a:p>
            <a:pPr algn="ctr"/>
            <a:r>
              <a:rPr lang="en-US" sz="2000" b="1" i="1">
                <a:cs typeface="Times New Roman" pitchFamily="18" charset="0"/>
              </a:rPr>
              <a:t>Discusión</a:t>
            </a:r>
            <a:endParaRPr lang="en-US" sz="2000" b="1">
              <a:cs typeface="Times New Roman" pitchFamily="18" charset="0"/>
            </a:endParaRPr>
          </a:p>
          <a:p>
            <a:pPr algn="ctr" eaLnBrk="0" hangingPunct="0"/>
            <a:endParaRPr lang="en-US" sz="2400">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209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32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p:bldP spid="13210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reproducibility-graphic-figure2_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4409"/>
            <a:ext cx="4499992" cy="6689988"/>
          </a:xfrm>
          <a:prstGeom prst="rect">
            <a:avLst/>
          </a:prstGeom>
        </p:spPr>
      </p:pic>
      <p:sp>
        <p:nvSpPr>
          <p:cNvPr id="5" name="Text Box 3"/>
          <p:cNvSpPr txBox="1">
            <a:spLocks noChangeArrowheads="1"/>
          </p:cNvSpPr>
          <p:nvPr/>
        </p:nvSpPr>
        <p:spPr bwMode="auto">
          <a:xfrm>
            <a:off x="539552" y="2348880"/>
            <a:ext cx="2470949" cy="400110"/>
          </a:xfrm>
          <a:prstGeom prst="rect">
            <a:avLst/>
          </a:prstGeom>
          <a:noFill/>
          <a:ln w="9525">
            <a:noFill/>
            <a:miter lim="800000"/>
            <a:headEnd/>
            <a:tailEnd/>
          </a:ln>
          <a:effectLst/>
        </p:spPr>
        <p:txBody>
          <a:bodyPr wrap="none">
            <a:spAutoFit/>
          </a:bodyPr>
          <a:lstStyle/>
          <a:p>
            <a:r>
              <a:rPr lang="es-ES" sz="2000" b="1" dirty="0" smtClean="0">
                <a:solidFill>
                  <a:srgbClr val="003399"/>
                </a:solidFill>
                <a:cs typeface="Times New Roman" pitchFamily="18" charset="0"/>
              </a:rPr>
              <a:t>REPRODUCIBILIDAD</a:t>
            </a:r>
            <a:endParaRPr lang="es-ES" sz="2000" b="1" dirty="0">
              <a:solidFill>
                <a:srgbClr val="003399"/>
              </a:solidFill>
              <a:cs typeface="Times New Roman" pitchFamily="18" charset="0"/>
            </a:endParaRPr>
          </a:p>
        </p:txBody>
      </p:sp>
    </p:spTree>
    <p:extLst>
      <p:ext uri="{BB962C8B-B14F-4D97-AF65-F5344CB8AC3E}">
        <p14:creationId xmlns:p14="http://schemas.microsoft.com/office/powerpoint/2010/main" val="84101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1816100" y="328613"/>
            <a:ext cx="2809875" cy="396875"/>
          </a:xfrm>
          <a:prstGeom prst="rect">
            <a:avLst/>
          </a:prstGeom>
          <a:noFill/>
          <a:ln w="9525">
            <a:noFill/>
            <a:miter lim="800000"/>
            <a:headEnd/>
            <a:tailEnd/>
          </a:ln>
          <a:effectLst/>
        </p:spPr>
        <p:txBody>
          <a:bodyPr wrap="none">
            <a:spAutoFit/>
          </a:bodyPr>
          <a:lstStyle/>
          <a:p>
            <a:r>
              <a:rPr lang="es-ES" sz="2000" b="1">
                <a:solidFill>
                  <a:srgbClr val="003399"/>
                </a:solidFill>
                <a:cs typeface="Times New Roman" pitchFamily="18" charset="0"/>
              </a:rPr>
              <a:t>Anatomía de un paper</a:t>
            </a:r>
          </a:p>
        </p:txBody>
      </p:sp>
      <p:sp>
        <p:nvSpPr>
          <p:cNvPr id="134147" name="Text Box 3"/>
          <p:cNvSpPr txBox="1">
            <a:spLocks noChangeArrowheads="1"/>
          </p:cNvSpPr>
          <p:nvPr/>
        </p:nvSpPr>
        <p:spPr bwMode="auto">
          <a:xfrm>
            <a:off x="2749550" y="1192213"/>
            <a:ext cx="2913063" cy="5273675"/>
          </a:xfrm>
          <a:prstGeom prst="rect">
            <a:avLst/>
          </a:prstGeom>
          <a:noFill/>
          <a:ln w="9525">
            <a:noFill/>
            <a:miter lim="800000"/>
            <a:headEnd/>
            <a:tailEnd/>
          </a:ln>
          <a:effectLst/>
        </p:spPr>
        <p:txBody>
          <a:bodyPr wrap="none">
            <a:spAutoFit/>
          </a:bodyPr>
          <a:lstStyle/>
          <a:p>
            <a:r>
              <a:rPr lang="es-ES" sz="2000" b="1">
                <a:cs typeface="Times New Roman" pitchFamily="18" charset="0"/>
              </a:rPr>
              <a:t>Secciones</a:t>
            </a:r>
          </a:p>
          <a:p>
            <a:endParaRPr lang="es-ES" sz="2000" b="1">
              <a:cs typeface="Times New Roman" pitchFamily="18" charset="0"/>
            </a:endParaRPr>
          </a:p>
          <a:p>
            <a:r>
              <a:rPr lang="es-ES" sz="2000" b="1" i="1">
                <a:cs typeface="Times New Roman" pitchFamily="18" charset="0"/>
              </a:rPr>
              <a:t>Título</a:t>
            </a:r>
          </a:p>
          <a:p>
            <a:r>
              <a:rPr lang="es-ES" sz="2000" b="1" i="1">
                <a:cs typeface="Times New Roman" pitchFamily="18" charset="0"/>
              </a:rPr>
              <a:t>Dirección</a:t>
            </a:r>
          </a:p>
          <a:p>
            <a:r>
              <a:rPr lang="es-ES" sz="2000" b="1" i="1">
                <a:cs typeface="Times New Roman" pitchFamily="18" charset="0"/>
              </a:rPr>
              <a:t>Autores</a:t>
            </a:r>
          </a:p>
          <a:p>
            <a:r>
              <a:rPr lang="es-ES" sz="2000" b="1" i="1">
                <a:cs typeface="Times New Roman" pitchFamily="18" charset="0"/>
              </a:rPr>
              <a:t>Autor Correspondiente</a:t>
            </a:r>
          </a:p>
          <a:p>
            <a:r>
              <a:rPr lang="es-ES" sz="2000" b="1" i="1">
                <a:cs typeface="Times New Roman" pitchFamily="18" charset="0"/>
              </a:rPr>
              <a:t>Resumen</a:t>
            </a:r>
          </a:p>
          <a:p>
            <a:r>
              <a:rPr lang="es-ES" sz="2000" b="1" i="1">
                <a:cs typeface="Times New Roman" pitchFamily="18" charset="0"/>
              </a:rPr>
              <a:t>Palabras clave</a:t>
            </a:r>
          </a:p>
          <a:p>
            <a:r>
              <a:rPr lang="es-ES" sz="2000" b="1" i="1">
                <a:cs typeface="Times New Roman" pitchFamily="18" charset="0"/>
              </a:rPr>
              <a:t>Introducción</a:t>
            </a:r>
          </a:p>
          <a:p>
            <a:r>
              <a:rPr lang="es-ES" sz="2000" b="1" i="1">
                <a:cs typeface="Times New Roman" pitchFamily="18" charset="0"/>
              </a:rPr>
              <a:t>M&amp;M</a:t>
            </a:r>
          </a:p>
          <a:p>
            <a:r>
              <a:rPr lang="es-ES" sz="2000" b="1" i="1">
                <a:cs typeface="Times New Roman" pitchFamily="18" charset="0"/>
              </a:rPr>
              <a:t>Resultados</a:t>
            </a:r>
          </a:p>
          <a:p>
            <a:r>
              <a:rPr lang="es-ES" sz="2000" b="1" i="1">
                <a:cs typeface="Times New Roman" pitchFamily="18" charset="0"/>
              </a:rPr>
              <a:t>Discusión </a:t>
            </a:r>
          </a:p>
          <a:p>
            <a:r>
              <a:rPr lang="es-ES" sz="2000" b="1" i="1">
                <a:cs typeface="Times New Roman" pitchFamily="18" charset="0"/>
              </a:rPr>
              <a:t>Conclusiones</a:t>
            </a:r>
          </a:p>
          <a:p>
            <a:r>
              <a:rPr lang="es-ES" sz="2000" b="1" i="1">
                <a:cs typeface="Times New Roman" pitchFamily="18" charset="0"/>
              </a:rPr>
              <a:t>Acknowledgments</a:t>
            </a:r>
          </a:p>
          <a:p>
            <a:r>
              <a:rPr lang="es-ES" sz="2000" b="1" i="1">
                <a:cs typeface="Times New Roman" pitchFamily="18" charset="0"/>
              </a:rPr>
              <a:t>Bibliografía</a:t>
            </a:r>
          </a:p>
          <a:p>
            <a:endParaRPr lang="es-ES" sz="2000" b="1" i="1">
              <a:cs typeface="Times New Roman" pitchFamily="18" charset="0"/>
            </a:endParaRPr>
          </a:p>
          <a:p>
            <a:r>
              <a:rPr lang="es-ES" sz="2000" b="1" i="1">
                <a:cs typeface="Times New Roman" pitchFamily="18" charset="0"/>
              </a:rPr>
              <a:t>Figuras y Tablas</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8-09-09 a la(s) 22.15.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548680"/>
            <a:ext cx="6527800" cy="1016000"/>
          </a:xfrm>
          <a:prstGeom prst="rect">
            <a:avLst/>
          </a:prstGeom>
        </p:spPr>
      </p:pic>
      <p:sp>
        <p:nvSpPr>
          <p:cNvPr id="3" name="CuadroTexto 2"/>
          <p:cNvSpPr txBox="1"/>
          <p:nvPr/>
        </p:nvSpPr>
        <p:spPr>
          <a:xfrm>
            <a:off x="1403648" y="1700808"/>
            <a:ext cx="6048672" cy="2308324"/>
          </a:xfrm>
          <a:prstGeom prst="rect">
            <a:avLst/>
          </a:prstGeom>
          <a:noFill/>
        </p:spPr>
        <p:txBody>
          <a:bodyPr wrap="square" rtlCol="0">
            <a:spAutoFit/>
          </a:bodyPr>
          <a:lstStyle/>
          <a:p>
            <a:r>
              <a:rPr lang="es-ES" dirty="0" err="1"/>
              <a:t>Sagi</a:t>
            </a:r>
            <a:r>
              <a:rPr lang="es-ES" dirty="0"/>
              <a:t>, I., &amp; </a:t>
            </a:r>
            <a:r>
              <a:rPr lang="es-ES" dirty="0" err="1"/>
              <a:t>Yechiam</a:t>
            </a:r>
            <a:r>
              <a:rPr lang="es-ES" dirty="0"/>
              <a:t>, E. (2008). </a:t>
            </a:r>
            <a:r>
              <a:rPr lang="es-ES" dirty="0" err="1"/>
              <a:t>Amusing</a:t>
            </a:r>
            <a:r>
              <a:rPr lang="es-ES" dirty="0"/>
              <a:t> </a:t>
            </a:r>
            <a:r>
              <a:rPr lang="es-ES" dirty="0" err="1"/>
              <a:t>titles</a:t>
            </a:r>
            <a:r>
              <a:rPr lang="es-ES" dirty="0"/>
              <a:t> in </a:t>
            </a:r>
            <a:r>
              <a:rPr lang="es-ES" dirty="0" err="1"/>
              <a:t>scientific</a:t>
            </a:r>
            <a:r>
              <a:rPr lang="es-ES" dirty="0"/>
              <a:t> </a:t>
            </a:r>
            <a:r>
              <a:rPr lang="es-ES" dirty="0" err="1"/>
              <a:t>journals</a:t>
            </a:r>
            <a:r>
              <a:rPr lang="es-ES" dirty="0"/>
              <a:t> and </a:t>
            </a:r>
            <a:r>
              <a:rPr lang="es-ES" dirty="0" err="1"/>
              <a:t>article</a:t>
            </a:r>
            <a:r>
              <a:rPr lang="es-ES" dirty="0"/>
              <a:t> </a:t>
            </a:r>
            <a:r>
              <a:rPr lang="es-ES" dirty="0" err="1"/>
              <a:t>citation</a:t>
            </a:r>
            <a:r>
              <a:rPr lang="es-ES" dirty="0"/>
              <a:t>. </a:t>
            </a:r>
            <a:r>
              <a:rPr lang="es-ES" dirty="0" err="1"/>
              <a:t>Journal</a:t>
            </a:r>
            <a:r>
              <a:rPr lang="es-ES" dirty="0"/>
              <a:t> of </a:t>
            </a:r>
            <a:r>
              <a:rPr lang="es-ES" dirty="0" err="1"/>
              <a:t>Information</a:t>
            </a:r>
            <a:r>
              <a:rPr lang="es-ES" dirty="0"/>
              <a:t> </a:t>
            </a:r>
            <a:r>
              <a:rPr lang="es-ES" dirty="0" err="1"/>
              <a:t>Science</a:t>
            </a:r>
            <a:r>
              <a:rPr lang="es-ES" dirty="0"/>
              <a:t>, 34, 680–687. doi:10.1177/</a:t>
            </a:r>
            <a:r>
              <a:rPr lang="es-ES" dirty="0" smtClean="0"/>
              <a:t>0165551507086261</a:t>
            </a:r>
            <a:endParaRPr lang="es-AR" dirty="0" smtClean="0"/>
          </a:p>
          <a:p>
            <a:endParaRPr lang="es-AR" dirty="0"/>
          </a:p>
          <a:p>
            <a:r>
              <a:rPr lang="es-ES" dirty="0" err="1" smtClean="0"/>
              <a:t>Subotić</a:t>
            </a:r>
            <a:r>
              <a:rPr lang="es-ES" dirty="0"/>
              <a:t>, S., &amp; </a:t>
            </a:r>
            <a:r>
              <a:rPr lang="es-ES" dirty="0" err="1"/>
              <a:t>Mukherjee</a:t>
            </a:r>
            <a:r>
              <a:rPr lang="es-ES" dirty="0"/>
              <a:t>, B. (2014). Short and </a:t>
            </a:r>
            <a:r>
              <a:rPr lang="es-ES" dirty="0" err="1"/>
              <a:t>amusing</a:t>
            </a:r>
            <a:r>
              <a:rPr lang="es-ES" dirty="0"/>
              <a:t>: </a:t>
            </a:r>
            <a:r>
              <a:rPr lang="es-ES" dirty="0" err="1"/>
              <a:t>The</a:t>
            </a:r>
            <a:r>
              <a:rPr lang="es-ES" dirty="0"/>
              <a:t> </a:t>
            </a:r>
            <a:r>
              <a:rPr lang="es-ES" dirty="0" err="1"/>
              <a:t>relationship</a:t>
            </a:r>
            <a:r>
              <a:rPr lang="es-ES" dirty="0"/>
              <a:t> </a:t>
            </a:r>
            <a:r>
              <a:rPr lang="es-ES" dirty="0" err="1"/>
              <a:t>between</a:t>
            </a:r>
            <a:r>
              <a:rPr lang="es-ES" dirty="0"/>
              <a:t> </a:t>
            </a:r>
            <a:r>
              <a:rPr lang="es-ES" dirty="0" err="1"/>
              <a:t>title</a:t>
            </a:r>
            <a:r>
              <a:rPr lang="es-ES" dirty="0"/>
              <a:t> </a:t>
            </a:r>
            <a:r>
              <a:rPr lang="es-ES" dirty="0" err="1"/>
              <a:t>characteristics</a:t>
            </a:r>
            <a:r>
              <a:rPr lang="es-ES" dirty="0"/>
              <a:t>, </a:t>
            </a:r>
            <a:r>
              <a:rPr lang="es-ES" dirty="0" err="1"/>
              <a:t>downloads</a:t>
            </a:r>
            <a:r>
              <a:rPr lang="es-ES" dirty="0"/>
              <a:t>, and </a:t>
            </a:r>
            <a:r>
              <a:rPr lang="es-ES" dirty="0" err="1"/>
              <a:t>citations</a:t>
            </a:r>
            <a:r>
              <a:rPr lang="es-ES" dirty="0"/>
              <a:t> in </a:t>
            </a:r>
            <a:r>
              <a:rPr lang="es-ES" dirty="0" err="1"/>
              <a:t>psychology</a:t>
            </a:r>
            <a:r>
              <a:rPr lang="es-ES" dirty="0"/>
              <a:t> </a:t>
            </a:r>
            <a:r>
              <a:rPr lang="es-ES" dirty="0" err="1"/>
              <a:t>articles</a:t>
            </a:r>
            <a:r>
              <a:rPr lang="es-ES" dirty="0"/>
              <a:t>. </a:t>
            </a:r>
            <a:r>
              <a:rPr lang="es-ES" dirty="0" err="1"/>
              <a:t>Journal</a:t>
            </a:r>
            <a:r>
              <a:rPr lang="es-ES" dirty="0"/>
              <a:t> of </a:t>
            </a:r>
            <a:r>
              <a:rPr lang="es-ES" dirty="0" err="1"/>
              <a:t>Information</a:t>
            </a:r>
            <a:r>
              <a:rPr lang="es-ES" dirty="0"/>
              <a:t> </a:t>
            </a:r>
            <a:r>
              <a:rPr lang="es-ES" dirty="0" err="1"/>
              <a:t>Science</a:t>
            </a:r>
            <a:r>
              <a:rPr lang="es-ES" dirty="0"/>
              <a:t>, 40, 115–124. </a:t>
            </a:r>
          </a:p>
        </p:txBody>
      </p:sp>
      <p:sp>
        <p:nvSpPr>
          <p:cNvPr id="4" name="Rectángulo 3"/>
          <p:cNvSpPr/>
          <p:nvPr/>
        </p:nvSpPr>
        <p:spPr>
          <a:xfrm>
            <a:off x="0" y="4293096"/>
            <a:ext cx="9144000" cy="2246769"/>
          </a:xfrm>
          <a:prstGeom prst="rect">
            <a:avLst/>
          </a:prstGeom>
        </p:spPr>
        <p:txBody>
          <a:bodyPr wrap="square">
            <a:spAutoFit/>
          </a:bodyPr>
          <a:lstStyle/>
          <a:p>
            <a:r>
              <a:rPr lang="es-ES" sz="1400" dirty="0"/>
              <a:t>A </a:t>
            </a:r>
            <a:r>
              <a:rPr lang="es-ES" sz="1400" dirty="0" err="1"/>
              <a:t>few</a:t>
            </a:r>
            <a:r>
              <a:rPr lang="es-ES" sz="1400" dirty="0"/>
              <a:t> </a:t>
            </a:r>
            <a:r>
              <a:rPr lang="es-ES" sz="1400" dirty="0" err="1"/>
              <a:t>examples</a:t>
            </a:r>
            <a:r>
              <a:rPr lang="es-ES" sz="1400" dirty="0"/>
              <a:t> of </a:t>
            </a:r>
            <a:r>
              <a:rPr lang="es-ES" sz="1400" dirty="0" err="1"/>
              <a:t>titles</a:t>
            </a:r>
            <a:r>
              <a:rPr lang="es-ES" sz="1400" dirty="0"/>
              <a:t> </a:t>
            </a:r>
            <a:r>
              <a:rPr lang="es-ES" sz="1400" dirty="0" err="1"/>
              <a:t>rated</a:t>
            </a:r>
            <a:r>
              <a:rPr lang="es-ES" sz="1400" dirty="0"/>
              <a:t> as </a:t>
            </a:r>
            <a:r>
              <a:rPr lang="es-ES" sz="1400" dirty="0" err="1"/>
              <a:t>highly</a:t>
            </a:r>
            <a:r>
              <a:rPr lang="es-ES" sz="1400" dirty="0"/>
              <a:t> </a:t>
            </a:r>
            <a:r>
              <a:rPr lang="es-ES" sz="1400" dirty="0" err="1"/>
              <a:t>amusing</a:t>
            </a:r>
            <a:r>
              <a:rPr lang="es-ES" sz="1400" dirty="0"/>
              <a:t> </a:t>
            </a:r>
            <a:r>
              <a:rPr lang="es-ES" sz="1400" dirty="0" err="1"/>
              <a:t>included</a:t>
            </a:r>
            <a:r>
              <a:rPr lang="es-ES" sz="1400" dirty="0"/>
              <a:t> “</a:t>
            </a:r>
            <a:r>
              <a:rPr lang="es-ES" sz="1400" dirty="0" err="1"/>
              <a:t>How</a:t>
            </a:r>
            <a:r>
              <a:rPr lang="es-ES" sz="1400" dirty="0"/>
              <a:t> </a:t>
            </a:r>
            <a:r>
              <a:rPr lang="es-ES" sz="1400" dirty="0" err="1"/>
              <a:t>extraverted</a:t>
            </a:r>
            <a:r>
              <a:rPr lang="es-ES" sz="1400" dirty="0"/>
              <a:t> </a:t>
            </a:r>
            <a:r>
              <a:rPr lang="es-ES" sz="1400" dirty="0" err="1"/>
              <a:t>is</a:t>
            </a:r>
            <a:r>
              <a:rPr lang="es-ES" sz="1400" dirty="0"/>
              <a:t> honey.bunny77@hotmail.de? </a:t>
            </a:r>
            <a:r>
              <a:rPr lang="es-ES" sz="1400" dirty="0" err="1"/>
              <a:t>Inferring</a:t>
            </a:r>
            <a:r>
              <a:rPr lang="es-ES" sz="1400" dirty="0"/>
              <a:t> </a:t>
            </a:r>
            <a:r>
              <a:rPr lang="es-ES" sz="1400" dirty="0" err="1"/>
              <a:t>personality</a:t>
            </a:r>
            <a:r>
              <a:rPr lang="es-ES" sz="1400" dirty="0"/>
              <a:t> </a:t>
            </a:r>
            <a:r>
              <a:rPr lang="es-ES" sz="1400" dirty="0" err="1"/>
              <a:t>from</a:t>
            </a:r>
            <a:r>
              <a:rPr lang="es-ES" sz="1400" dirty="0"/>
              <a:t> e-mail </a:t>
            </a:r>
            <a:r>
              <a:rPr lang="es-ES" sz="1400" dirty="0" err="1"/>
              <a:t>addresses</a:t>
            </a:r>
            <a:r>
              <a:rPr lang="es-ES" sz="1400" dirty="0"/>
              <a:t>” and “</a:t>
            </a:r>
            <a:r>
              <a:rPr lang="es-ES" sz="1400" dirty="0" err="1"/>
              <a:t>Taking</a:t>
            </a:r>
            <a:r>
              <a:rPr lang="es-ES" sz="1400" dirty="0"/>
              <a:t> a new look at </a:t>
            </a:r>
            <a:r>
              <a:rPr lang="es-ES" sz="1400" dirty="0" err="1"/>
              <a:t>looking</a:t>
            </a:r>
            <a:r>
              <a:rPr lang="es-ES" sz="1400" dirty="0"/>
              <a:t> at </a:t>
            </a:r>
            <a:r>
              <a:rPr lang="es-ES" sz="1400" dirty="0" err="1"/>
              <a:t>nothing</a:t>
            </a:r>
            <a:r>
              <a:rPr lang="es-ES" sz="1400" dirty="0"/>
              <a:t>,” </a:t>
            </a:r>
            <a:r>
              <a:rPr lang="es-ES" sz="1400" dirty="0" err="1"/>
              <a:t>while</a:t>
            </a:r>
            <a:r>
              <a:rPr lang="es-ES" sz="1400" dirty="0"/>
              <a:t> </a:t>
            </a:r>
            <a:r>
              <a:rPr lang="es-ES" sz="1400" dirty="0" err="1"/>
              <a:t>the</a:t>
            </a:r>
            <a:r>
              <a:rPr lang="es-ES" sz="1400" dirty="0"/>
              <a:t> </a:t>
            </a:r>
            <a:r>
              <a:rPr lang="es-ES" sz="1400" dirty="0" err="1"/>
              <a:t>title</a:t>
            </a:r>
            <a:r>
              <a:rPr lang="es-ES" sz="1400" dirty="0"/>
              <a:t> “</a:t>
            </a:r>
            <a:r>
              <a:rPr lang="es-ES" sz="1400" dirty="0" err="1"/>
              <a:t>Cognitive</a:t>
            </a:r>
            <a:r>
              <a:rPr lang="es-ES" sz="1400" dirty="0"/>
              <a:t> control, </a:t>
            </a:r>
            <a:r>
              <a:rPr lang="es-ES" sz="1400" dirty="0" err="1"/>
              <a:t>hierarchy</a:t>
            </a:r>
            <a:r>
              <a:rPr lang="es-ES" sz="1400" dirty="0"/>
              <a:t>, and </a:t>
            </a:r>
            <a:r>
              <a:rPr lang="es-ES" sz="1400" dirty="0" err="1"/>
              <a:t>the</a:t>
            </a:r>
            <a:r>
              <a:rPr lang="es-ES" sz="1400" dirty="0"/>
              <a:t> rostro–caudal </a:t>
            </a:r>
            <a:r>
              <a:rPr lang="es-ES" sz="1400" dirty="0" err="1"/>
              <a:t>organization</a:t>
            </a:r>
            <a:r>
              <a:rPr lang="es-ES" sz="1400" dirty="0"/>
              <a:t> of </a:t>
            </a:r>
            <a:r>
              <a:rPr lang="es-ES" sz="1400" dirty="0" err="1"/>
              <a:t>the</a:t>
            </a:r>
            <a:r>
              <a:rPr lang="es-ES" sz="1400" dirty="0"/>
              <a:t> frontal </a:t>
            </a:r>
            <a:r>
              <a:rPr lang="es-ES" sz="1400" dirty="0" err="1"/>
              <a:t>lobes</a:t>
            </a:r>
            <a:r>
              <a:rPr lang="es-ES" sz="1400" dirty="0"/>
              <a:t>” </a:t>
            </a:r>
            <a:r>
              <a:rPr lang="es-ES" sz="1400" dirty="0" err="1"/>
              <a:t>received</a:t>
            </a:r>
            <a:r>
              <a:rPr lang="es-ES" sz="1400" dirty="0"/>
              <a:t> a </a:t>
            </a:r>
            <a:r>
              <a:rPr lang="es-ES" sz="1400" dirty="0" err="1"/>
              <a:t>very</a:t>
            </a:r>
            <a:r>
              <a:rPr lang="es-ES" sz="1400" dirty="0"/>
              <a:t> </a:t>
            </a:r>
            <a:r>
              <a:rPr lang="es-ES" sz="1400" dirty="0" err="1"/>
              <a:t>low</a:t>
            </a:r>
            <a:r>
              <a:rPr lang="es-ES" sz="1400" dirty="0"/>
              <a:t> </a:t>
            </a:r>
            <a:r>
              <a:rPr lang="es-ES" sz="1400" dirty="0" err="1"/>
              <a:t>amusement</a:t>
            </a:r>
            <a:r>
              <a:rPr lang="es-ES" sz="1400" dirty="0"/>
              <a:t> score.</a:t>
            </a:r>
            <a:endParaRPr lang="es-AR" sz="1400" dirty="0"/>
          </a:p>
          <a:p>
            <a:r>
              <a:rPr lang="es-ES" sz="1400" dirty="0" err="1"/>
              <a:t>The</a:t>
            </a:r>
            <a:r>
              <a:rPr lang="es-ES" sz="1400" dirty="0"/>
              <a:t> </a:t>
            </a:r>
            <a:r>
              <a:rPr lang="es-ES" sz="1400" dirty="0" err="1"/>
              <a:t>results</a:t>
            </a:r>
            <a:r>
              <a:rPr lang="es-ES" sz="1400" dirty="0"/>
              <a:t> of </a:t>
            </a:r>
            <a:r>
              <a:rPr lang="es-ES" sz="1400" dirty="0" err="1"/>
              <a:t>this</a:t>
            </a:r>
            <a:r>
              <a:rPr lang="es-ES" sz="1400" dirty="0"/>
              <a:t> </a:t>
            </a:r>
            <a:r>
              <a:rPr lang="es-ES" sz="1400" dirty="0" err="1"/>
              <a:t>study</a:t>
            </a:r>
            <a:r>
              <a:rPr lang="es-ES" sz="1400" dirty="0"/>
              <a:t> </a:t>
            </a:r>
            <a:r>
              <a:rPr lang="es-ES" sz="1400" dirty="0" err="1"/>
              <a:t>showed</a:t>
            </a:r>
            <a:r>
              <a:rPr lang="es-ES" sz="1400" dirty="0"/>
              <a:t> </a:t>
            </a:r>
            <a:r>
              <a:rPr lang="es-ES" sz="1400" dirty="0" err="1"/>
              <a:t>that</a:t>
            </a:r>
            <a:r>
              <a:rPr lang="es-ES" sz="1400" dirty="0"/>
              <a:t> a </a:t>
            </a:r>
            <a:r>
              <a:rPr lang="es-ES" sz="1400" dirty="0" err="1"/>
              <a:t>title’s</a:t>
            </a:r>
            <a:r>
              <a:rPr lang="es-ES" sz="1400" dirty="0"/>
              <a:t> </a:t>
            </a:r>
            <a:r>
              <a:rPr lang="es-ES" sz="1400" dirty="0" err="1"/>
              <a:t>amusement</a:t>
            </a:r>
            <a:r>
              <a:rPr lang="es-ES" sz="1400" dirty="0"/>
              <a:t> rating </a:t>
            </a:r>
            <a:r>
              <a:rPr lang="es-ES" sz="1400" dirty="0" err="1"/>
              <a:t>was</a:t>
            </a:r>
            <a:r>
              <a:rPr lang="es-ES" sz="1400" dirty="0"/>
              <a:t> </a:t>
            </a:r>
            <a:r>
              <a:rPr lang="es-ES" sz="1400" dirty="0" err="1"/>
              <a:t>slightly</a:t>
            </a:r>
            <a:r>
              <a:rPr lang="es-ES" sz="1400" dirty="0"/>
              <a:t> </a:t>
            </a:r>
            <a:r>
              <a:rPr lang="es-ES" sz="1400" dirty="0" err="1"/>
              <a:t>correlated</a:t>
            </a:r>
            <a:r>
              <a:rPr lang="es-ES" sz="1400" dirty="0"/>
              <a:t> </a:t>
            </a:r>
            <a:r>
              <a:rPr lang="es-ES" sz="1400" dirty="0" err="1"/>
              <a:t>with</a:t>
            </a:r>
            <a:r>
              <a:rPr lang="es-ES" sz="1400" dirty="0"/>
              <a:t> a </a:t>
            </a:r>
            <a:r>
              <a:rPr lang="es-ES" sz="1400" dirty="0" err="1"/>
              <a:t>higher</a:t>
            </a:r>
            <a:r>
              <a:rPr lang="es-ES" sz="1400" dirty="0"/>
              <a:t> </a:t>
            </a:r>
            <a:r>
              <a:rPr lang="es-ES" sz="1400" dirty="0" err="1"/>
              <a:t>download</a:t>
            </a:r>
            <a:r>
              <a:rPr lang="es-ES" sz="1400" dirty="0"/>
              <a:t> </a:t>
            </a:r>
            <a:r>
              <a:rPr lang="es-ES" sz="1400" dirty="0" err="1"/>
              <a:t>rate</a:t>
            </a:r>
            <a:r>
              <a:rPr lang="es-ES" sz="1400" dirty="0"/>
              <a:t>, </a:t>
            </a:r>
            <a:r>
              <a:rPr lang="es-ES" sz="1400" dirty="0" err="1"/>
              <a:t>but</a:t>
            </a:r>
            <a:r>
              <a:rPr lang="es-ES" sz="1400" dirty="0"/>
              <a:t> in </a:t>
            </a:r>
            <a:r>
              <a:rPr lang="es-ES" sz="1400" dirty="0" err="1"/>
              <a:t>contrast</a:t>
            </a:r>
            <a:r>
              <a:rPr lang="es-ES" sz="1400" dirty="0"/>
              <a:t> </a:t>
            </a:r>
            <a:r>
              <a:rPr lang="es-ES" sz="1400" dirty="0" err="1"/>
              <a:t>to</a:t>
            </a:r>
            <a:r>
              <a:rPr lang="es-ES" sz="1400" dirty="0"/>
              <a:t> </a:t>
            </a:r>
            <a:r>
              <a:rPr lang="es-ES" sz="1400" dirty="0" err="1"/>
              <a:t>the</a:t>
            </a:r>
            <a:r>
              <a:rPr lang="es-ES" sz="1400" dirty="0"/>
              <a:t> </a:t>
            </a:r>
            <a:r>
              <a:rPr lang="es-ES" sz="1400" dirty="0" err="1"/>
              <a:t>previous</a:t>
            </a:r>
            <a:r>
              <a:rPr lang="es-ES" sz="1400" dirty="0"/>
              <a:t> </a:t>
            </a:r>
            <a:r>
              <a:rPr lang="es-ES" sz="1400" dirty="0" err="1"/>
              <a:t>experiment</a:t>
            </a:r>
            <a:r>
              <a:rPr lang="es-ES" sz="1400" dirty="0"/>
              <a:t>, </a:t>
            </a:r>
            <a:r>
              <a:rPr lang="es-ES" sz="1400" dirty="0" err="1"/>
              <a:t>there</a:t>
            </a:r>
            <a:r>
              <a:rPr lang="es-ES" sz="1400" dirty="0"/>
              <a:t> </a:t>
            </a:r>
            <a:r>
              <a:rPr lang="es-ES" sz="1400" dirty="0" err="1"/>
              <a:t>was</a:t>
            </a:r>
            <a:r>
              <a:rPr lang="es-ES" sz="1400" dirty="0"/>
              <a:t> no </a:t>
            </a:r>
            <a:r>
              <a:rPr lang="es-ES" sz="1400" dirty="0" err="1"/>
              <a:t>association</a:t>
            </a:r>
            <a:r>
              <a:rPr lang="es-ES" sz="1400" dirty="0"/>
              <a:t> </a:t>
            </a:r>
            <a:r>
              <a:rPr lang="es-ES" sz="1400" dirty="0" err="1"/>
              <a:t>with</a:t>
            </a:r>
            <a:r>
              <a:rPr lang="es-ES" sz="1400" dirty="0"/>
              <a:t> </a:t>
            </a:r>
            <a:r>
              <a:rPr lang="es-ES" sz="1400" dirty="0" err="1"/>
              <a:t>the</a:t>
            </a:r>
            <a:r>
              <a:rPr lang="es-ES" sz="1400" dirty="0"/>
              <a:t> </a:t>
            </a:r>
            <a:r>
              <a:rPr lang="es-ES" sz="1400" dirty="0" err="1"/>
              <a:t>number</a:t>
            </a:r>
            <a:r>
              <a:rPr lang="es-ES" sz="1400" dirty="0"/>
              <a:t> of </a:t>
            </a:r>
            <a:r>
              <a:rPr lang="es-ES" sz="1400" dirty="0" err="1"/>
              <a:t>citations</a:t>
            </a:r>
            <a:r>
              <a:rPr lang="es-ES" sz="1400" dirty="0"/>
              <a:t> </a:t>
            </a:r>
            <a:r>
              <a:rPr lang="es-ES" sz="1400" dirty="0" err="1"/>
              <a:t>received</a:t>
            </a:r>
            <a:r>
              <a:rPr lang="es-ES" sz="1400" dirty="0"/>
              <a:t>. </a:t>
            </a:r>
            <a:r>
              <a:rPr lang="es-ES" sz="1400" dirty="0" err="1"/>
              <a:t>There</a:t>
            </a:r>
            <a:r>
              <a:rPr lang="es-ES" sz="1400" dirty="0"/>
              <a:t> </a:t>
            </a:r>
            <a:r>
              <a:rPr lang="es-ES" sz="1400" dirty="0" err="1"/>
              <a:t>was</a:t>
            </a:r>
            <a:r>
              <a:rPr lang="es-ES" sz="1400" dirty="0"/>
              <a:t>, </a:t>
            </a:r>
            <a:r>
              <a:rPr lang="es-ES" sz="1400" dirty="0" err="1"/>
              <a:t>however</a:t>
            </a:r>
            <a:r>
              <a:rPr lang="es-ES" sz="1400" dirty="0"/>
              <a:t>, </a:t>
            </a:r>
            <a:r>
              <a:rPr lang="es-ES" sz="1400" dirty="0" err="1"/>
              <a:t>an</a:t>
            </a:r>
            <a:r>
              <a:rPr lang="es-ES" sz="1400" dirty="0"/>
              <a:t> </a:t>
            </a:r>
            <a:r>
              <a:rPr lang="es-ES" sz="1400" dirty="0" err="1"/>
              <a:t>interesting</a:t>
            </a:r>
            <a:r>
              <a:rPr lang="es-ES" sz="1400" dirty="0"/>
              <a:t> </a:t>
            </a:r>
            <a:r>
              <a:rPr lang="es-ES" sz="1400" dirty="0" err="1"/>
              <a:t>relationship</a:t>
            </a:r>
            <a:r>
              <a:rPr lang="es-ES" sz="1400" dirty="0"/>
              <a:t> </a:t>
            </a:r>
            <a:r>
              <a:rPr lang="es-ES" sz="1400" dirty="0" err="1"/>
              <a:t>among</a:t>
            </a:r>
            <a:r>
              <a:rPr lang="es-ES" sz="1400" dirty="0"/>
              <a:t> </a:t>
            </a:r>
            <a:r>
              <a:rPr lang="es-ES" sz="1400" dirty="0" err="1"/>
              <a:t>title</a:t>
            </a:r>
            <a:r>
              <a:rPr lang="es-ES" sz="1400" dirty="0"/>
              <a:t> </a:t>
            </a:r>
            <a:r>
              <a:rPr lang="es-ES" sz="1400" dirty="0" err="1"/>
              <a:t>length</a:t>
            </a:r>
            <a:r>
              <a:rPr lang="es-ES" sz="1400" dirty="0"/>
              <a:t>, </a:t>
            </a:r>
            <a:r>
              <a:rPr lang="es-ES" sz="1400" dirty="0" err="1"/>
              <a:t>citations</a:t>
            </a:r>
            <a:r>
              <a:rPr lang="es-ES" sz="1400" dirty="0"/>
              <a:t>, and </a:t>
            </a:r>
            <a:r>
              <a:rPr lang="es-ES" sz="1400" dirty="0" err="1"/>
              <a:t>journal</a:t>
            </a:r>
            <a:r>
              <a:rPr lang="es-ES" sz="1400" dirty="0"/>
              <a:t> </a:t>
            </a:r>
            <a:r>
              <a:rPr lang="es-ES" sz="1400" dirty="0" err="1"/>
              <a:t>impact</a:t>
            </a:r>
            <a:r>
              <a:rPr lang="es-ES" sz="1400" dirty="0"/>
              <a:t> score: “</a:t>
            </a:r>
            <a:r>
              <a:rPr lang="es-ES" sz="1400" dirty="0" err="1"/>
              <a:t>Our</a:t>
            </a:r>
            <a:r>
              <a:rPr lang="es-ES" sz="1400" dirty="0"/>
              <a:t> </a:t>
            </a:r>
            <a:r>
              <a:rPr lang="es-ES" sz="1400" dirty="0" err="1"/>
              <a:t>findings</a:t>
            </a:r>
            <a:r>
              <a:rPr lang="es-ES" sz="1400" dirty="0"/>
              <a:t> </a:t>
            </a:r>
            <a:r>
              <a:rPr lang="es-ES" sz="1400" dirty="0" err="1"/>
              <a:t>fully</a:t>
            </a:r>
            <a:r>
              <a:rPr lang="es-ES" sz="1400" dirty="0"/>
              <a:t> </a:t>
            </a:r>
            <a:r>
              <a:rPr lang="es-ES" sz="1400" dirty="0" err="1"/>
              <a:t>support</a:t>
            </a:r>
            <a:r>
              <a:rPr lang="es-ES" sz="1400" dirty="0"/>
              <a:t> </a:t>
            </a:r>
            <a:r>
              <a:rPr lang="es-ES" sz="1400" dirty="0" err="1"/>
              <a:t>the</a:t>
            </a:r>
            <a:r>
              <a:rPr lang="es-ES" sz="1400" dirty="0"/>
              <a:t> </a:t>
            </a:r>
            <a:r>
              <a:rPr lang="es-ES" sz="1400" dirty="0" err="1"/>
              <a:t>notion</a:t>
            </a:r>
            <a:r>
              <a:rPr lang="es-ES" sz="1400" dirty="0"/>
              <a:t> </a:t>
            </a:r>
            <a:r>
              <a:rPr lang="es-ES" sz="1400" dirty="0" err="1"/>
              <a:t>that</a:t>
            </a:r>
            <a:r>
              <a:rPr lang="es-ES" sz="1400" dirty="0"/>
              <a:t> </a:t>
            </a:r>
            <a:r>
              <a:rPr lang="es-ES" sz="1400" dirty="0" err="1"/>
              <a:t>journal</a:t>
            </a:r>
            <a:r>
              <a:rPr lang="es-ES" sz="1400" dirty="0"/>
              <a:t> </a:t>
            </a:r>
            <a:r>
              <a:rPr lang="es-ES" sz="1400" dirty="0" err="1"/>
              <a:t>impact</a:t>
            </a:r>
            <a:r>
              <a:rPr lang="es-ES" sz="1400" dirty="0"/>
              <a:t> </a:t>
            </a:r>
            <a:r>
              <a:rPr lang="es-ES" sz="1400" dirty="0" err="1"/>
              <a:t>plays</a:t>
            </a:r>
            <a:r>
              <a:rPr lang="es-ES" sz="1400" dirty="0"/>
              <a:t> </a:t>
            </a:r>
            <a:r>
              <a:rPr lang="es-ES" sz="1400" dirty="0" err="1"/>
              <a:t>the</a:t>
            </a:r>
            <a:r>
              <a:rPr lang="es-ES" sz="1400" dirty="0"/>
              <a:t> </a:t>
            </a:r>
            <a:r>
              <a:rPr lang="es-ES" sz="1400" dirty="0" err="1"/>
              <a:t>key</a:t>
            </a:r>
            <a:r>
              <a:rPr lang="es-ES" sz="1400" dirty="0"/>
              <a:t> role </a:t>
            </a:r>
            <a:r>
              <a:rPr lang="es-ES" sz="1400" dirty="0" err="1"/>
              <a:t>here</a:t>
            </a:r>
            <a:r>
              <a:rPr lang="es-ES" sz="1400" dirty="0"/>
              <a:t>, as </a:t>
            </a:r>
            <a:r>
              <a:rPr lang="es-ES" sz="1400" dirty="0" err="1"/>
              <a:t>it</a:t>
            </a:r>
            <a:r>
              <a:rPr lang="es-ES" sz="1400" dirty="0"/>
              <a:t> </a:t>
            </a:r>
            <a:r>
              <a:rPr lang="es-ES" sz="1400" dirty="0" err="1"/>
              <a:t>seems</a:t>
            </a:r>
            <a:r>
              <a:rPr lang="es-ES" sz="1400" dirty="0"/>
              <a:t> </a:t>
            </a:r>
            <a:r>
              <a:rPr lang="es-ES" sz="1400" dirty="0" err="1"/>
              <a:t>that</a:t>
            </a:r>
            <a:r>
              <a:rPr lang="es-ES" sz="1400" dirty="0"/>
              <a:t> </a:t>
            </a:r>
            <a:r>
              <a:rPr lang="es-ES" sz="1400" dirty="0" err="1"/>
              <a:t>shorter</a:t>
            </a:r>
            <a:r>
              <a:rPr lang="es-ES" sz="1400" dirty="0"/>
              <a:t> </a:t>
            </a:r>
            <a:r>
              <a:rPr lang="es-ES" sz="1400" dirty="0" err="1"/>
              <a:t>title</a:t>
            </a:r>
            <a:r>
              <a:rPr lang="es-ES" sz="1400" dirty="0"/>
              <a:t> </a:t>
            </a:r>
            <a:r>
              <a:rPr lang="es-ES" sz="1400" dirty="0" err="1"/>
              <a:t>articles</a:t>
            </a:r>
            <a:r>
              <a:rPr lang="es-ES" sz="1400" dirty="0"/>
              <a:t> </a:t>
            </a:r>
            <a:r>
              <a:rPr lang="es-ES" sz="1400" dirty="0" err="1"/>
              <a:t>tend</a:t>
            </a:r>
            <a:r>
              <a:rPr lang="es-ES" sz="1400" dirty="0"/>
              <a:t> </a:t>
            </a:r>
            <a:r>
              <a:rPr lang="es-ES" sz="1400" dirty="0" err="1"/>
              <a:t>to</a:t>
            </a:r>
            <a:r>
              <a:rPr lang="es-ES" sz="1400" dirty="0"/>
              <a:t> </a:t>
            </a:r>
            <a:r>
              <a:rPr lang="es-ES" sz="1400" dirty="0" err="1"/>
              <a:t>get</a:t>
            </a:r>
            <a:r>
              <a:rPr lang="es-ES" sz="1400" dirty="0"/>
              <a:t> more </a:t>
            </a:r>
            <a:r>
              <a:rPr lang="es-ES" sz="1400" dirty="0" err="1"/>
              <a:t>citations</a:t>
            </a:r>
            <a:r>
              <a:rPr lang="es-ES" sz="1400" dirty="0"/>
              <a:t> </a:t>
            </a:r>
            <a:r>
              <a:rPr lang="es-ES" sz="1400" dirty="0" err="1"/>
              <a:t>since</a:t>
            </a:r>
            <a:r>
              <a:rPr lang="es-ES" sz="1400" dirty="0"/>
              <a:t> </a:t>
            </a:r>
            <a:r>
              <a:rPr lang="es-ES" sz="1400" dirty="0" err="1"/>
              <a:t>they</a:t>
            </a:r>
            <a:r>
              <a:rPr lang="es-ES" sz="1400" dirty="0"/>
              <a:t> are </a:t>
            </a:r>
            <a:r>
              <a:rPr lang="es-ES" sz="1400" dirty="0" err="1"/>
              <a:t>published</a:t>
            </a:r>
            <a:r>
              <a:rPr lang="es-ES" sz="1400" dirty="0"/>
              <a:t> more </a:t>
            </a:r>
            <a:r>
              <a:rPr lang="es-ES" sz="1400" dirty="0" err="1"/>
              <a:t>often</a:t>
            </a:r>
            <a:r>
              <a:rPr lang="es-ES" sz="1400" dirty="0"/>
              <a:t> in </a:t>
            </a:r>
            <a:r>
              <a:rPr lang="es-ES" sz="1400" dirty="0" err="1"/>
              <a:t>higher</a:t>
            </a:r>
            <a:r>
              <a:rPr lang="es-ES" sz="1400" dirty="0"/>
              <a:t> </a:t>
            </a:r>
            <a:r>
              <a:rPr lang="es-ES" sz="1400" dirty="0" err="1"/>
              <a:t>impact</a:t>
            </a:r>
            <a:r>
              <a:rPr lang="es-ES" sz="1400" dirty="0"/>
              <a:t> </a:t>
            </a:r>
            <a:r>
              <a:rPr lang="es-ES" sz="1400" dirty="0" err="1"/>
              <a:t>journals</a:t>
            </a:r>
            <a:r>
              <a:rPr lang="es-ES" sz="1400" dirty="0"/>
              <a:t> and </a:t>
            </a:r>
            <a:r>
              <a:rPr lang="es-ES" sz="1400" dirty="0" err="1"/>
              <a:t>articles</a:t>
            </a:r>
            <a:r>
              <a:rPr lang="es-ES" sz="1400" dirty="0"/>
              <a:t> </a:t>
            </a:r>
            <a:r>
              <a:rPr lang="es-ES" sz="1400" dirty="0" err="1"/>
              <a:t>from</a:t>
            </a:r>
            <a:r>
              <a:rPr lang="es-ES" sz="1400" dirty="0"/>
              <a:t> </a:t>
            </a:r>
            <a:r>
              <a:rPr lang="es-ES" sz="1400" dirty="0" err="1"/>
              <a:t>higher</a:t>
            </a:r>
            <a:r>
              <a:rPr lang="es-ES" sz="1400" dirty="0"/>
              <a:t> </a:t>
            </a:r>
            <a:r>
              <a:rPr lang="es-ES" sz="1400" dirty="0" err="1"/>
              <a:t>impact</a:t>
            </a:r>
            <a:r>
              <a:rPr lang="es-ES" sz="1400" dirty="0"/>
              <a:t> </a:t>
            </a:r>
            <a:r>
              <a:rPr lang="es-ES" sz="1400" dirty="0" err="1"/>
              <a:t>journals</a:t>
            </a:r>
            <a:r>
              <a:rPr lang="es-ES" sz="1400" dirty="0"/>
              <a:t> </a:t>
            </a:r>
            <a:r>
              <a:rPr lang="es-ES" sz="1400" dirty="0" err="1"/>
              <a:t>tend</a:t>
            </a:r>
            <a:r>
              <a:rPr lang="es-ES" sz="1400" dirty="0"/>
              <a:t> </a:t>
            </a:r>
            <a:r>
              <a:rPr lang="es-ES" sz="1400" dirty="0" err="1"/>
              <a:t>to</a:t>
            </a:r>
            <a:r>
              <a:rPr lang="es-ES" sz="1400" dirty="0"/>
              <a:t> </a:t>
            </a:r>
            <a:r>
              <a:rPr lang="es-ES" sz="1400" dirty="0" err="1"/>
              <a:t>receive</a:t>
            </a:r>
            <a:r>
              <a:rPr lang="es-ES" sz="1400" dirty="0"/>
              <a:t> more </a:t>
            </a:r>
            <a:r>
              <a:rPr lang="es-ES" sz="1400" dirty="0" err="1"/>
              <a:t>citations</a:t>
            </a:r>
            <a:r>
              <a:rPr lang="es-ES" sz="1400" dirty="0"/>
              <a:t>.”</a:t>
            </a:r>
            <a:endParaRPr lang="es-AR" sz="1400" dirty="0"/>
          </a:p>
        </p:txBody>
      </p:sp>
    </p:spTree>
    <p:extLst>
      <p:ext uri="{BB962C8B-B14F-4D97-AF65-F5344CB8AC3E}">
        <p14:creationId xmlns:p14="http://schemas.microsoft.com/office/powerpoint/2010/main" val="1928735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0" y="-26988"/>
            <a:ext cx="9036050" cy="2533651"/>
          </a:xfrm>
          <a:prstGeom prst="rect">
            <a:avLst/>
          </a:prstGeom>
          <a:noFill/>
          <a:ln w="9525">
            <a:noFill/>
            <a:miter lim="800000"/>
            <a:headEnd/>
            <a:tailEnd/>
          </a:ln>
          <a:effectLst/>
        </p:spPr>
        <p:txBody>
          <a:bodyPr anchor="ctr">
            <a:spAutoFit/>
          </a:bodyPr>
          <a:lstStyle/>
          <a:p>
            <a:pPr algn="ctr"/>
            <a:r>
              <a:rPr lang="en-GB" sz="2000" i="1">
                <a:cs typeface="Times New Roman" pitchFamily="18" charset="0"/>
                <a:hlinkClick r:id="rId3"/>
              </a:rPr>
              <a:t>Annals of Improbable Research</a:t>
            </a:r>
            <a:r>
              <a:rPr lang="en-GB" sz="2000">
                <a:cs typeface="Times New Roman" pitchFamily="18" charset="0"/>
                <a:hlinkClick r:id="rId3"/>
              </a:rPr>
              <a:t>, </a:t>
            </a:r>
            <a:r>
              <a:rPr lang="en-GB" sz="2000" b="1">
                <a:cs typeface="Times New Roman" pitchFamily="18" charset="0"/>
                <a:hlinkClick r:id="rId3"/>
              </a:rPr>
              <a:t>Vol. 2, No. 5, pg. 8.</a:t>
            </a:r>
            <a:endParaRPr lang="es-ES" sz="2000" b="1">
              <a:cs typeface="Times New Roman" pitchFamily="18" charset="0"/>
            </a:endParaRPr>
          </a:p>
          <a:p>
            <a:pPr algn="ctr"/>
            <a:r>
              <a:rPr lang="en-GB" sz="2000" b="1">
                <a:cs typeface="Times New Roman" pitchFamily="18" charset="0"/>
              </a:rPr>
              <a:t>How to Write a Scientific Paper</a:t>
            </a:r>
            <a:endParaRPr lang="es-ES" sz="2000" b="1">
              <a:cs typeface="Times New Roman" pitchFamily="18" charset="0"/>
            </a:endParaRPr>
          </a:p>
          <a:p>
            <a:pPr algn="ctr"/>
            <a:r>
              <a:rPr lang="en-GB" sz="2000" b="1" i="1">
                <a:cs typeface="Times New Roman" pitchFamily="18" charset="0"/>
                <a:hlinkClick r:id="rId4"/>
              </a:rPr>
              <a:t>E. Robert Schulman</a:t>
            </a:r>
            <a:r>
              <a:rPr lang="en-GB" sz="2000">
                <a:cs typeface="Times New Roman" pitchFamily="18" charset="0"/>
              </a:rPr>
              <a:t> </a:t>
            </a:r>
            <a:br>
              <a:rPr lang="en-GB" sz="2000">
                <a:cs typeface="Times New Roman" pitchFamily="18" charset="0"/>
              </a:rPr>
            </a:br>
            <a:r>
              <a:rPr lang="en-GB" sz="2000" i="1">
                <a:cs typeface="Times New Roman" pitchFamily="18" charset="0"/>
              </a:rPr>
              <a:t>Charlottesville, Virginia</a:t>
            </a:r>
            <a:endParaRPr lang="es-ES" sz="2000">
              <a:cs typeface="Times New Roman" pitchFamily="18" charset="0"/>
            </a:endParaRPr>
          </a:p>
          <a:p>
            <a:pPr algn="ctr"/>
            <a:r>
              <a:rPr lang="en-GB" sz="1600" b="1">
                <a:cs typeface="Times New Roman" pitchFamily="18" charset="0"/>
              </a:rPr>
              <a:t>Abstract </a:t>
            </a:r>
            <a:br>
              <a:rPr lang="en-GB" sz="1600" b="1">
                <a:cs typeface="Times New Roman" pitchFamily="18" charset="0"/>
              </a:rPr>
            </a:br>
            <a:r>
              <a:rPr lang="en-GB" sz="1600" b="1">
                <a:cs typeface="Times New Roman" pitchFamily="18" charset="0"/>
              </a:rPr>
              <a:t>We (meaning I) present observations on the scientific publishing process which (meaning that) are important and timely in that unless I have more published papers soon, I will never get another job. These observations are consistent with the theory that it is difficult to do good science, write good scientific papers, and have enough publications to get future jobs.</a:t>
            </a:r>
          </a:p>
        </p:txBody>
      </p:sp>
      <p:sp>
        <p:nvSpPr>
          <p:cNvPr id="136195" name="Rectangle 3"/>
          <p:cNvSpPr>
            <a:spLocks noChangeArrowheads="1"/>
          </p:cNvSpPr>
          <p:nvPr/>
        </p:nvSpPr>
        <p:spPr bwMode="auto">
          <a:xfrm>
            <a:off x="323850" y="3262313"/>
            <a:ext cx="8353425" cy="4054475"/>
          </a:xfrm>
          <a:prstGeom prst="rect">
            <a:avLst/>
          </a:prstGeom>
          <a:noFill/>
          <a:ln w="9525">
            <a:noFill/>
            <a:miter lim="800000"/>
            <a:headEnd/>
            <a:tailEnd/>
          </a:ln>
          <a:effectLst/>
        </p:spPr>
        <p:txBody>
          <a:bodyPr anchor="ctr">
            <a:spAutoFit/>
          </a:bodyPr>
          <a:lstStyle/>
          <a:p>
            <a:r>
              <a:rPr lang="en-GB" sz="2000">
                <a:cs typeface="Times New Roman" pitchFamily="18" charset="0"/>
              </a:rPr>
              <a:t>    The real purpose of introductions, of course, is to cite your own work (e.g</a:t>
            </a:r>
            <a:r>
              <a:rPr lang="en-GB" sz="2000" i="1">
                <a:cs typeface="Times New Roman" pitchFamily="18" charset="0"/>
              </a:rPr>
              <a:t>.,</a:t>
            </a:r>
            <a:r>
              <a:rPr lang="en-GB" sz="2000">
                <a:cs typeface="Times New Roman" pitchFamily="18" charset="0"/>
              </a:rPr>
              <a:t> </a:t>
            </a:r>
            <a:r>
              <a:rPr lang="en-GB" sz="2000">
                <a:cs typeface="Times New Roman" pitchFamily="18" charset="0"/>
                <a:hlinkClick r:id="rId5"/>
              </a:rPr>
              <a:t>Schulman </a:t>
            </a:r>
            <a:r>
              <a:rPr lang="en-GB" sz="2000" i="1">
                <a:cs typeface="Times New Roman" pitchFamily="18" charset="0"/>
                <a:hlinkClick r:id="rId5"/>
              </a:rPr>
              <a:t>et al.</a:t>
            </a:r>
            <a:r>
              <a:rPr lang="en-GB" sz="2000">
                <a:cs typeface="Times New Roman" pitchFamily="18" charset="0"/>
                <a:hlinkClick r:id="rId5"/>
              </a:rPr>
              <a:t> 1993a</a:t>
            </a:r>
            <a:r>
              <a:rPr lang="en-GB" sz="2000">
                <a:cs typeface="Times New Roman" pitchFamily="18" charset="0"/>
              </a:rPr>
              <a:t>), the work of your advisor (e.g., </a:t>
            </a:r>
            <a:r>
              <a:rPr lang="en-GB" sz="2000">
                <a:cs typeface="Times New Roman" pitchFamily="18" charset="0"/>
                <a:hlinkClick r:id="rId6"/>
              </a:rPr>
              <a:t>Bregman, Schulman, &amp; Tomisaka 1995</a:t>
            </a:r>
            <a:r>
              <a:rPr lang="en-GB" sz="2000">
                <a:cs typeface="Times New Roman" pitchFamily="18" charset="0"/>
              </a:rPr>
              <a:t>), the work of your spouse (e.g., </a:t>
            </a:r>
            <a:r>
              <a:rPr lang="en-GB" sz="2000">
                <a:cs typeface="Times New Roman" pitchFamily="18" charset="0"/>
                <a:hlinkClick r:id="rId7"/>
              </a:rPr>
              <a:t>Cox, Schulman, &amp; Bregman 1993</a:t>
            </a:r>
            <a:r>
              <a:rPr lang="en-GB" sz="2000">
                <a:cs typeface="Times New Roman" pitchFamily="18" charset="0"/>
              </a:rPr>
              <a:t>), the work of a friend from college (e.g., </a:t>
            </a:r>
            <a:r>
              <a:rPr lang="en-GB" sz="2000">
                <a:cs typeface="Times New Roman" pitchFamily="18" charset="0"/>
                <a:hlinkClick r:id="rId8"/>
              </a:rPr>
              <a:t>Taylor, Morris, &amp; Schulman 1993</a:t>
            </a:r>
            <a:r>
              <a:rPr lang="en-GB" sz="2000">
                <a:cs typeface="Times New Roman" pitchFamily="18" charset="0"/>
              </a:rPr>
              <a:t>), or even the work of someone you've never met, as long as your name happens to be on the paper (e.g., </a:t>
            </a:r>
            <a:r>
              <a:rPr lang="en-GB" sz="2000">
                <a:cs typeface="Times New Roman" pitchFamily="18" charset="0"/>
                <a:hlinkClick r:id="rId9"/>
              </a:rPr>
              <a:t>Richmond </a:t>
            </a:r>
            <a:r>
              <a:rPr lang="en-GB" sz="2000" i="1">
                <a:cs typeface="Times New Roman" pitchFamily="18" charset="0"/>
                <a:hlinkClick r:id="rId9"/>
              </a:rPr>
              <a:t>et al.</a:t>
            </a:r>
            <a:r>
              <a:rPr lang="en-GB" sz="2000">
                <a:cs typeface="Times New Roman" pitchFamily="18" charset="0"/>
                <a:hlinkClick r:id="rId9"/>
              </a:rPr>
              <a:t> 1994</a:t>
            </a:r>
            <a:r>
              <a:rPr lang="en-GB" sz="2000">
                <a:cs typeface="Times New Roman" pitchFamily="18" charset="0"/>
              </a:rPr>
              <a:t>). Note that these citations should not be limited to refereed journal articles (e.g., </a:t>
            </a:r>
            <a:r>
              <a:rPr lang="en-GB" sz="2000">
                <a:cs typeface="Times New Roman" pitchFamily="18" charset="0"/>
                <a:hlinkClick r:id="rId10"/>
              </a:rPr>
              <a:t>Collura </a:t>
            </a:r>
            <a:r>
              <a:rPr lang="en-GB" sz="2000" i="1">
                <a:cs typeface="Times New Roman" pitchFamily="18" charset="0"/>
                <a:hlinkClick r:id="rId10"/>
              </a:rPr>
              <a:t>et al.</a:t>
            </a:r>
            <a:r>
              <a:rPr lang="en-GB" sz="2000">
                <a:cs typeface="Times New Roman" pitchFamily="18" charset="0"/>
                <a:hlinkClick r:id="rId10"/>
              </a:rPr>
              <a:t> 1994</a:t>
            </a:r>
            <a:r>
              <a:rPr lang="en-GB" sz="2000">
                <a:cs typeface="Times New Roman" pitchFamily="18" charset="0"/>
              </a:rPr>
              <a:t>), but should also include conference proceedings (e.g., </a:t>
            </a:r>
            <a:r>
              <a:rPr lang="en-GB" sz="2000">
                <a:cs typeface="Times New Roman" pitchFamily="18" charset="0"/>
                <a:hlinkClick r:id="rId11"/>
              </a:rPr>
              <a:t>Schulman </a:t>
            </a:r>
            <a:r>
              <a:rPr lang="en-GB" sz="2000" i="1">
                <a:cs typeface="Times New Roman" pitchFamily="18" charset="0"/>
                <a:hlinkClick r:id="rId11"/>
              </a:rPr>
              <a:t>et al.</a:t>
            </a:r>
            <a:r>
              <a:rPr lang="en-GB" sz="2000">
                <a:cs typeface="Times New Roman" pitchFamily="18" charset="0"/>
              </a:rPr>
              <a:t> 1993b), and other published or unpublished work (e.g., Schulman 1990). </a:t>
            </a:r>
            <a:br>
              <a:rPr lang="en-GB" sz="2000">
                <a:cs typeface="Times New Roman" pitchFamily="18" charset="0"/>
              </a:rPr>
            </a:br>
            <a:r>
              <a:rPr lang="en-GB" sz="2000">
                <a:cs typeface="Times New Roman" pitchFamily="18" charset="0"/>
              </a:rPr>
              <a:t/>
            </a:r>
            <a:br>
              <a:rPr lang="en-GB" sz="2000">
                <a:cs typeface="Times New Roman" pitchFamily="18" charset="0"/>
              </a:rPr>
            </a:br>
            <a:endParaRPr lang="en-GB" sz="200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ChangeArrowheads="1"/>
          </p:cNvSpPr>
          <p:nvPr/>
        </p:nvSpPr>
        <p:spPr bwMode="auto">
          <a:xfrm>
            <a:off x="1619250" y="1989138"/>
            <a:ext cx="5976938" cy="3140075"/>
          </a:xfrm>
          <a:prstGeom prst="rect">
            <a:avLst/>
          </a:prstGeom>
          <a:noFill/>
          <a:ln w="9525">
            <a:noFill/>
            <a:miter lim="800000"/>
            <a:headEnd/>
            <a:tailEnd/>
          </a:ln>
          <a:effectLst/>
        </p:spPr>
        <p:txBody>
          <a:bodyPr anchor="ctr">
            <a:spAutoFit/>
          </a:bodyPr>
          <a:lstStyle/>
          <a:p>
            <a:pPr algn="ctr"/>
            <a:r>
              <a:rPr lang="en-GB" sz="2000">
                <a:cs typeface="Times New Roman" pitchFamily="18" charset="0"/>
              </a:rPr>
              <a:t>The conclusion section is very easy to write: all you have to do is to take your abstract and change the tense from present to past. It's considered good form to mention at least one relevant theory only in the abstract and conclusion. By doing this, you don't have to say why your experiment does (or does not) agree with the theory, you merely have to state that it does (or does not). </a:t>
            </a:r>
            <a:br>
              <a:rPr lang="en-GB" sz="2000">
                <a:cs typeface="Times New Roman" pitchFamily="18" charset="0"/>
              </a:rPr>
            </a:br>
            <a:r>
              <a:rPr lang="en-GB" sz="2000">
                <a:cs typeface="Times New Roman" pitchFamily="18" charset="0"/>
              </a:rPr>
              <a:t/>
            </a:r>
            <a:br>
              <a:rPr lang="en-GB" sz="2000">
                <a:cs typeface="Times New Roman" pitchFamily="18" charset="0"/>
              </a:rPr>
            </a:br>
            <a:endParaRPr lang="en-GB" sz="2000">
              <a:cs typeface="Times New Roman" pitchFamily="18" charset="0"/>
            </a:endParaRPr>
          </a:p>
        </p:txBody>
      </p:sp>
      <p:sp>
        <p:nvSpPr>
          <p:cNvPr id="138243" name="Text Box 3"/>
          <p:cNvSpPr txBox="1">
            <a:spLocks noChangeArrowheads="1"/>
          </p:cNvSpPr>
          <p:nvPr/>
        </p:nvSpPr>
        <p:spPr bwMode="auto">
          <a:xfrm>
            <a:off x="3635375" y="184150"/>
            <a:ext cx="1981200" cy="396875"/>
          </a:xfrm>
          <a:prstGeom prst="rect">
            <a:avLst/>
          </a:prstGeom>
          <a:noFill/>
          <a:ln w="9525">
            <a:noFill/>
            <a:miter lim="800000"/>
            <a:headEnd/>
            <a:tailEnd/>
          </a:ln>
          <a:effectLst/>
        </p:spPr>
        <p:txBody>
          <a:bodyPr wrap="none">
            <a:spAutoFit/>
          </a:bodyPr>
          <a:lstStyle/>
          <a:p>
            <a:r>
              <a:rPr lang="es-ES" sz="2000" b="1" dirty="0">
                <a:solidFill>
                  <a:srgbClr val="003399"/>
                </a:solidFill>
                <a:cs typeface="Times New Roman" pitchFamily="18" charset="0"/>
              </a:rPr>
              <a:t>CONCLUSIONES</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3" cstate="print"/>
          <a:srcRect/>
          <a:stretch>
            <a:fillRect/>
          </a:stretch>
        </p:blipFill>
        <p:spPr bwMode="auto">
          <a:xfrm>
            <a:off x="900113" y="2352675"/>
            <a:ext cx="7489825" cy="4171950"/>
          </a:xfrm>
          <a:prstGeom prst="rect">
            <a:avLst/>
          </a:prstGeom>
          <a:noFill/>
          <a:ln w="9525">
            <a:noFill/>
            <a:miter lim="800000"/>
            <a:headEnd/>
            <a:tailEnd/>
          </a:ln>
          <a:effectLst/>
        </p:spPr>
      </p:pic>
      <p:pic>
        <p:nvPicPr>
          <p:cNvPr id="140291" name="Picture 3"/>
          <p:cNvPicPr>
            <a:picLocks noChangeAspect="1" noChangeArrowheads="1"/>
          </p:cNvPicPr>
          <p:nvPr/>
        </p:nvPicPr>
        <p:blipFill>
          <a:blip r:embed="rId4" cstate="print"/>
          <a:srcRect/>
          <a:stretch>
            <a:fillRect/>
          </a:stretch>
        </p:blipFill>
        <p:spPr bwMode="auto">
          <a:xfrm>
            <a:off x="539750" y="260350"/>
            <a:ext cx="8162925" cy="1647825"/>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2195736" y="0"/>
            <a:ext cx="4589846" cy="369332"/>
          </a:xfrm>
          <a:prstGeom prst="rect">
            <a:avLst/>
          </a:prstGeom>
          <a:noFill/>
          <a:ln w="9525">
            <a:noFill/>
            <a:miter lim="800000"/>
            <a:headEnd/>
            <a:tailEnd/>
          </a:ln>
          <a:effectLst/>
        </p:spPr>
        <p:txBody>
          <a:bodyPr wrap="none">
            <a:spAutoFit/>
          </a:bodyPr>
          <a:lstStyle/>
          <a:p>
            <a:r>
              <a:rPr lang="es-ES_tradnl" dirty="0" smtClean="0">
                <a:solidFill>
                  <a:schemeClr val="accent2"/>
                </a:solidFill>
              </a:rPr>
              <a:t>CRONOGRAMA EXISTENCIAL (Y LACANIANO)</a:t>
            </a:r>
            <a:endParaRPr lang="es-ES_tradnl" dirty="0">
              <a:solidFill>
                <a:schemeClr val="accent2"/>
              </a:solidFill>
            </a:endParaRPr>
          </a:p>
        </p:txBody>
      </p:sp>
      <p:graphicFrame>
        <p:nvGraphicFramePr>
          <p:cNvPr id="4" name="3 Tabla"/>
          <p:cNvGraphicFramePr>
            <a:graphicFrameLocks noGrp="1"/>
          </p:cNvGraphicFramePr>
          <p:nvPr>
            <p:extLst>
              <p:ext uri="{D42A27DB-BD31-4B8C-83A1-F6EECF244321}">
                <p14:modId xmlns:p14="http://schemas.microsoft.com/office/powerpoint/2010/main" val="1590332795"/>
              </p:ext>
            </p:extLst>
          </p:nvPr>
        </p:nvGraphicFramePr>
        <p:xfrm>
          <a:off x="611562" y="1196752"/>
          <a:ext cx="7920877" cy="5486400"/>
        </p:xfrm>
        <a:graphic>
          <a:graphicData uri="http://schemas.openxmlformats.org/drawingml/2006/table">
            <a:tbl>
              <a:tblPr/>
              <a:tblGrid>
                <a:gridCol w="547551"/>
                <a:gridCol w="3686663"/>
                <a:gridCol w="3686663"/>
              </a:tblGrid>
              <a:tr h="405352">
                <a:tc>
                  <a:txBody>
                    <a:bodyPr/>
                    <a:lstStyle/>
                    <a:p>
                      <a:pPr algn="l">
                        <a:spcAft>
                          <a:spcPts val="0"/>
                        </a:spcAft>
                      </a:pPr>
                      <a:r>
                        <a:rPr lang="es-ES" sz="1200" dirty="0" smtClean="0">
                          <a:latin typeface="Trebuchet MS"/>
                          <a:ea typeface="Times New Roman"/>
                          <a:cs typeface="Times New Roman"/>
                        </a:rPr>
                        <a:t>4/11</a:t>
                      </a:r>
                      <a:endParaRPr lang="es-AR" sz="1200" dirty="0">
                        <a:latin typeface="Times New Roman"/>
                        <a:ea typeface="Times New Roman"/>
                        <a:cs typeface="Times New Roman"/>
                      </a:endParaRPr>
                    </a:p>
                    <a:p>
                      <a:pPr algn="l">
                        <a:spcAft>
                          <a:spcPts val="0"/>
                        </a:spcAft>
                      </a:pPr>
                      <a:r>
                        <a:rPr lang="es-ES" sz="1200" dirty="0">
                          <a:latin typeface="Trebuchet MS"/>
                          <a:ea typeface="Times New Roman"/>
                          <a:cs typeface="Times New Roman"/>
                        </a:rPr>
                        <a:t>Aula 44</a:t>
                      </a:r>
                      <a:endParaRPr lang="es-AR" sz="1200" dirty="0">
                        <a:latin typeface="Times New Roman"/>
                        <a:ea typeface="Times New Roman"/>
                        <a:cs typeface="Times New Roman"/>
                      </a:endParaRPr>
                    </a:p>
                  </a:txBody>
                  <a:tcPr marL="35874" marR="35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s-ES" sz="1200" dirty="0">
                          <a:latin typeface="Trebuchet MS"/>
                          <a:ea typeface="Times New Roman"/>
                          <a:cs typeface="Times New Roman"/>
                        </a:rPr>
                        <a:t>¿De qué hablamos cuando hablamos de </a:t>
                      </a:r>
                      <a:r>
                        <a:rPr lang="es-ES" sz="1200" dirty="0" err="1">
                          <a:latin typeface="Trebuchet MS"/>
                          <a:ea typeface="Times New Roman"/>
                          <a:cs typeface="Times New Roman"/>
                        </a:rPr>
                        <a:t>papers</a:t>
                      </a:r>
                      <a:r>
                        <a:rPr lang="es-ES" sz="1200" dirty="0">
                          <a:latin typeface="Trebuchet MS"/>
                          <a:ea typeface="Times New Roman"/>
                          <a:cs typeface="Times New Roman"/>
                        </a:rPr>
                        <a:t>?</a:t>
                      </a:r>
                      <a:endParaRPr lang="es-AR" sz="1200" dirty="0">
                        <a:latin typeface="Times New Roman"/>
                        <a:ea typeface="Times New Roman"/>
                        <a:cs typeface="Times New Roman"/>
                      </a:endParaRPr>
                    </a:p>
                    <a:p>
                      <a:pPr algn="l">
                        <a:spcAft>
                          <a:spcPts val="0"/>
                        </a:spcAft>
                      </a:pPr>
                      <a:r>
                        <a:rPr lang="es-ES" sz="1200" dirty="0">
                          <a:latin typeface="Trebuchet MS"/>
                          <a:ea typeface="Times New Roman"/>
                          <a:cs typeface="Times New Roman"/>
                        </a:rPr>
                        <a:t>Partes del trabajo; Revistas; </a:t>
                      </a:r>
                      <a:r>
                        <a:rPr lang="es-ES" sz="1200" dirty="0" smtClean="0">
                          <a:latin typeface="Trebuchet MS"/>
                          <a:ea typeface="Times New Roman"/>
                          <a:cs typeface="Times New Roman"/>
                        </a:rPr>
                        <a:t>Índices </a:t>
                      </a:r>
                      <a:r>
                        <a:rPr lang="es-ES" sz="1200" dirty="0">
                          <a:latin typeface="Trebuchet MS"/>
                          <a:ea typeface="Times New Roman"/>
                          <a:cs typeface="Times New Roman"/>
                        </a:rPr>
                        <a:t>de </a:t>
                      </a:r>
                      <a:r>
                        <a:rPr lang="es-ES" sz="1200" dirty="0" smtClean="0">
                          <a:latin typeface="Trebuchet MS"/>
                          <a:ea typeface="Times New Roman"/>
                          <a:cs typeface="Times New Roman"/>
                        </a:rPr>
                        <a:t>impacto </a:t>
                      </a:r>
                      <a:endParaRPr lang="es-AR" sz="1200" dirty="0">
                        <a:latin typeface="Times New Roman"/>
                        <a:ea typeface="Times New Roman"/>
                        <a:cs typeface="Times New Roman"/>
                      </a:endParaRPr>
                    </a:p>
                  </a:txBody>
                  <a:tcPr marL="35874" marR="35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s-ES" sz="1200">
                          <a:latin typeface="Trebuchet MS"/>
                          <a:ea typeface="Times New Roman"/>
                          <a:cs typeface="Times New Roman"/>
                        </a:rPr>
                        <a:t>DG</a:t>
                      </a:r>
                      <a:endParaRPr lang="es-AR" sz="1200">
                        <a:latin typeface="Times New Roman"/>
                        <a:ea typeface="Times New Roman"/>
                        <a:cs typeface="Times New Roman"/>
                      </a:endParaRPr>
                    </a:p>
                  </a:txBody>
                  <a:tcPr marL="35874" marR="35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352">
                <a:tc>
                  <a:txBody>
                    <a:bodyPr/>
                    <a:lstStyle/>
                    <a:p>
                      <a:pPr algn="l">
                        <a:spcAft>
                          <a:spcPts val="0"/>
                        </a:spcAft>
                      </a:pPr>
                      <a:r>
                        <a:rPr lang="es-ES" sz="1200" dirty="0" smtClean="0">
                          <a:latin typeface="Trebuchet MS"/>
                          <a:ea typeface="Times New Roman"/>
                          <a:cs typeface="Times New Roman"/>
                        </a:rPr>
                        <a:t>5/11</a:t>
                      </a:r>
                      <a:endParaRPr lang="es-AR" sz="1200" dirty="0">
                        <a:latin typeface="Times New Roman"/>
                        <a:ea typeface="Times New Roman"/>
                        <a:cs typeface="Times New Roman"/>
                      </a:endParaRPr>
                    </a:p>
                    <a:p>
                      <a:pPr algn="l">
                        <a:spcAft>
                          <a:spcPts val="0"/>
                        </a:spcAft>
                      </a:pPr>
                      <a:r>
                        <a:rPr lang="es-ES" sz="1200" dirty="0">
                          <a:latin typeface="Trebuchet MS"/>
                          <a:ea typeface="Times New Roman"/>
                          <a:cs typeface="Times New Roman"/>
                        </a:rPr>
                        <a:t>Aula </a:t>
                      </a:r>
                      <a:r>
                        <a:rPr lang="es-ES" sz="1200" dirty="0" smtClean="0">
                          <a:latin typeface="Trebuchet MS"/>
                          <a:ea typeface="Times New Roman"/>
                          <a:cs typeface="Times New Roman"/>
                        </a:rPr>
                        <a:t>44</a:t>
                      </a:r>
                      <a:endParaRPr lang="es-AR" sz="1200" dirty="0">
                        <a:latin typeface="Times New Roman"/>
                        <a:ea typeface="Times New Roman"/>
                        <a:cs typeface="Times New Roman"/>
                      </a:endParaRPr>
                    </a:p>
                  </a:txBody>
                  <a:tcPr marL="35874" marR="35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9580" indent="-449580" algn="l">
                        <a:spcAft>
                          <a:spcPts val="0"/>
                        </a:spcAft>
                      </a:pPr>
                      <a:r>
                        <a:rPr lang="es-ES" sz="1200" dirty="0" smtClean="0">
                          <a:latin typeface="Trebuchet MS"/>
                          <a:ea typeface="Times New Roman"/>
                          <a:cs typeface="Times New Roman"/>
                        </a:rPr>
                        <a:t>Búsquedas </a:t>
                      </a:r>
                      <a:r>
                        <a:rPr lang="es-ES" sz="1200" dirty="0">
                          <a:latin typeface="Trebuchet MS"/>
                          <a:ea typeface="Times New Roman"/>
                          <a:cs typeface="Times New Roman"/>
                        </a:rPr>
                        <a:t>bibliográficas - Bases de </a:t>
                      </a:r>
                      <a:r>
                        <a:rPr lang="es-ES" sz="1200" dirty="0" smtClean="0">
                          <a:latin typeface="Trebuchet MS"/>
                          <a:ea typeface="Times New Roman"/>
                          <a:cs typeface="Times New Roman"/>
                        </a:rPr>
                        <a:t>datos</a:t>
                      </a:r>
                    </a:p>
                    <a:p>
                      <a:pPr marL="449580" indent="-449580" algn="l">
                        <a:spcAft>
                          <a:spcPts val="0"/>
                        </a:spcAft>
                      </a:pPr>
                      <a:r>
                        <a:rPr lang="es-ES" sz="1200" dirty="0" smtClean="0">
                          <a:latin typeface="Trebuchet MS"/>
                          <a:ea typeface="Times New Roman"/>
                          <a:cs typeface="Times New Roman"/>
                        </a:rPr>
                        <a:t>Data </a:t>
                      </a:r>
                      <a:r>
                        <a:rPr lang="es-ES" sz="1200" dirty="0" err="1" smtClean="0">
                          <a:latin typeface="Trebuchet MS"/>
                          <a:ea typeface="Times New Roman"/>
                          <a:cs typeface="Times New Roman"/>
                        </a:rPr>
                        <a:t>visualization</a:t>
                      </a:r>
                      <a:endParaRPr lang="es-AR" sz="1200" dirty="0">
                        <a:latin typeface="Times New Roman"/>
                        <a:ea typeface="Times New Roman"/>
                        <a:cs typeface="Times New Roman"/>
                      </a:endParaRPr>
                    </a:p>
                  </a:txBody>
                  <a:tcPr marL="35874" marR="35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9580" indent="-449580" algn="l">
                        <a:spcAft>
                          <a:spcPts val="0"/>
                        </a:spcAft>
                      </a:pPr>
                      <a:r>
                        <a:rPr lang="es-AR" sz="1200" dirty="0" smtClean="0">
                          <a:latin typeface="Trebuchet MS"/>
                          <a:ea typeface="Times New Roman"/>
                          <a:cs typeface="Times New Roman"/>
                        </a:rPr>
                        <a:t>Invitada: Brenda </a:t>
                      </a:r>
                      <a:r>
                        <a:rPr lang="es-AR" sz="1200" dirty="0">
                          <a:latin typeface="Trebuchet MS"/>
                          <a:ea typeface="Times New Roman"/>
                          <a:cs typeface="Times New Roman"/>
                        </a:rPr>
                        <a:t>Just</a:t>
                      </a:r>
                      <a:endParaRPr lang="es-AR" sz="1200" dirty="0">
                        <a:latin typeface="Times New Roman"/>
                        <a:ea typeface="Times New Roman"/>
                        <a:cs typeface="Times New Roman"/>
                      </a:endParaRPr>
                    </a:p>
                  </a:txBody>
                  <a:tcPr marL="35874" marR="35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352">
                <a:tc>
                  <a:txBody>
                    <a:bodyPr/>
                    <a:lstStyle/>
                    <a:p>
                      <a:pPr algn="l">
                        <a:spcAft>
                          <a:spcPts val="0"/>
                        </a:spcAft>
                      </a:pPr>
                      <a:r>
                        <a:rPr lang="es-ES" sz="1200" dirty="0" smtClean="0">
                          <a:latin typeface="Trebuchet MS"/>
                          <a:ea typeface="Times New Roman"/>
                          <a:cs typeface="Times New Roman"/>
                        </a:rPr>
                        <a:t>6/11</a:t>
                      </a:r>
                      <a:endParaRPr lang="es-AR" sz="1200" dirty="0">
                        <a:latin typeface="Times New Roman"/>
                        <a:ea typeface="Times New Roman"/>
                        <a:cs typeface="Times New Roman"/>
                      </a:endParaRPr>
                    </a:p>
                    <a:p>
                      <a:pPr algn="l">
                        <a:spcAft>
                          <a:spcPts val="0"/>
                        </a:spcAft>
                      </a:pPr>
                      <a:r>
                        <a:rPr lang="es-ES" sz="1200" dirty="0">
                          <a:latin typeface="Trebuchet MS"/>
                          <a:ea typeface="Times New Roman"/>
                          <a:cs typeface="Times New Roman"/>
                        </a:rPr>
                        <a:t>Aula </a:t>
                      </a:r>
                      <a:r>
                        <a:rPr lang="es-ES" sz="1200" dirty="0" smtClean="0">
                          <a:latin typeface="Trebuchet MS"/>
                          <a:ea typeface="Times New Roman"/>
                          <a:cs typeface="Times New Roman"/>
                        </a:rPr>
                        <a:t>44</a:t>
                      </a:r>
                      <a:endParaRPr lang="es-AR" sz="1200" dirty="0">
                        <a:latin typeface="Times New Roman"/>
                        <a:ea typeface="Times New Roman"/>
                        <a:cs typeface="Times New Roman"/>
                      </a:endParaRPr>
                    </a:p>
                  </a:txBody>
                  <a:tcPr marL="35874" marR="35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s-AR" sz="1200" dirty="0" smtClean="0">
                          <a:latin typeface="Trebuchet MS"/>
                          <a:ea typeface="Times New Roman"/>
                          <a:cs typeface="Times New Roman"/>
                        </a:rPr>
                        <a:t>Cómo truchar consistentemente</a:t>
                      </a:r>
                      <a:endParaRPr lang="es-AR" sz="1200" dirty="0" smtClean="0">
                        <a:latin typeface="Times New Roman"/>
                        <a:ea typeface="Times New Roman"/>
                        <a:cs typeface="Times New Roman"/>
                      </a:endParaRPr>
                    </a:p>
                    <a:p>
                      <a:pPr algn="l">
                        <a:spcAft>
                          <a:spcPts val="0"/>
                        </a:spcAft>
                      </a:pPr>
                      <a:r>
                        <a:rPr lang="es-AR" sz="1200" dirty="0" smtClean="0">
                          <a:latin typeface="Trebuchet MS"/>
                          <a:ea typeface="Times New Roman"/>
                          <a:cs typeface="Times New Roman"/>
                        </a:rPr>
                        <a:t>Open access y repositorios</a:t>
                      </a:r>
                      <a:endParaRPr lang="es-AR" sz="1200" dirty="0" smtClean="0">
                        <a:latin typeface="Times New Roman"/>
                        <a:ea typeface="Times New Roman"/>
                        <a:cs typeface="Times New Roman"/>
                      </a:endParaRPr>
                    </a:p>
                    <a:p>
                      <a:pPr algn="l">
                        <a:spcAft>
                          <a:spcPts val="0"/>
                        </a:spcAft>
                      </a:pPr>
                      <a:r>
                        <a:rPr lang="en-US" sz="1200" dirty="0" err="1" smtClean="0">
                          <a:latin typeface="Trebuchet MS"/>
                          <a:ea typeface="Times New Roman"/>
                          <a:cs typeface="Times New Roman"/>
                        </a:rPr>
                        <a:t>Divulgación</a:t>
                      </a:r>
                      <a:r>
                        <a:rPr lang="en-US" sz="1200" dirty="0" smtClean="0">
                          <a:latin typeface="Trebuchet MS"/>
                          <a:ea typeface="Times New Roman"/>
                          <a:cs typeface="Times New Roman"/>
                        </a:rPr>
                        <a:t> </a:t>
                      </a:r>
                      <a:r>
                        <a:rPr lang="en-US" sz="1200" dirty="0">
                          <a:latin typeface="Trebuchet MS"/>
                          <a:ea typeface="Times New Roman"/>
                          <a:cs typeface="Times New Roman"/>
                        </a:rPr>
                        <a:t>y </a:t>
                      </a:r>
                      <a:r>
                        <a:rPr lang="en-US" sz="1200" dirty="0" err="1">
                          <a:latin typeface="Trebuchet MS"/>
                          <a:ea typeface="Times New Roman"/>
                          <a:cs typeface="Times New Roman"/>
                        </a:rPr>
                        <a:t>periodismo</a:t>
                      </a:r>
                      <a:r>
                        <a:rPr lang="en-US" sz="1200" dirty="0">
                          <a:latin typeface="Trebuchet MS"/>
                          <a:ea typeface="Times New Roman"/>
                          <a:cs typeface="Times New Roman"/>
                        </a:rPr>
                        <a:t> </a:t>
                      </a:r>
                      <a:r>
                        <a:rPr lang="en-US" sz="1200" dirty="0" err="1" smtClean="0">
                          <a:latin typeface="Trebuchet MS"/>
                          <a:ea typeface="Times New Roman"/>
                          <a:cs typeface="Times New Roman"/>
                        </a:rPr>
                        <a:t>científico</a:t>
                      </a:r>
                      <a:endParaRPr lang="en-US" sz="1200" dirty="0" smtClean="0">
                        <a:latin typeface="Trebuchet MS"/>
                        <a:ea typeface="Times New Roman"/>
                        <a:cs typeface="Times New Roman"/>
                      </a:endParaRPr>
                    </a:p>
                    <a:p>
                      <a:pPr algn="l">
                        <a:spcAft>
                          <a:spcPts val="0"/>
                        </a:spcAft>
                      </a:pPr>
                      <a:r>
                        <a:rPr lang="en-US" sz="1200" dirty="0" smtClean="0">
                          <a:latin typeface="Trebuchet MS"/>
                          <a:ea typeface="Times New Roman"/>
                          <a:cs typeface="Times New Roman"/>
                        </a:rPr>
                        <a:t>La </a:t>
                      </a:r>
                      <a:r>
                        <a:rPr lang="en-US" sz="1200" dirty="0" err="1" smtClean="0">
                          <a:latin typeface="Trebuchet MS"/>
                          <a:ea typeface="Times New Roman"/>
                          <a:cs typeface="Times New Roman"/>
                        </a:rPr>
                        <a:t>ciencia</a:t>
                      </a:r>
                      <a:r>
                        <a:rPr lang="en-US" sz="1200" dirty="0" smtClean="0">
                          <a:latin typeface="Trebuchet MS"/>
                          <a:ea typeface="Times New Roman"/>
                          <a:cs typeface="Times New Roman"/>
                        </a:rPr>
                        <a:t> de </a:t>
                      </a:r>
                      <a:r>
                        <a:rPr lang="en-US" sz="1200" dirty="0" err="1" smtClean="0">
                          <a:latin typeface="Trebuchet MS"/>
                          <a:ea typeface="Times New Roman"/>
                          <a:cs typeface="Times New Roman"/>
                        </a:rPr>
                        <a:t>las</a:t>
                      </a:r>
                      <a:r>
                        <a:rPr lang="en-US" sz="1200" dirty="0" smtClean="0">
                          <a:latin typeface="Trebuchet MS"/>
                          <a:ea typeface="Times New Roman"/>
                          <a:cs typeface="Times New Roman"/>
                        </a:rPr>
                        <a:t> ideas</a:t>
                      </a:r>
                      <a:endParaRPr lang="es-AR" sz="1200" dirty="0">
                        <a:latin typeface="Times New Roman"/>
                        <a:ea typeface="Times New Roman"/>
                        <a:cs typeface="Times New Roman"/>
                      </a:endParaRPr>
                    </a:p>
                  </a:txBody>
                  <a:tcPr marL="35874" marR="35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s-AR" sz="1200" dirty="0" smtClean="0">
                          <a:latin typeface="Trebuchet MS"/>
                          <a:ea typeface="Times New Roman"/>
                          <a:cs typeface="Trebuchet MS"/>
                        </a:rPr>
                        <a:t>DG</a:t>
                      </a:r>
                      <a:endParaRPr lang="es-AR" sz="1200" dirty="0">
                        <a:latin typeface="Trebuchet MS"/>
                        <a:ea typeface="Times New Roman"/>
                        <a:cs typeface="Trebuchet MS"/>
                      </a:endParaRPr>
                    </a:p>
                  </a:txBody>
                  <a:tcPr marL="35874" marR="35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60669">
                <a:tc>
                  <a:txBody>
                    <a:bodyPr/>
                    <a:lstStyle/>
                    <a:p>
                      <a:pPr algn="l">
                        <a:spcAft>
                          <a:spcPts val="0"/>
                        </a:spcAft>
                      </a:pPr>
                      <a:r>
                        <a:rPr lang="es-ES" sz="1200" dirty="0" smtClean="0">
                          <a:latin typeface="Trebuchet MS"/>
                          <a:ea typeface="Times New Roman"/>
                          <a:cs typeface="Times New Roman"/>
                        </a:rPr>
                        <a:t>7/11</a:t>
                      </a:r>
                      <a:endParaRPr lang="es-AR" sz="1200" dirty="0">
                        <a:latin typeface="Times New Roman"/>
                        <a:ea typeface="Times New Roman"/>
                        <a:cs typeface="Times New Roman"/>
                      </a:endParaRPr>
                    </a:p>
                    <a:p>
                      <a:pPr algn="l">
                        <a:spcAft>
                          <a:spcPts val="0"/>
                        </a:spcAft>
                      </a:pPr>
                      <a:r>
                        <a:rPr lang="es-ES" sz="1200" dirty="0">
                          <a:latin typeface="Trebuchet MS"/>
                          <a:ea typeface="Times New Roman"/>
                          <a:cs typeface="Times New Roman"/>
                        </a:rPr>
                        <a:t>Aula </a:t>
                      </a:r>
                      <a:r>
                        <a:rPr lang="es-ES" sz="1200" dirty="0" smtClean="0">
                          <a:latin typeface="Trebuchet MS"/>
                          <a:ea typeface="Times New Roman"/>
                          <a:cs typeface="Times New Roman"/>
                        </a:rPr>
                        <a:t>44</a:t>
                      </a:r>
                      <a:endParaRPr lang="es-AR" sz="1200" dirty="0">
                        <a:latin typeface="Times New Roman"/>
                        <a:ea typeface="Times New Roman"/>
                        <a:cs typeface="Times New Roman"/>
                      </a:endParaRPr>
                    </a:p>
                  </a:txBody>
                  <a:tcPr marL="35874" marR="35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dirty="0" smtClean="0">
                          <a:latin typeface="Trebuchet MS"/>
                          <a:ea typeface="Times New Roman"/>
                          <a:cs typeface="Times New Roman"/>
                        </a:rPr>
                        <a:t>Las </a:t>
                      </a:r>
                      <a:r>
                        <a:rPr lang="en-US" sz="1200" dirty="0" err="1" smtClean="0">
                          <a:latin typeface="Trebuchet MS"/>
                          <a:ea typeface="Times New Roman"/>
                          <a:cs typeface="Times New Roman"/>
                        </a:rPr>
                        <a:t>sobras</a:t>
                      </a:r>
                      <a:r>
                        <a:rPr lang="en-US" sz="1200" dirty="0" smtClean="0">
                          <a:latin typeface="Trebuchet MS"/>
                          <a:ea typeface="Times New Roman"/>
                          <a:cs typeface="Times New Roman"/>
                        </a:rPr>
                        <a:t> (1)</a:t>
                      </a:r>
                    </a:p>
                    <a:p>
                      <a:pPr algn="l">
                        <a:spcAft>
                          <a:spcPts val="0"/>
                        </a:spcAft>
                      </a:pPr>
                      <a:r>
                        <a:rPr lang="en-US" sz="1200" dirty="0" err="1" smtClean="0">
                          <a:latin typeface="Trebuchet MS"/>
                          <a:ea typeface="Times New Roman"/>
                          <a:cs typeface="Times New Roman"/>
                        </a:rPr>
                        <a:t>Presentaciones</a:t>
                      </a:r>
                      <a:r>
                        <a:rPr lang="en-US" sz="1200" dirty="0" smtClean="0">
                          <a:latin typeface="Trebuchet MS"/>
                          <a:ea typeface="Times New Roman"/>
                          <a:cs typeface="Times New Roman"/>
                        </a:rPr>
                        <a:t> papers:</a:t>
                      </a:r>
                    </a:p>
                    <a:p>
                      <a:pPr algn="l">
                        <a:spcAft>
                          <a:spcPts val="0"/>
                        </a:spcAft>
                      </a:pPr>
                      <a:r>
                        <a:rPr lang="en-US" sz="1200" dirty="0" err="1" smtClean="0">
                          <a:latin typeface="Trebuchet MS"/>
                          <a:ea typeface="Times New Roman"/>
                          <a:cs typeface="Times New Roman"/>
                        </a:rPr>
                        <a:t>Grupo</a:t>
                      </a:r>
                      <a:r>
                        <a:rPr lang="en-US" sz="1200" dirty="0" smtClean="0">
                          <a:latin typeface="Trebuchet MS"/>
                          <a:ea typeface="Times New Roman"/>
                          <a:cs typeface="Times New Roman"/>
                        </a:rPr>
                        <a:t> 1</a:t>
                      </a:r>
                    </a:p>
                    <a:p>
                      <a:pPr algn="l">
                        <a:spcAft>
                          <a:spcPts val="0"/>
                        </a:spcAft>
                      </a:pPr>
                      <a:r>
                        <a:rPr lang="en-US" sz="1200" dirty="0" err="1" smtClean="0">
                          <a:latin typeface="Trebuchet MS"/>
                          <a:ea typeface="Times New Roman"/>
                          <a:cs typeface="Times New Roman"/>
                        </a:rPr>
                        <a:t>Grupo</a:t>
                      </a:r>
                      <a:r>
                        <a:rPr lang="en-US" sz="1200" dirty="0" smtClean="0">
                          <a:latin typeface="Trebuchet MS"/>
                          <a:ea typeface="Times New Roman"/>
                          <a:cs typeface="Times New Roman"/>
                        </a:rPr>
                        <a:t> 2</a:t>
                      </a:r>
                    </a:p>
                    <a:p>
                      <a:pPr algn="l">
                        <a:spcAft>
                          <a:spcPts val="0"/>
                        </a:spcAft>
                      </a:pPr>
                      <a:r>
                        <a:rPr lang="en-US" sz="1200" dirty="0" err="1" smtClean="0">
                          <a:latin typeface="Trebuchet MS"/>
                          <a:ea typeface="Times New Roman"/>
                          <a:cs typeface="Times New Roman"/>
                        </a:rPr>
                        <a:t>Grupo</a:t>
                      </a:r>
                      <a:r>
                        <a:rPr lang="en-US" sz="1200" dirty="0" smtClean="0">
                          <a:latin typeface="Trebuchet MS"/>
                          <a:ea typeface="Times New Roman"/>
                          <a:cs typeface="Times New Roman"/>
                        </a:rPr>
                        <a:t> 3</a:t>
                      </a:r>
                    </a:p>
                    <a:p>
                      <a:pPr algn="l">
                        <a:spcAft>
                          <a:spcPts val="0"/>
                        </a:spcAft>
                      </a:pPr>
                      <a:r>
                        <a:rPr lang="en-US" sz="1200" dirty="0" err="1" smtClean="0">
                          <a:latin typeface="Trebuchet MS"/>
                          <a:ea typeface="Times New Roman"/>
                          <a:cs typeface="Times New Roman"/>
                        </a:rPr>
                        <a:t>Grupo</a:t>
                      </a:r>
                      <a:r>
                        <a:rPr lang="en-US" sz="1200" dirty="0" smtClean="0">
                          <a:latin typeface="Trebuchet MS"/>
                          <a:ea typeface="Times New Roman"/>
                          <a:cs typeface="Times New Roman"/>
                        </a:rPr>
                        <a:t> 4 </a:t>
                      </a:r>
                      <a:endParaRPr lang="es-ES" sz="1200" dirty="0" smtClean="0">
                        <a:latin typeface="Times New Roman"/>
                        <a:ea typeface="Times New Roman"/>
                        <a:cs typeface="Times New Roman"/>
                      </a:endParaRPr>
                    </a:p>
                  </a:txBody>
                  <a:tcPr marL="35874" marR="35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endParaRPr lang="es-AR" sz="1200" dirty="0">
                        <a:latin typeface="Times New Roman"/>
                        <a:ea typeface="Times New Roman"/>
                        <a:cs typeface="Times New Roman"/>
                      </a:endParaRPr>
                    </a:p>
                  </a:txBody>
                  <a:tcPr marL="35874" marR="35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0435">
                <a:tc>
                  <a:txBody>
                    <a:bodyPr/>
                    <a:lstStyle/>
                    <a:p>
                      <a:pPr algn="l">
                        <a:spcAft>
                          <a:spcPts val="0"/>
                        </a:spcAft>
                      </a:pPr>
                      <a:r>
                        <a:rPr lang="es-ES" sz="1200" dirty="0" smtClean="0">
                          <a:latin typeface="Trebuchet MS"/>
                          <a:ea typeface="Times New Roman"/>
                          <a:cs typeface="Times New Roman"/>
                        </a:rPr>
                        <a:t>8/11</a:t>
                      </a:r>
                      <a:endParaRPr lang="es-AR" sz="1200" dirty="0">
                        <a:latin typeface="Times New Roman"/>
                        <a:ea typeface="Times New Roman"/>
                        <a:cs typeface="Times New Roman"/>
                      </a:endParaRPr>
                    </a:p>
                    <a:p>
                      <a:pPr algn="l">
                        <a:spcAft>
                          <a:spcPts val="0"/>
                        </a:spcAft>
                      </a:pPr>
                      <a:r>
                        <a:rPr lang="es-ES" sz="1200" dirty="0">
                          <a:latin typeface="Trebuchet MS"/>
                          <a:ea typeface="Times New Roman"/>
                          <a:cs typeface="Times New Roman"/>
                        </a:rPr>
                        <a:t>Aula </a:t>
                      </a:r>
                      <a:r>
                        <a:rPr lang="es-ES" sz="1200" dirty="0" smtClean="0">
                          <a:latin typeface="Trebuchet MS"/>
                          <a:ea typeface="Times New Roman"/>
                          <a:cs typeface="Times New Roman"/>
                        </a:rPr>
                        <a:t>44</a:t>
                      </a:r>
                      <a:endParaRPr lang="es-AR" sz="1200" dirty="0">
                        <a:latin typeface="Times New Roman"/>
                        <a:ea typeface="Times New Roman"/>
                        <a:cs typeface="Times New Roman"/>
                      </a:endParaRPr>
                    </a:p>
                  </a:txBody>
                  <a:tcPr marL="35874" marR="35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dirty="0" smtClean="0">
                          <a:latin typeface="Trebuchet MS"/>
                          <a:ea typeface="Times New Roman"/>
                          <a:cs typeface="Times New Roman"/>
                        </a:rPr>
                        <a:t>Las </a:t>
                      </a:r>
                      <a:r>
                        <a:rPr lang="en-US" sz="1200" dirty="0" err="1" smtClean="0">
                          <a:latin typeface="Trebuchet MS"/>
                          <a:ea typeface="Times New Roman"/>
                          <a:cs typeface="Times New Roman"/>
                        </a:rPr>
                        <a:t>sobras</a:t>
                      </a:r>
                      <a:r>
                        <a:rPr lang="en-US" sz="1200" dirty="0" smtClean="0">
                          <a:latin typeface="Trebuchet MS"/>
                          <a:ea typeface="Times New Roman"/>
                          <a:cs typeface="Times New Roman"/>
                        </a:rPr>
                        <a:t> (2)</a:t>
                      </a:r>
                    </a:p>
                    <a:p>
                      <a:pPr algn="l">
                        <a:spcAft>
                          <a:spcPts val="0"/>
                        </a:spcAft>
                      </a:pPr>
                      <a:r>
                        <a:rPr lang="en-US" sz="1200" dirty="0" err="1" smtClean="0">
                          <a:latin typeface="Trebuchet MS"/>
                          <a:ea typeface="Times New Roman"/>
                          <a:cs typeface="Times New Roman"/>
                        </a:rPr>
                        <a:t>Presentaciones</a:t>
                      </a:r>
                      <a:r>
                        <a:rPr lang="en-US" sz="1200" dirty="0" smtClean="0">
                          <a:latin typeface="Trebuchet MS"/>
                          <a:ea typeface="Times New Roman"/>
                          <a:cs typeface="Times New Roman"/>
                        </a:rPr>
                        <a:t> papers:</a:t>
                      </a:r>
                    </a:p>
                    <a:p>
                      <a:pPr algn="l">
                        <a:spcAft>
                          <a:spcPts val="0"/>
                        </a:spcAft>
                      </a:pPr>
                      <a:r>
                        <a:rPr lang="en-US" sz="1200" dirty="0" err="1" smtClean="0">
                          <a:latin typeface="Trebuchet MS"/>
                          <a:ea typeface="Times New Roman"/>
                          <a:cs typeface="Times New Roman"/>
                        </a:rPr>
                        <a:t>Grupo</a:t>
                      </a:r>
                      <a:r>
                        <a:rPr lang="en-US" sz="1200" dirty="0" smtClean="0">
                          <a:latin typeface="Trebuchet MS"/>
                          <a:ea typeface="Times New Roman"/>
                          <a:cs typeface="Times New Roman"/>
                        </a:rPr>
                        <a:t> 5</a:t>
                      </a:r>
                    </a:p>
                    <a:p>
                      <a:pPr algn="l">
                        <a:spcAft>
                          <a:spcPts val="0"/>
                        </a:spcAft>
                      </a:pPr>
                      <a:r>
                        <a:rPr lang="en-US" sz="1200" dirty="0" err="1" smtClean="0">
                          <a:latin typeface="Trebuchet MS"/>
                          <a:ea typeface="Times New Roman"/>
                          <a:cs typeface="Times New Roman"/>
                        </a:rPr>
                        <a:t>Grupo</a:t>
                      </a:r>
                      <a:r>
                        <a:rPr lang="en-US" sz="1200" dirty="0" smtClean="0">
                          <a:latin typeface="Trebuchet MS"/>
                          <a:ea typeface="Times New Roman"/>
                          <a:cs typeface="Times New Roman"/>
                        </a:rPr>
                        <a:t> 6</a:t>
                      </a:r>
                    </a:p>
                    <a:p>
                      <a:pPr algn="l">
                        <a:spcAft>
                          <a:spcPts val="0"/>
                        </a:spcAft>
                      </a:pPr>
                      <a:r>
                        <a:rPr lang="en-US" sz="1200" dirty="0" err="1" smtClean="0">
                          <a:latin typeface="Trebuchet MS"/>
                          <a:ea typeface="Times New Roman"/>
                          <a:cs typeface="Times New Roman"/>
                        </a:rPr>
                        <a:t>Grupo</a:t>
                      </a:r>
                      <a:r>
                        <a:rPr lang="en-US" sz="1200" dirty="0" smtClean="0">
                          <a:latin typeface="Trebuchet MS"/>
                          <a:ea typeface="Times New Roman"/>
                          <a:cs typeface="Times New Roman"/>
                        </a:rPr>
                        <a:t> 7</a:t>
                      </a:r>
                    </a:p>
                    <a:p>
                      <a:pPr algn="l">
                        <a:spcAft>
                          <a:spcPts val="0"/>
                        </a:spcAft>
                      </a:pPr>
                      <a:r>
                        <a:rPr lang="en-US" sz="1200" dirty="0" err="1" smtClean="0">
                          <a:latin typeface="Trebuchet MS"/>
                          <a:ea typeface="Times New Roman"/>
                          <a:cs typeface="Times New Roman"/>
                        </a:rPr>
                        <a:t>Grupo</a:t>
                      </a:r>
                      <a:r>
                        <a:rPr lang="en-US" sz="1200" dirty="0" smtClean="0">
                          <a:latin typeface="Trebuchet MS"/>
                          <a:ea typeface="Times New Roman"/>
                          <a:cs typeface="Times New Roman"/>
                        </a:rPr>
                        <a:t> 8</a:t>
                      </a:r>
                    </a:p>
                  </a:txBody>
                  <a:tcPr marL="35874" marR="35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endParaRPr lang="es-AR" sz="1200" dirty="0">
                        <a:latin typeface="Times New Roman"/>
                        <a:ea typeface="Times New Roman"/>
                        <a:cs typeface="Times New Roman"/>
                      </a:endParaRPr>
                    </a:p>
                  </a:txBody>
                  <a:tcPr marL="35874" marR="35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1516">
                <a:tc>
                  <a:txBody>
                    <a:bodyPr/>
                    <a:lstStyle/>
                    <a:p>
                      <a:pPr algn="l">
                        <a:spcAft>
                          <a:spcPts val="0"/>
                        </a:spcAft>
                      </a:pPr>
                      <a:r>
                        <a:rPr lang="es-ES" sz="1200" dirty="0" smtClean="0">
                          <a:latin typeface="Trebuchet MS"/>
                          <a:ea typeface="Times New Roman"/>
                          <a:cs typeface="Times New Roman"/>
                        </a:rPr>
                        <a:t>13/11</a:t>
                      </a:r>
                      <a:endParaRPr lang="es-AR" sz="1200" dirty="0" smtClean="0">
                        <a:latin typeface="Times New Roman"/>
                        <a:ea typeface="Times New Roman"/>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smtClean="0">
                          <a:latin typeface="Trebuchet MS"/>
                          <a:ea typeface="Times New Roman"/>
                          <a:cs typeface="Times New Roman"/>
                        </a:rPr>
                        <a:t>Aula 44</a:t>
                      </a:r>
                      <a:endParaRPr lang="es-AR" sz="1200" dirty="0" smtClean="0">
                        <a:latin typeface="Times New Roman"/>
                        <a:ea typeface="Times New Roman"/>
                        <a:cs typeface="Times New Roman"/>
                      </a:endParaRPr>
                    </a:p>
                    <a:p>
                      <a:pPr algn="l">
                        <a:spcAft>
                          <a:spcPts val="0"/>
                        </a:spcAft>
                      </a:pPr>
                      <a:endParaRPr lang="es-AR" sz="1200" dirty="0">
                        <a:latin typeface="Times New Roman"/>
                        <a:ea typeface="Times New Roman"/>
                        <a:cs typeface="Times New Roman"/>
                      </a:endParaRPr>
                    </a:p>
                  </a:txBody>
                  <a:tcPr marL="35874" marR="35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dirty="0" err="1" smtClean="0">
                          <a:latin typeface="Trebuchet MS"/>
                          <a:ea typeface="Times New Roman"/>
                          <a:cs typeface="Times New Roman"/>
                        </a:rPr>
                        <a:t>Presentación</a:t>
                      </a:r>
                      <a:r>
                        <a:rPr lang="en-US" sz="1200" dirty="0" smtClean="0">
                          <a:latin typeface="Trebuchet MS"/>
                          <a:ea typeface="Times New Roman"/>
                          <a:cs typeface="Times New Roman"/>
                        </a:rPr>
                        <a:t> </a:t>
                      </a:r>
                      <a:r>
                        <a:rPr lang="en-US" sz="1200" dirty="0">
                          <a:latin typeface="Trebuchet MS"/>
                          <a:ea typeface="Times New Roman"/>
                          <a:cs typeface="Times New Roman"/>
                        </a:rPr>
                        <a:t>de </a:t>
                      </a:r>
                      <a:r>
                        <a:rPr lang="en-US" sz="1200" dirty="0" err="1">
                          <a:latin typeface="Trebuchet MS"/>
                          <a:ea typeface="Times New Roman"/>
                          <a:cs typeface="Times New Roman"/>
                        </a:rPr>
                        <a:t>trabajos</a:t>
                      </a:r>
                      <a:r>
                        <a:rPr lang="en-US" sz="1200" dirty="0">
                          <a:latin typeface="Trebuchet MS"/>
                          <a:ea typeface="Times New Roman"/>
                          <a:cs typeface="Times New Roman"/>
                        </a:rPr>
                        <a:t> </a:t>
                      </a:r>
                      <a:r>
                        <a:rPr lang="en-US" sz="1200" dirty="0" smtClean="0">
                          <a:latin typeface="Trebuchet MS"/>
                          <a:ea typeface="Times New Roman"/>
                          <a:cs typeface="Times New Roman"/>
                        </a:rPr>
                        <a:t>finales 1</a:t>
                      </a:r>
                      <a:endParaRPr lang="es-AR" sz="1200" dirty="0">
                        <a:latin typeface="Times New Roman"/>
                        <a:ea typeface="Times New Roman"/>
                        <a:cs typeface="Times New Roman"/>
                      </a:endParaRPr>
                    </a:p>
                  </a:txBody>
                  <a:tcPr marL="35874" marR="35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endParaRPr lang="en-US" sz="1200">
                        <a:latin typeface="Trebuchet MS"/>
                        <a:ea typeface="Times New Roman"/>
                        <a:cs typeface="Times New Roman"/>
                      </a:endParaRPr>
                    </a:p>
                  </a:txBody>
                  <a:tcPr marL="35874" marR="35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352">
                <a:tc>
                  <a:txBody>
                    <a:bodyPr/>
                    <a:lstStyle/>
                    <a:p>
                      <a:pPr algn="l">
                        <a:spcAft>
                          <a:spcPts val="0"/>
                        </a:spcAft>
                      </a:pPr>
                      <a:r>
                        <a:rPr lang="es-ES" sz="1200" dirty="0" smtClean="0">
                          <a:latin typeface="Trebuchet MS"/>
                          <a:ea typeface="Times New Roman"/>
                          <a:cs typeface="Times New Roman"/>
                        </a:rPr>
                        <a:t>14/11</a:t>
                      </a:r>
                      <a:endParaRPr lang="es-AR" sz="1200" dirty="0">
                        <a:latin typeface="Times New Roman"/>
                        <a:ea typeface="Times New Roman"/>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smtClean="0">
                          <a:latin typeface="Trebuchet MS"/>
                          <a:ea typeface="Times New Roman"/>
                          <a:cs typeface="Times New Roman"/>
                        </a:rPr>
                        <a:t>Aula 7</a:t>
                      </a:r>
                      <a:endParaRPr lang="es-AR" sz="1200" dirty="0" smtClean="0">
                        <a:latin typeface="Times New Roman"/>
                        <a:ea typeface="Times New Roman"/>
                        <a:cs typeface="Times New Roman"/>
                      </a:endParaRPr>
                    </a:p>
                    <a:p>
                      <a:pPr algn="l">
                        <a:spcAft>
                          <a:spcPts val="0"/>
                        </a:spcAft>
                      </a:pPr>
                      <a:endParaRPr lang="es-AR" sz="1200" dirty="0">
                        <a:latin typeface="Times New Roman"/>
                        <a:ea typeface="Times New Roman"/>
                        <a:cs typeface="Times New Roman"/>
                      </a:endParaRPr>
                    </a:p>
                  </a:txBody>
                  <a:tcPr marL="35874" marR="35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s-ES" sz="1200" dirty="0">
                          <a:latin typeface="Trebuchet MS"/>
                          <a:ea typeface="Times New Roman"/>
                          <a:cs typeface="Times New Roman"/>
                        </a:rPr>
                        <a:t>Presentaciones trabajos finales </a:t>
                      </a:r>
                      <a:r>
                        <a:rPr lang="es-ES" sz="1200" dirty="0" smtClean="0">
                          <a:latin typeface="Trebuchet MS"/>
                          <a:ea typeface="Times New Roman"/>
                          <a:cs typeface="Times New Roman"/>
                        </a:rPr>
                        <a:t>2</a:t>
                      </a:r>
                      <a:endParaRPr lang="es-AR" sz="1200" dirty="0">
                        <a:latin typeface="Times New Roman"/>
                        <a:ea typeface="Times New Roman"/>
                        <a:cs typeface="Times New Roman"/>
                      </a:endParaRPr>
                    </a:p>
                  </a:txBody>
                  <a:tcPr marL="35874" marR="35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endParaRPr lang="es-ES" sz="1200">
                        <a:latin typeface="Trebuchet MS"/>
                        <a:ea typeface="Times New Roman"/>
                        <a:cs typeface="Times New Roman"/>
                      </a:endParaRPr>
                    </a:p>
                  </a:txBody>
                  <a:tcPr marL="35874" marR="35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5117">
                <a:tc>
                  <a:txBody>
                    <a:bodyPr/>
                    <a:lstStyle/>
                    <a:p>
                      <a:pPr algn="l">
                        <a:spcAft>
                          <a:spcPts val="0"/>
                        </a:spcAft>
                      </a:pPr>
                      <a:endParaRPr lang="es-ES" sz="1200" dirty="0">
                        <a:latin typeface="Trebuchet MS"/>
                        <a:ea typeface="Times New Roman"/>
                        <a:cs typeface="Times New Roman"/>
                      </a:endParaRPr>
                    </a:p>
                  </a:txBody>
                  <a:tcPr marL="35874" marR="35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endParaRPr lang="es-ES" sz="1200">
                        <a:latin typeface="Trebuchet MS"/>
                        <a:ea typeface="Times New Roman"/>
                        <a:cs typeface="Times New Roman"/>
                      </a:endParaRPr>
                    </a:p>
                  </a:txBody>
                  <a:tcPr marL="35874" marR="35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endParaRPr lang="es-ES" sz="1200" dirty="0">
                        <a:latin typeface="Trebuchet MS"/>
                        <a:ea typeface="Times New Roman"/>
                        <a:cs typeface="Times New Roman"/>
                      </a:endParaRPr>
                    </a:p>
                  </a:txBody>
                  <a:tcPr marL="35874" marR="35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readability-science-1-768x29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3700"/>
            <a:ext cx="9144000" cy="3512344"/>
          </a:xfrm>
          <a:prstGeom prst="rect">
            <a:avLst/>
          </a:prstGeom>
        </p:spPr>
      </p:pic>
      <p:sp>
        <p:nvSpPr>
          <p:cNvPr id="3" name="Text Box 3"/>
          <p:cNvSpPr txBox="1">
            <a:spLocks noChangeArrowheads="1"/>
          </p:cNvSpPr>
          <p:nvPr/>
        </p:nvSpPr>
        <p:spPr bwMode="auto">
          <a:xfrm>
            <a:off x="3203848" y="116632"/>
            <a:ext cx="2929007" cy="400110"/>
          </a:xfrm>
          <a:prstGeom prst="rect">
            <a:avLst/>
          </a:prstGeom>
          <a:noFill/>
          <a:ln w="9525">
            <a:noFill/>
            <a:miter lim="800000"/>
            <a:headEnd/>
            <a:tailEnd/>
          </a:ln>
          <a:effectLst/>
        </p:spPr>
        <p:txBody>
          <a:bodyPr wrap="none">
            <a:spAutoFit/>
          </a:bodyPr>
          <a:lstStyle/>
          <a:p>
            <a:r>
              <a:rPr lang="es-ES" sz="2000" b="1" dirty="0" smtClean="0">
                <a:solidFill>
                  <a:srgbClr val="003399"/>
                </a:solidFill>
                <a:cs typeface="Times New Roman" pitchFamily="18" charset="0"/>
              </a:rPr>
              <a:t>CADA VEZ SE LEE PEOR</a:t>
            </a:r>
            <a:endParaRPr lang="es-ES" sz="2000" b="1" dirty="0">
              <a:solidFill>
                <a:srgbClr val="003399"/>
              </a:solidFill>
              <a:cs typeface="Times New Roman" pitchFamily="18" charset="0"/>
            </a:endParaRPr>
          </a:p>
        </p:txBody>
      </p:sp>
    </p:spTree>
    <p:extLst>
      <p:ext uri="{BB962C8B-B14F-4D97-AF65-F5344CB8AC3E}">
        <p14:creationId xmlns:p14="http://schemas.microsoft.com/office/powerpoint/2010/main" val="4233034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8-09-09 a la(s) 22.25.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0"/>
            <a:ext cx="7867135" cy="6858000"/>
          </a:xfrm>
          <a:prstGeom prst="rect">
            <a:avLst/>
          </a:prstGeom>
        </p:spPr>
      </p:pic>
    </p:spTree>
    <p:extLst>
      <p:ext uri="{BB962C8B-B14F-4D97-AF65-F5344CB8AC3E}">
        <p14:creationId xmlns:p14="http://schemas.microsoft.com/office/powerpoint/2010/main" val="2368940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8-09-09 a la(s) 22.23.4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0"/>
            <a:ext cx="7089282" cy="6858000"/>
          </a:xfrm>
          <a:prstGeom prst="rect">
            <a:avLst/>
          </a:prstGeom>
        </p:spPr>
      </p:pic>
    </p:spTree>
    <p:extLst>
      <p:ext uri="{BB962C8B-B14F-4D97-AF65-F5344CB8AC3E}">
        <p14:creationId xmlns:p14="http://schemas.microsoft.com/office/powerpoint/2010/main" val="2819879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2"/>
          <p:cNvSpPr txBox="1">
            <a:spLocks noChangeArrowheads="1"/>
          </p:cNvSpPr>
          <p:nvPr/>
        </p:nvSpPr>
        <p:spPr bwMode="auto">
          <a:xfrm>
            <a:off x="3059113" y="115888"/>
            <a:ext cx="2927350" cy="396875"/>
          </a:xfrm>
          <a:prstGeom prst="rect">
            <a:avLst/>
          </a:prstGeom>
          <a:noFill/>
          <a:ln w="9525">
            <a:noFill/>
            <a:miter lim="800000"/>
            <a:headEnd/>
            <a:tailEnd/>
          </a:ln>
          <a:effectLst/>
        </p:spPr>
        <p:txBody>
          <a:bodyPr wrap="none">
            <a:spAutoFit/>
          </a:bodyPr>
          <a:lstStyle/>
          <a:p>
            <a:r>
              <a:rPr lang="es-ES" sz="2000" b="1">
                <a:solidFill>
                  <a:srgbClr val="003399"/>
                </a:solidFill>
                <a:cs typeface="Times New Roman" pitchFamily="18" charset="0"/>
              </a:rPr>
              <a:t>Pasos en la publicación</a:t>
            </a:r>
          </a:p>
        </p:txBody>
      </p:sp>
      <p:sp>
        <p:nvSpPr>
          <p:cNvPr id="142339" name="Text Box 3"/>
          <p:cNvSpPr txBox="1">
            <a:spLocks noChangeArrowheads="1"/>
          </p:cNvSpPr>
          <p:nvPr/>
        </p:nvSpPr>
        <p:spPr bwMode="auto">
          <a:xfrm>
            <a:off x="539750" y="908050"/>
            <a:ext cx="7578725" cy="5578475"/>
          </a:xfrm>
          <a:prstGeom prst="rect">
            <a:avLst/>
          </a:prstGeom>
          <a:noFill/>
          <a:ln w="9525">
            <a:noFill/>
            <a:miter lim="800000"/>
            <a:headEnd/>
            <a:tailEnd/>
          </a:ln>
          <a:effectLst/>
        </p:spPr>
        <p:txBody>
          <a:bodyPr wrap="none">
            <a:spAutoFit/>
          </a:bodyPr>
          <a:lstStyle/>
          <a:p>
            <a:r>
              <a:rPr lang="es-ES" sz="2000" b="1">
                <a:cs typeface="Times New Roman" pitchFamily="18" charset="0"/>
              </a:rPr>
              <a:t>1. Decidir si está el paper (completo, corto, en partes, etc.)</a:t>
            </a:r>
          </a:p>
          <a:p>
            <a:r>
              <a:rPr lang="es-ES" sz="2000" b="1">
                <a:cs typeface="Times New Roman" pitchFamily="18" charset="0"/>
              </a:rPr>
              <a:t>2. Decidir la revista</a:t>
            </a:r>
          </a:p>
          <a:p>
            <a:r>
              <a:rPr lang="es-ES" sz="2000" b="1">
                <a:cs typeface="Times New Roman" pitchFamily="18" charset="0"/>
              </a:rPr>
              <a:t>3. Seguir al pie las instrucciones</a:t>
            </a:r>
          </a:p>
          <a:p>
            <a:r>
              <a:rPr lang="es-ES" sz="2000" b="1">
                <a:cs typeface="Times New Roman" pitchFamily="18" charset="0"/>
              </a:rPr>
              <a:t>4. A veces, consultar con el editor o enviar proyecto de paper</a:t>
            </a:r>
          </a:p>
          <a:p>
            <a:endParaRPr lang="es-ES" sz="2000" b="1">
              <a:cs typeface="Times New Roman" pitchFamily="18" charset="0"/>
            </a:endParaRPr>
          </a:p>
          <a:p>
            <a:r>
              <a:rPr lang="es-ES" sz="2000" b="1">
                <a:cs typeface="Times New Roman" pitchFamily="18" charset="0"/>
              </a:rPr>
              <a:t>5. Enviar paper (online o papel)</a:t>
            </a:r>
          </a:p>
          <a:p>
            <a:r>
              <a:rPr lang="es-ES" sz="2000" b="1">
                <a:cs typeface="Times New Roman" pitchFamily="18" charset="0"/>
              </a:rPr>
              <a:t>6. Prender velas y rezar a san Publicatium</a:t>
            </a:r>
          </a:p>
          <a:p>
            <a:r>
              <a:rPr lang="es-ES" sz="2000" b="1">
                <a:cs typeface="Times New Roman" pitchFamily="18" charset="0"/>
              </a:rPr>
              <a:t>7. Esperar</a:t>
            </a:r>
          </a:p>
          <a:p>
            <a:r>
              <a:rPr lang="es-ES" sz="2000" b="1">
                <a:cs typeface="Times New Roman" pitchFamily="18" charset="0"/>
              </a:rPr>
              <a:t>8. Esperar</a:t>
            </a:r>
          </a:p>
          <a:p>
            <a:r>
              <a:rPr lang="es-ES" sz="2000" b="1">
                <a:cs typeface="Times New Roman" pitchFamily="18" charset="0"/>
              </a:rPr>
              <a:t>9. Quejarse por no tener respuesta</a:t>
            </a:r>
          </a:p>
          <a:p>
            <a:endParaRPr lang="es-ES" sz="2000" b="1">
              <a:cs typeface="Times New Roman" pitchFamily="18" charset="0"/>
            </a:endParaRPr>
          </a:p>
          <a:p>
            <a:r>
              <a:rPr lang="es-ES" sz="2000" b="1">
                <a:cs typeface="Times New Roman" pitchFamily="18" charset="0"/>
              </a:rPr>
              <a:t>10. Recibir respuesta</a:t>
            </a:r>
          </a:p>
          <a:p>
            <a:r>
              <a:rPr lang="es-ES" sz="2000" b="1">
                <a:cs typeface="Times New Roman" pitchFamily="18" charset="0"/>
              </a:rPr>
              <a:t>11. Deprimirse</a:t>
            </a:r>
          </a:p>
          <a:p>
            <a:r>
              <a:rPr lang="es-ES" sz="2000" b="1">
                <a:cs typeface="Times New Roman" pitchFamily="18" charset="0"/>
              </a:rPr>
              <a:t>12. Pelearse con editor y referee</a:t>
            </a:r>
          </a:p>
          <a:p>
            <a:r>
              <a:rPr lang="es-ES" sz="2000" b="1">
                <a:cs typeface="Times New Roman" pitchFamily="18" charset="0"/>
              </a:rPr>
              <a:t>13. Enviar nueva versión</a:t>
            </a:r>
          </a:p>
          <a:p>
            <a:r>
              <a:rPr lang="es-ES" sz="2000" b="1">
                <a:cs typeface="Times New Roman" pitchFamily="18" charset="0"/>
              </a:rPr>
              <a:t>14. Volver a punto 10</a:t>
            </a:r>
          </a:p>
          <a:p>
            <a:endParaRPr lang="es-ES" sz="2000" b="1">
              <a:cs typeface="Times New Roman" pitchFamily="18" charset="0"/>
            </a:endParaRPr>
          </a:p>
          <a:p>
            <a:r>
              <a:rPr lang="es-ES" sz="2000" b="1">
                <a:cs typeface="Times New Roman" pitchFamily="18" charset="0"/>
              </a:rPr>
              <a:t>15. Si logra salir del loop, festejar o volver al punto 1</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8-03-12 a la(s) 12.50.3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98700"/>
            <a:ext cx="9144000" cy="2257991"/>
          </a:xfrm>
          <a:prstGeom prst="rect">
            <a:avLst/>
          </a:prstGeom>
        </p:spPr>
      </p:pic>
      <p:sp>
        <p:nvSpPr>
          <p:cNvPr id="3" name="Text Box 3"/>
          <p:cNvSpPr txBox="1">
            <a:spLocks noChangeArrowheads="1"/>
          </p:cNvSpPr>
          <p:nvPr/>
        </p:nvSpPr>
        <p:spPr bwMode="auto">
          <a:xfrm>
            <a:off x="2627784" y="116632"/>
            <a:ext cx="4011835" cy="400110"/>
          </a:xfrm>
          <a:prstGeom prst="rect">
            <a:avLst/>
          </a:prstGeom>
          <a:noFill/>
          <a:ln w="9525">
            <a:noFill/>
            <a:miter lim="800000"/>
            <a:headEnd/>
            <a:tailEnd/>
          </a:ln>
          <a:effectLst/>
        </p:spPr>
        <p:txBody>
          <a:bodyPr wrap="none">
            <a:spAutoFit/>
          </a:bodyPr>
          <a:lstStyle/>
          <a:p>
            <a:r>
              <a:rPr lang="es-ES" sz="2000" b="1" dirty="0" smtClean="0">
                <a:solidFill>
                  <a:srgbClr val="003399"/>
                </a:solidFill>
                <a:cs typeface="Times New Roman" pitchFamily="18" charset="0"/>
              </a:rPr>
              <a:t>CIUDADO CON LOS PREDADORES</a:t>
            </a:r>
            <a:endParaRPr lang="es-ES" sz="2000" b="1" dirty="0">
              <a:solidFill>
                <a:srgbClr val="003399"/>
              </a:solidFill>
              <a:cs typeface="Times New Roman" pitchFamily="18" charset="0"/>
            </a:endParaRPr>
          </a:p>
        </p:txBody>
      </p:sp>
    </p:spTree>
    <p:extLst>
      <p:ext uri="{BB962C8B-B14F-4D97-AF65-F5344CB8AC3E}">
        <p14:creationId xmlns:p14="http://schemas.microsoft.com/office/powerpoint/2010/main" val="5227565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755650" y="1327150"/>
            <a:ext cx="7704138" cy="5029200"/>
          </a:xfrm>
          <a:prstGeom prst="rect">
            <a:avLst/>
          </a:prstGeom>
          <a:noFill/>
          <a:ln w="9525">
            <a:noFill/>
            <a:miter lim="800000"/>
            <a:headEnd/>
            <a:tailEnd/>
          </a:ln>
          <a:effectLst/>
        </p:spPr>
        <p:txBody>
          <a:bodyPr anchor="ctr">
            <a:spAutoFit/>
          </a:bodyPr>
          <a:lstStyle/>
          <a:p>
            <a:pPr algn="ctr"/>
            <a:endParaRPr lang="en-US" sz="2000">
              <a:cs typeface="Times New Roman" pitchFamily="18" charset="0"/>
            </a:endParaRPr>
          </a:p>
          <a:p>
            <a:pPr algn="ctr"/>
            <a:r>
              <a:rPr lang="en-US" sz="2000" b="1">
                <a:cs typeface="Times New Roman" pitchFamily="18" charset="0"/>
              </a:rPr>
              <a:t>Aceptar sin más el artículo para su publicación: casi nunca (pero casi </a:t>
            </a:r>
            <a:r>
              <a:rPr lang="en-US" sz="2000" b="1" i="1">
                <a:cs typeface="Times New Roman" pitchFamily="18" charset="0"/>
              </a:rPr>
              <a:t>nunca</a:t>
            </a:r>
            <a:r>
              <a:rPr lang="en-US" sz="2000" b="1">
                <a:cs typeface="Times New Roman" pitchFamily="18" charset="0"/>
              </a:rPr>
              <a:t>) sucede. </a:t>
            </a:r>
          </a:p>
          <a:p>
            <a:pPr algn="ctr"/>
            <a:r>
              <a:rPr lang="en-US" sz="2000" b="1">
                <a:cs typeface="Times New Roman" pitchFamily="18" charset="0"/>
              </a:rPr>
              <a:t>Aceptar con correcciones menores: cuando esto ocurre, los investigadores que enviaron el trabajo comienzan a festejar. Los revisores han encontrado al trabajo interesante y adecuado, y sólo proponen cambios de forma, de redacción o de presentación de los datos. </a:t>
            </a:r>
          </a:p>
          <a:p>
            <a:pPr algn="ctr"/>
            <a:r>
              <a:rPr lang="en-US" sz="2000" b="1">
                <a:cs typeface="Times New Roman" pitchFamily="18" charset="0"/>
              </a:rPr>
              <a:t>Proponer correcciones mayores: aquí la cosa se pone más peliaguda. Estas "correcciones mayores" pueden ser relativamente leves, como revisar el análisis estadístico, hasta repetir experimentos enteros o agregar nuevos, que a veces pueden no estar al alcance del investigador. </a:t>
            </a:r>
          </a:p>
          <a:p>
            <a:pPr algn="ctr"/>
            <a:r>
              <a:rPr lang="en-US" sz="2000" b="1">
                <a:cs typeface="Times New Roman" pitchFamily="18" charset="0"/>
              </a:rPr>
              <a:t>Rechazar: opinan que el </a:t>
            </a:r>
            <a:r>
              <a:rPr lang="en-US" sz="2000" b="1" i="1">
                <a:cs typeface="Times New Roman" pitchFamily="18" charset="0"/>
              </a:rPr>
              <a:t>paper</a:t>
            </a:r>
            <a:r>
              <a:rPr lang="en-US" sz="2000" b="1">
                <a:cs typeface="Times New Roman" pitchFamily="18" charset="0"/>
              </a:rPr>
              <a:t> no alcanza los estándares requeridos por esa revista. </a:t>
            </a:r>
          </a:p>
          <a:p>
            <a:pPr algn="ctr" eaLnBrk="0" hangingPunct="0"/>
            <a:endParaRPr lang="en-US" sz="2400">
              <a:latin typeface="Times New Roman" pitchFamily="18" charset="0"/>
              <a:cs typeface="Times New Roman" pitchFamily="18" charset="0"/>
            </a:endParaRPr>
          </a:p>
        </p:txBody>
      </p:sp>
      <p:sp>
        <p:nvSpPr>
          <p:cNvPr id="144387" name="Text Box 3"/>
          <p:cNvSpPr txBox="1">
            <a:spLocks noChangeArrowheads="1"/>
          </p:cNvSpPr>
          <p:nvPr/>
        </p:nvSpPr>
        <p:spPr bwMode="auto">
          <a:xfrm>
            <a:off x="3419475" y="260350"/>
            <a:ext cx="2479675" cy="396875"/>
          </a:xfrm>
          <a:prstGeom prst="rect">
            <a:avLst/>
          </a:prstGeom>
          <a:noFill/>
          <a:ln w="9525">
            <a:noFill/>
            <a:miter lim="800000"/>
            <a:headEnd/>
            <a:tailEnd/>
          </a:ln>
          <a:effectLst/>
        </p:spPr>
        <p:txBody>
          <a:bodyPr wrap="none">
            <a:spAutoFit/>
          </a:bodyPr>
          <a:lstStyle/>
          <a:p>
            <a:r>
              <a:rPr lang="es-ES" sz="2000" b="1">
                <a:solidFill>
                  <a:srgbClr val="003399"/>
                </a:solidFill>
                <a:cs typeface="Times New Roman" pitchFamily="18" charset="0"/>
              </a:rPr>
              <a:t>Posibles respuestas</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 Box 3"/>
          <p:cNvSpPr txBox="1">
            <a:spLocks noChangeArrowheads="1"/>
          </p:cNvSpPr>
          <p:nvPr/>
        </p:nvSpPr>
        <p:spPr bwMode="auto">
          <a:xfrm>
            <a:off x="3059832" y="116632"/>
            <a:ext cx="2941831" cy="400110"/>
          </a:xfrm>
          <a:prstGeom prst="rect">
            <a:avLst/>
          </a:prstGeom>
          <a:noFill/>
          <a:ln w="9525">
            <a:noFill/>
            <a:miter lim="800000"/>
            <a:headEnd/>
            <a:tailEnd/>
          </a:ln>
        </p:spPr>
        <p:txBody>
          <a:bodyPr wrap="none">
            <a:spAutoFit/>
          </a:bodyPr>
          <a:lstStyle/>
          <a:p>
            <a:r>
              <a:rPr lang="es-ES" sz="2000" b="1" dirty="0" smtClean="0">
                <a:solidFill>
                  <a:srgbClr val="003399"/>
                </a:solidFill>
                <a:cs typeface="Times New Roman" pitchFamily="18" charset="0"/>
              </a:rPr>
              <a:t>El </a:t>
            </a:r>
            <a:r>
              <a:rPr lang="es-ES" sz="2000" b="1" dirty="0" err="1" smtClean="0">
                <a:solidFill>
                  <a:srgbClr val="003399"/>
                </a:solidFill>
                <a:cs typeface="Times New Roman" pitchFamily="18" charset="0"/>
              </a:rPr>
              <a:t>referato</a:t>
            </a:r>
            <a:r>
              <a:rPr lang="es-ES" sz="2000" b="1" dirty="0" smtClean="0">
                <a:solidFill>
                  <a:srgbClr val="003399"/>
                </a:solidFill>
                <a:cs typeface="Times New Roman" pitchFamily="18" charset="0"/>
              </a:rPr>
              <a:t> al banquillo</a:t>
            </a:r>
            <a:endParaRPr lang="es-ES" sz="2000" b="1" dirty="0">
              <a:solidFill>
                <a:srgbClr val="003399"/>
              </a:solidFill>
              <a:cs typeface="Times New Roman" pitchFamily="18" charset="0"/>
            </a:endParaRPr>
          </a:p>
        </p:txBody>
      </p:sp>
      <p:pic>
        <p:nvPicPr>
          <p:cNvPr id="182274" name="Picture 2"/>
          <p:cNvPicPr>
            <a:picLocks noChangeAspect="1" noChangeArrowheads="1"/>
          </p:cNvPicPr>
          <p:nvPr/>
        </p:nvPicPr>
        <p:blipFill>
          <a:blip r:embed="rId3" cstate="print"/>
          <a:srcRect/>
          <a:stretch>
            <a:fillRect/>
          </a:stretch>
        </p:blipFill>
        <p:spPr bwMode="auto">
          <a:xfrm>
            <a:off x="312417" y="1576388"/>
            <a:ext cx="8559515" cy="415686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 Box 3"/>
          <p:cNvSpPr txBox="1">
            <a:spLocks noChangeArrowheads="1"/>
          </p:cNvSpPr>
          <p:nvPr/>
        </p:nvSpPr>
        <p:spPr bwMode="auto">
          <a:xfrm>
            <a:off x="3059832" y="116632"/>
            <a:ext cx="3462807" cy="400110"/>
          </a:xfrm>
          <a:prstGeom prst="rect">
            <a:avLst/>
          </a:prstGeom>
          <a:noFill/>
          <a:ln w="9525">
            <a:noFill/>
            <a:miter lim="800000"/>
            <a:headEnd/>
            <a:tailEnd/>
          </a:ln>
        </p:spPr>
        <p:txBody>
          <a:bodyPr wrap="none">
            <a:spAutoFit/>
          </a:bodyPr>
          <a:lstStyle/>
          <a:p>
            <a:r>
              <a:rPr lang="es-ES" sz="2000" b="1" dirty="0" smtClean="0">
                <a:solidFill>
                  <a:srgbClr val="003399"/>
                </a:solidFill>
                <a:cs typeface="Times New Roman" pitchFamily="18" charset="0"/>
              </a:rPr>
              <a:t>El </a:t>
            </a:r>
            <a:r>
              <a:rPr lang="es-ES" sz="2000" b="1" dirty="0" err="1" smtClean="0">
                <a:solidFill>
                  <a:srgbClr val="003399"/>
                </a:solidFill>
                <a:cs typeface="Times New Roman" pitchFamily="18" charset="0"/>
              </a:rPr>
              <a:t>referato</a:t>
            </a:r>
            <a:r>
              <a:rPr lang="es-ES" sz="2000" b="1" dirty="0" smtClean="0">
                <a:solidFill>
                  <a:srgbClr val="003399"/>
                </a:solidFill>
                <a:cs typeface="Times New Roman" pitchFamily="18" charset="0"/>
              </a:rPr>
              <a:t> da para todo (1)</a:t>
            </a:r>
            <a:endParaRPr lang="es-ES" sz="2000" b="1" dirty="0">
              <a:solidFill>
                <a:srgbClr val="003399"/>
              </a:solidFill>
              <a:cs typeface="Times New Roman" pitchFamily="18" charset="0"/>
            </a:endParaRPr>
          </a:p>
        </p:txBody>
      </p:sp>
      <p:pic>
        <p:nvPicPr>
          <p:cNvPr id="238594" name="Picture 2"/>
          <p:cNvPicPr>
            <a:picLocks noChangeAspect="1" noChangeArrowheads="1"/>
          </p:cNvPicPr>
          <p:nvPr/>
        </p:nvPicPr>
        <p:blipFill>
          <a:blip r:embed="rId3" cstate="print"/>
          <a:srcRect/>
          <a:stretch>
            <a:fillRect/>
          </a:stretch>
        </p:blipFill>
        <p:spPr bwMode="auto">
          <a:xfrm>
            <a:off x="1271588" y="1268760"/>
            <a:ext cx="6600825" cy="3429000"/>
          </a:xfrm>
          <a:prstGeom prst="rect">
            <a:avLst/>
          </a:prstGeom>
          <a:noFill/>
          <a:ln w="9525">
            <a:noFill/>
            <a:miter lim="800000"/>
            <a:headEnd/>
            <a:tailEnd/>
          </a:ln>
        </p:spPr>
      </p:pic>
      <p:pic>
        <p:nvPicPr>
          <p:cNvPr id="238595" name="Picture 3"/>
          <p:cNvPicPr>
            <a:picLocks noChangeAspect="1" noChangeArrowheads="1"/>
          </p:cNvPicPr>
          <p:nvPr/>
        </p:nvPicPr>
        <p:blipFill>
          <a:blip r:embed="rId4" cstate="print"/>
          <a:srcRect/>
          <a:stretch>
            <a:fillRect/>
          </a:stretch>
        </p:blipFill>
        <p:spPr bwMode="auto">
          <a:xfrm>
            <a:off x="899592" y="5085184"/>
            <a:ext cx="6515100" cy="10382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 Box 3"/>
          <p:cNvSpPr txBox="1">
            <a:spLocks noChangeArrowheads="1"/>
          </p:cNvSpPr>
          <p:nvPr/>
        </p:nvSpPr>
        <p:spPr bwMode="auto">
          <a:xfrm>
            <a:off x="3059832" y="116632"/>
            <a:ext cx="3462807" cy="400110"/>
          </a:xfrm>
          <a:prstGeom prst="rect">
            <a:avLst/>
          </a:prstGeom>
          <a:noFill/>
          <a:ln w="9525">
            <a:noFill/>
            <a:miter lim="800000"/>
            <a:headEnd/>
            <a:tailEnd/>
          </a:ln>
        </p:spPr>
        <p:txBody>
          <a:bodyPr wrap="none">
            <a:spAutoFit/>
          </a:bodyPr>
          <a:lstStyle/>
          <a:p>
            <a:r>
              <a:rPr lang="es-ES" sz="2000" b="1" dirty="0" smtClean="0">
                <a:solidFill>
                  <a:srgbClr val="003399"/>
                </a:solidFill>
                <a:cs typeface="Times New Roman" pitchFamily="18" charset="0"/>
              </a:rPr>
              <a:t>El </a:t>
            </a:r>
            <a:r>
              <a:rPr lang="es-ES" sz="2000" b="1" dirty="0" err="1" smtClean="0">
                <a:solidFill>
                  <a:srgbClr val="003399"/>
                </a:solidFill>
                <a:cs typeface="Times New Roman" pitchFamily="18" charset="0"/>
              </a:rPr>
              <a:t>referato</a:t>
            </a:r>
            <a:r>
              <a:rPr lang="es-ES" sz="2000" b="1" dirty="0" smtClean="0">
                <a:solidFill>
                  <a:srgbClr val="003399"/>
                </a:solidFill>
                <a:cs typeface="Times New Roman" pitchFamily="18" charset="0"/>
              </a:rPr>
              <a:t> da para todo (2)</a:t>
            </a:r>
            <a:endParaRPr lang="es-ES" sz="2000" b="1" dirty="0">
              <a:solidFill>
                <a:srgbClr val="003399"/>
              </a:solidFill>
              <a:cs typeface="Times New Roman" pitchFamily="18" charset="0"/>
            </a:endParaRPr>
          </a:p>
        </p:txBody>
      </p:sp>
      <p:pic>
        <p:nvPicPr>
          <p:cNvPr id="239618" name="Picture 2"/>
          <p:cNvPicPr>
            <a:picLocks noChangeAspect="1" noChangeArrowheads="1"/>
          </p:cNvPicPr>
          <p:nvPr/>
        </p:nvPicPr>
        <p:blipFill>
          <a:blip r:embed="rId3" cstate="print"/>
          <a:srcRect/>
          <a:stretch>
            <a:fillRect/>
          </a:stretch>
        </p:blipFill>
        <p:spPr bwMode="auto">
          <a:xfrm>
            <a:off x="1295400" y="1614488"/>
            <a:ext cx="6553200" cy="36290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 Box 3"/>
          <p:cNvSpPr txBox="1">
            <a:spLocks noChangeArrowheads="1"/>
          </p:cNvSpPr>
          <p:nvPr/>
        </p:nvSpPr>
        <p:spPr bwMode="auto">
          <a:xfrm>
            <a:off x="3059832" y="116632"/>
            <a:ext cx="3462807" cy="400110"/>
          </a:xfrm>
          <a:prstGeom prst="rect">
            <a:avLst/>
          </a:prstGeom>
          <a:noFill/>
          <a:ln w="9525">
            <a:noFill/>
            <a:miter lim="800000"/>
            <a:headEnd/>
            <a:tailEnd/>
          </a:ln>
        </p:spPr>
        <p:txBody>
          <a:bodyPr wrap="none">
            <a:spAutoFit/>
          </a:bodyPr>
          <a:lstStyle/>
          <a:p>
            <a:r>
              <a:rPr lang="es-ES" sz="2000" b="1" dirty="0" smtClean="0">
                <a:solidFill>
                  <a:srgbClr val="003399"/>
                </a:solidFill>
                <a:cs typeface="Times New Roman" pitchFamily="18" charset="0"/>
              </a:rPr>
              <a:t>El </a:t>
            </a:r>
            <a:r>
              <a:rPr lang="es-ES" sz="2000" b="1" dirty="0" err="1" smtClean="0">
                <a:solidFill>
                  <a:srgbClr val="003399"/>
                </a:solidFill>
                <a:cs typeface="Times New Roman" pitchFamily="18" charset="0"/>
              </a:rPr>
              <a:t>referato</a:t>
            </a:r>
            <a:r>
              <a:rPr lang="es-ES" sz="2000" b="1" dirty="0" smtClean="0">
                <a:solidFill>
                  <a:srgbClr val="003399"/>
                </a:solidFill>
                <a:cs typeface="Times New Roman" pitchFamily="18" charset="0"/>
              </a:rPr>
              <a:t> da para todo (3)</a:t>
            </a:r>
            <a:endParaRPr lang="es-ES" sz="2000" b="1" dirty="0">
              <a:solidFill>
                <a:srgbClr val="003399"/>
              </a:solidFill>
              <a:cs typeface="Times New Roman" pitchFamily="18" charset="0"/>
            </a:endParaRPr>
          </a:p>
        </p:txBody>
      </p:sp>
      <p:pic>
        <p:nvPicPr>
          <p:cNvPr id="240642" name="Picture 2"/>
          <p:cNvPicPr>
            <a:picLocks noChangeAspect="1" noChangeArrowheads="1"/>
          </p:cNvPicPr>
          <p:nvPr/>
        </p:nvPicPr>
        <p:blipFill>
          <a:blip r:embed="rId3" cstate="print"/>
          <a:srcRect/>
          <a:stretch>
            <a:fillRect/>
          </a:stretch>
        </p:blipFill>
        <p:spPr bwMode="auto">
          <a:xfrm>
            <a:off x="1187624" y="980728"/>
            <a:ext cx="6858000" cy="2800350"/>
          </a:xfrm>
          <a:prstGeom prst="rect">
            <a:avLst/>
          </a:prstGeom>
          <a:noFill/>
          <a:ln w="9525">
            <a:noFill/>
            <a:miter lim="800000"/>
            <a:headEnd/>
            <a:tailEnd/>
          </a:ln>
        </p:spPr>
      </p:pic>
      <p:pic>
        <p:nvPicPr>
          <p:cNvPr id="240643" name="Picture 3"/>
          <p:cNvPicPr>
            <a:picLocks noChangeAspect="1" noChangeArrowheads="1"/>
          </p:cNvPicPr>
          <p:nvPr/>
        </p:nvPicPr>
        <p:blipFill>
          <a:blip r:embed="rId4" cstate="print"/>
          <a:srcRect/>
          <a:stretch>
            <a:fillRect/>
          </a:stretch>
        </p:blipFill>
        <p:spPr bwMode="auto">
          <a:xfrm>
            <a:off x="1187624" y="3467075"/>
            <a:ext cx="6572250" cy="1762125"/>
          </a:xfrm>
          <a:prstGeom prst="rect">
            <a:avLst/>
          </a:prstGeom>
          <a:noFill/>
          <a:ln w="9525">
            <a:noFill/>
            <a:miter lim="800000"/>
            <a:headEnd/>
            <a:tailEnd/>
          </a:ln>
        </p:spPr>
      </p:pic>
      <p:pic>
        <p:nvPicPr>
          <p:cNvPr id="240644" name="Picture 4"/>
          <p:cNvPicPr>
            <a:picLocks noChangeAspect="1" noChangeArrowheads="1"/>
          </p:cNvPicPr>
          <p:nvPr/>
        </p:nvPicPr>
        <p:blipFill>
          <a:blip r:embed="rId5" cstate="print"/>
          <a:srcRect/>
          <a:stretch>
            <a:fillRect/>
          </a:stretch>
        </p:blipFill>
        <p:spPr bwMode="auto">
          <a:xfrm>
            <a:off x="1533525" y="5185370"/>
            <a:ext cx="6076950" cy="11239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4215592952"/>
              </p:ext>
            </p:extLst>
          </p:nvPr>
        </p:nvGraphicFramePr>
        <p:xfrm>
          <a:off x="323528" y="260648"/>
          <a:ext cx="7978630" cy="6858001"/>
        </p:xfrm>
        <a:graphic>
          <a:graphicData uri="http://schemas.openxmlformats.org/drawingml/2006/table">
            <a:tbl>
              <a:tblPr/>
              <a:tblGrid>
                <a:gridCol w="1031763"/>
                <a:gridCol w="6946867"/>
              </a:tblGrid>
              <a:tr h="6858001">
                <a:tc>
                  <a:txBody>
                    <a:bodyPr/>
                    <a:lstStyle/>
                    <a:p>
                      <a:pPr algn="l">
                        <a:spcAft>
                          <a:spcPts val="0"/>
                        </a:spcAft>
                      </a:pPr>
                      <a:r>
                        <a:rPr lang="es-ES" sz="1800" dirty="0" smtClean="0">
                          <a:latin typeface="+mn-lt"/>
                          <a:ea typeface="Times New Roman"/>
                          <a:cs typeface="Times New Roman"/>
                        </a:rPr>
                        <a:t>7/11</a:t>
                      </a:r>
                      <a:endParaRPr lang="es-AR" sz="1800" dirty="0">
                        <a:latin typeface="+mn-lt"/>
                        <a:ea typeface="Times New Roman"/>
                        <a:cs typeface="Times New Roman"/>
                      </a:endParaRPr>
                    </a:p>
                    <a:p>
                      <a:pPr algn="l">
                        <a:spcAft>
                          <a:spcPts val="0"/>
                        </a:spcAft>
                      </a:pPr>
                      <a:r>
                        <a:rPr lang="es-ES" sz="1800" dirty="0">
                          <a:latin typeface="+mn-lt"/>
                          <a:ea typeface="Times New Roman"/>
                          <a:cs typeface="Times New Roman"/>
                        </a:rPr>
                        <a:t>Aula </a:t>
                      </a:r>
                      <a:r>
                        <a:rPr lang="es-ES" sz="1800" dirty="0" smtClean="0">
                          <a:latin typeface="+mn-lt"/>
                          <a:ea typeface="Times New Roman"/>
                          <a:cs typeface="Times New Roman"/>
                        </a:rPr>
                        <a:t>44</a:t>
                      </a:r>
                      <a:endParaRPr lang="es-AR" sz="1800" dirty="0">
                        <a:latin typeface="+mn-lt"/>
                        <a:ea typeface="Times New Roman"/>
                        <a:cs typeface="Times New Roman"/>
                      </a:endParaRPr>
                    </a:p>
                  </a:txBody>
                  <a:tcPr marL="35874" marR="35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800" dirty="0" err="1" smtClean="0">
                          <a:latin typeface="+mn-lt"/>
                          <a:ea typeface="Times New Roman"/>
                          <a:cs typeface="Times New Roman"/>
                        </a:rPr>
                        <a:t>Grupo</a:t>
                      </a:r>
                      <a:r>
                        <a:rPr lang="en-US" sz="1800" dirty="0" smtClean="0">
                          <a:latin typeface="+mn-lt"/>
                          <a:ea typeface="Times New Roman"/>
                          <a:cs typeface="Times New Roman"/>
                        </a:rPr>
                        <a:t> 1:</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u="none" strike="noStrike" dirty="0" smtClean="0">
                          <a:solidFill>
                            <a:srgbClr val="CC0000"/>
                          </a:solidFill>
                          <a:latin typeface="+mn-lt"/>
                          <a:ea typeface="Times New Roman"/>
                          <a:cs typeface="Times New Roman"/>
                          <a:hlinkClick r:id="rId2"/>
                        </a:rPr>
                        <a:t>How to write consistently boring scientific literature</a:t>
                      </a:r>
                      <a:endParaRPr lang="es-AR" sz="1800" dirty="0" smtClean="0">
                        <a:latin typeface="+mn-lt"/>
                        <a:ea typeface="Times New Roman"/>
                        <a:cs typeface="Times New Roman"/>
                      </a:endParaRPr>
                    </a:p>
                    <a:p>
                      <a:pPr algn="l">
                        <a:spcAft>
                          <a:spcPts val="0"/>
                        </a:spcAft>
                      </a:pPr>
                      <a:r>
                        <a:rPr lang="en-US" sz="1800" b="1" u="none" strike="noStrike" dirty="0" smtClean="0">
                          <a:solidFill>
                            <a:srgbClr val="CC0000"/>
                          </a:solidFill>
                          <a:latin typeface="+mn-lt"/>
                          <a:ea typeface="Times New Roman"/>
                          <a:cs typeface="Times New Roman"/>
                          <a:hlinkClick r:id="rId3"/>
                        </a:rPr>
                        <a:t>The art of writing science</a:t>
                      </a:r>
                      <a:endParaRPr lang="en-US" sz="1800" b="1" u="none" strike="noStrike" dirty="0" smtClean="0">
                        <a:solidFill>
                          <a:srgbClr val="CC0000"/>
                        </a:solidFill>
                        <a:latin typeface="+mn-lt"/>
                        <a:ea typeface="Times New Roman"/>
                        <a:cs typeface="Times New Roman"/>
                      </a:endParaRPr>
                    </a:p>
                    <a:p>
                      <a:pPr algn="l">
                        <a:spcAft>
                          <a:spcPts val="0"/>
                        </a:spcAft>
                      </a:pPr>
                      <a:r>
                        <a:rPr lang="en-US" sz="1800" b="1" u="none" strike="noStrike" dirty="0" smtClean="0">
                          <a:solidFill>
                            <a:srgbClr val="CC0000"/>
                          </a:solidFill>
                          <a:latin typeface="+mn-lt"/>
                          <a:ea typeface="Times New Roman"/>
                          <a:cs typeface="Times New Roman"/>
                          <a:hlinkClick r:id="rId3"/>
                        </a:rPr>
                        <a:t>Where should I send it</a:t>
                      </a:r>
                      <a:endParaRPr lang="en-US" sz="1800" b="1" u="none" strike="noStrike" dirty="0" smtClean="0">
                        <a:solidFill>
                          <a:srgbClr val="CC0000"/>
                        </a:solidFill>
                        <a:latin typeface="+mn-lt"/>
                        <a:ea typeface="Times New Roman"/>
                        <a:cs typeface="Times New Roman"/>
                      </a:endParaRPr>
                    </a:p>
                    <a:p>
                      <a:pPr algn="l">
                        <a:spcAft>
                          <a:spcPts val="0"/>
                        </a:spcAft>
                      </a:pPr>
                      <a:endParaRPr lang="en-US" sz="1800" dirty="0" smtClean="0">
                        <a:latin typeface="+mn-lt"/>
                        <a:ea typeface="Times New Roman"/>
                        <a:cs typeface="Times New Roman"/>
                      </a:endParaRPr>
                    </a:p>
                    <a:p>
                      <a:pPr algn="l">
                        <a:spcAft>
                          <a:spcPts val="0"/>
                        </a:spcAft>
                      </a:pPr>
                      <a:r>
                        <a:rPr lang="en-US" sz="1800" dirty="0" err="1" smtClean="0">
                          <a:latin typeface="+mn-lt"/>
                          <a:ea typeface="Times New Roman"/>
                          <a:cs typeface="Times New Roman"/>
                        </a:rPr>
                        <a:t>Grupo</a:t>
                      </a:r>
                      <a:r>
                        <a:rPr lang="en-US" sz="1800" dirty="0" smtClean="0">
                          <a:latin typeface="+mn-lt"/>
                          <a:ea typeface="Times New Roman"/>
                          <a:cs typeface="Times New Roman"/>
                        </a:rPr>
                        <a:t> 2</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u="none" strike="noStrike" dirty="0" smtClean="0">
                          <a:solidFill>
                            <a:srgbClr val="CC0000"/>
                          </a:solidFill>
                          <a:latin typeface="+mn-lt"/>
                          <a:ea typeface="Times New Roman"/>
                          <a:cs typeface="Times New Roman"/>
                          <a:hlinkClick r:id="rId4"/>
                        </a:rPr>
                        <a:t>Why Most Published Research Findings Are False</a:t>
                      </a:r>
                      <a:endParaRPr lang="en-US" sz="1800" b="1" u="none" strike="noStrike" dirty="0" smtClean="0">
                        <a:solidFill>
                          <a:srgbClr val="CC0000"/>
                        </a:solidFill>
                        <a:latin typeface="+mn-lt"/>
                        <a:ea typeface="Times New Roman"/>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u="sng" strike="noStrike" dirty="0" smtClean="0">
                          <a:solidFill>
                            <a:schemeClr val="accent1">
                              <a:lumMod val="50000"/>
                            </a:schemeClr>
                          </a:solidFill>
                          <a:latin typeface="+mn-lt"/>
                          <a:ea typeface="Times New Roman"/>
                          <a:cs typeface="Times New Roman"/>
                        </a:rPr>
                        <a:t>An agenda of purely confirmative</a:t>
                      </a:r>
                      <a:r>
                        <a:rPr lang="en-US" sz="1800" b="1" u="sng" strike="noStrike" baseline="0" dirty="0" smtClean="0">
                          <a:solidFill>
                            <a:schemeClr val="accent1">
                              <a:lumMod val="50000"/>
                            </a:schemeClr>
                          </a:solidFill>
                          <a:latin typeface="+mn-lt"/>
                          <a:ea typeface="Times New Roman"/>
                          <a:cs typeface="Times New Roman"/>
                        </a:rPr>
                        <a:t> research</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u="none" strike="noStrike" dirty="0" smtClean="0">
                          <a:solidFill>
                            <a:srgbClr val="CC0000"/>
                          </a:solidFill>
                          <a:latin typeface="+mn-lt"/>
                          <a:ea typeface="Times New Roman"/>
                          <a:cs typeface="Times New Roman"/>
                          <a:hlinkClick r:id="rId5"/>
                        </a:rPr>
                        <a:t>Do Pressures to Publish Increase Scientists’ Bias? </a:t>
                      </a:r>
                      <a:endParaRPr lang="es-AR" sz="1800" dirty="0" smtClean="0">
                        <a:latin typeface="+mn-lt"/>
                        <a:ea typeface="Times New Roman"/>
                        <a:cs typeface="Times New Roman"/>
                      </a:endParaRPr>
                    </a:p>
                    <a:p>
                      <a:pPr algn="l">
                        <a:spcAft>
                          <a:spcPts val="0"/>
                        </a:spcAft>
                      </a:pPr>
                      <a:endParaRPr lang="en-US" sz="1800" dirty="0" smtClean="0">
                        <a:latin typeface="+mn-lt"/>
                        <a:ea typeface="Times New Roman"/>
                        <a:cs typeface="Times New Roman"/>
                      </a:endParaRPr>
                    </a:p>
                    <a:p>
                      <a:pPr algn="l">
                        <a:spcAft>
                          <a:spcPts val="0"/>
                        </a:spcAft>
                      </a:pPr>
                      <a:r>
                        <a:rPr lang="en-US" sz="1800" dirty="0" err="1" smtClean="0">
                          <a:latin typeface="+mn-lt"/>
                          <a:ea typeface="Times New Roman"/>
                          <a:cs typeface="Times New Roman"/>
                        </a:rPr>
                        <a:t>Grupo</a:t>
                      </a:r>
                      <a:r>
                        <a:rPr lang="en-US" sz="1800" dirty="0" smtClean="0">
                          <a:latin typeface="+mn-lt"/>
                          <a:ea typeface="Times New Roman"/>
                          <a:cs typeface="Times New Roman"/>
                        </a:rPr>
                        <a:t> 3</a:t>
                      </a:r>
                    </a:p>
                    <a:p>
                      <a:pPr algn="l">
                        <a:spcAft>
                          <a:spcPts val="0"/>
                        </a:spcAft>
                      </a:pPr>
                      <a:r>
                        <a:rPr lang="en-US" sz="1800" b="1" u="none" strike="noStrike" dirty="0" smtClean="0">
                          <a:solidFill>
                            <a:srgbClr val="CC0000"/>
                          </a:solidFill>
                          <a:latin typeface="+mn-lt"/>
                          <a:ea typeface="Times New Roman"/>
                          <a:cs typeface="Times New Roman"/>
                          <a:hlinkClick r:id="rId6"/>
                        </a:rPr>
                        <a:t>Copied citations create renowned papers?</a:t>
                      </a:r>
                      <a:endParaRPr lang="es-AR" sz="1800" dirty="0" smtClean="0">
                        <a:latin typeface="+mn-lt"/>
                        <a:ea typeface="Times New Roman"/>
                        <a:cs typeface="Times New Roman"/>
                      </a:endParaRPr>
                    </a:p>
                    <a:p>
                      <a:pPr algn="l">
                        <a:spcAft>
                          <a:spcPts val="0"/>
                        </a:spcAft>
                      </a:pPr>
                      <a:r>
                        <a:rPr lang="en-US" sz="1800" b="1" u="none" strike="noStrike" dirty="0" smtClean="0">
                          <a:solidFill>
                            <a:srgbClr val="CC0000"/>
                          </a:solidFill>
                          <a:latin typeface="+mn-lt"/>
                          <a:ea typeface="Times New Roman"/>
                          <a:cs typeface="Times New Roman"/>
                          <a:hlinkClick r:id="rId7"/>
                        </a:rPr>
                        <a:t>Paper trail reveals references go unread by citing authors</a:t>
                      </a:r>
                      <a:endParaRPr lang="es-AR" sz="1800" dirty="0" smtClean="0">
                        <a:latin typeface="+mn-lt"/>
                        <a:ea typeface="Times New Roman"/>
                        <a:cs typeface="Times New Roman"/>
                      </a:endParaRPr>
                    </a:p>
                    <a:p>
                      <a:pPr algn="l">
                        <a:spcAft>
                          <a:spcPts val="0"/>
                        </a:spcAft>
                      </a:pPr>
                      <a:r>
                        <a:rPr lang="es-AR" sz="1800" b="1" u="sng" dirty="0" smtClean="0">
                          <a:solidFill>
                            <a:srgbClr val="3C8C93"/>
                          </a:solidFill>
                          <a:latin typeface="+mn-lt"/>
                          <a:ea typeface="Times New Roman"/>
                          <a:cs typeface="Times New Roman"/>
                        </a:rPr>
                        <a:t>Do altmetrics correlate with the quality of papers?</a:t>
                      </a:r>
                      <a:endParaRPr lang="en-US" sz="1800" b="1" u="sng" dirty="0" smtClean="0">
                        <a:solidFill>
                          <a:srgbClr val="3C8C93"/>
                        </a:solidFill>
                        <a:latin typeface="+mn-lt"/>
                        <a:ea typeface="Times New Roman"/>
                        <a:cs typeface="Times New Roman"/>
                      </a:endParaRPr>
                    </a:p>
                    <a:p>
                      <a:pPr algn="l">
                        <a:spcAft>
                          <a:spcPts val="0"/>
                        </a:spcAft>
                      </a:pPr>
                      <a:endParaRPr lang="en-US" sz="1800" dirty="0" smtClean="0">
                        <a:latin typeface="+mn-lt"/>
                        <a:ea typeface="Times New Roman"/>
                        <a:cs typeface="Times New Roman"/>
                      </a:endParaRPr>
                    </a:p>
                    <a:p>
                      <a:pPr algn="l">
                        <a:spcAft>
                          <a:spcPts val="0"/>
                        </a:spcAft>
                      </a:pPr>
                      <a:r>
                        <a:rPr lang="en-US" sz="1800" dirty="0" err="1" smtClean="0">
                          <a:latin typeface="+mn-lt"/>
                          <a:ea typeface="Times New Roman"/>
                          <a:cs typeface="Times New Roman"/>
                        </a:rPr>
                        <a:t>Grupo</a:t>
                      </a:r>
                      <a:r>
                        <a:rPr lang="en-US" sz="1800" dirty="0" smtClean="0">
                          <a:latin typeface="+mn-lt"/>
                          <a:ea typeface="Times New Roman"/>
                          <a:cs typeface="Times New Roman"/>
                        </a:rPr>
                        <a:t> 4 </a:t>
                      </a:r>
                      <a:endParaRPr lang="es-ES" sz="1800" dirty="0" smtClean="0">
                        <a:latin typeface="+mn-lt"/>
                        <a:ea typeface="Times New Roman"/>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800" b="1" u="sng" kern="1200" dirty="0" err="1" smtClean="0">
                          <a:solidFill>
                            <a:srgbClr val="3C8C93"/>
                          </a:solidFill>
                          <a:effectLst/>
                          <a:latin typeface="+mn-lt"/>
                          <a:ea typeface="+mn-ea"/>
                          <a:cs typeface="+mn-cs"/>
                        </a:rPr>
                        <a:t>We</a:t>
                      </a:r>
                      <a:r>
                        <a:rPr lang="es-ES" sz="1800" b="1" u="sng" kern="1200" dirty="0" smtClean="0">
                          <a:solidFill>
                            <a:srgbClr val="3C8C93"/>
                          </a:solidFill>
                          <a:effectLst/>
                          <a:latin typeface="+mn-lt"/>
                          <a:ea typeface="+mn-ea"/>
                          <a:cs typeface="+mn-cs"/>
                        </a:rPr>
                        <a:t> can </a:t>
                      </a:r>
                      <a:r>
                        <a:rPr lang="es-ES" sz="1800" b="1" u="sng" kern="1200" dirty="0" err="1" smtClean="0">
                          <a:solidFill>
                            <a:srgbClr val="3C8C93"/>
                          </a:solidFill>
                          <a:effectLst/>
                          <a:latin typeface="+mn-lt"/>
                          <a:ea typeface="+mn-ea"/>
                          <a:cs typeface="+mn-cs"/>
                        </a:rPr>
                        <a:t>shift</a:t>
                      </a:r>
                      <a:r>
                        <a:rPr lang="es-ES" sz="1800" b="1" u="sng" kern="1200" dirty="0" smtClean="0">
                          <a:solidFill>
                            <a:srgbClr val="3C8C93"/>
                          </a:solidFill>
                          <a:effectLst/>
                          <a:latin typeface="+mn-lt"/>
                          <a:ea typeface="+mn-ea"/>
                          <a:cs typeface="+mn-cs"/>
                        </a:rPr>
                        <a:t> </a:t>
                      </a:r>
                      <a:r>
                        <a:rPr lang="es-ES" sz="1800" b="1" u="sng" kern="1200" dirty="0" err="1" smtClean="0">
                          <a:solidFill>
                            <a:srgbClr val="3C8C93"/>
                          </a:solidFill>
                          <a:effectLst/>
                          <a:latin typeface="+mn-lt"/>
                          <a:ea typeface="+mn-ea"/>
                          <a:cs typeface="+mn-cs"/>
                        </a:rPr>
                        <a:t>academic</a:t>
                      </a:r>
                      <a:r>
                        <a:rPr lang="es-ES" sz="1800" b="1" u="sng" kern="1200" dirty="0" smtClean="0">
                          <a:solidFill>
                            <a:srgbClr val="3C8C93"/>
                          </a:solidFill>
                          <a:effectLst/>
                          <a:latin typeface="+mn-lt"/>
                          <a:ea typeface="+mn-ea"/>
                          <a:cs typeface="+mn-cs"/>
                        </a:rPr>
                        <a:t> culture </a:t>
                      </a:r>
                      <a:r>
                        <a:rPr lang="es-ES" sz="1800" b="1" u="sng" kern="1200" dirty="0" err="1" smtClean="0">
                          <a:solidFill>
                            <a:srgbClr val="3C8C93"/>
                          </a:solidFill>
                          <a:effectLst/>
                          <a:latin typeface="+mn-lt"/>
                          <a:ea typeface="+mn-ea"/>
                          <a:cs typeface="+mn-cs"/>
                        </a:rPr>
                        <a:t>through</a:t>
                      </a:r>
                      <a:r>
                        <a:rPr lang="es-ES" sz="1800" b="1" u="sng" kern="1200" dirty="0" smtClean="0">
                          <a:solidFill>
                            <a:srgbClr val="3C8C93"/>
                          </a:solidFill>
                          <a:effectLst/>
                          <a:latin typeface="+mn-lt"/>
                          <a:ea typeface="+mn-ea"/>
                          <a:cs typeface="+mn-cs"/>
                        </a:rPr>
                        <a:t> </a:t>
                      </a:r>
                      <a:r>
                        <a:rPr lang="es-ES" sz="1800" b="1" u="sng" kern="1200" dirty="0" err="1" smtClean="0">
                          <a:solidFill>
                            <a:srgbClr val="3C8C93"/>
                          </a:solidFill>
                          <a:effectLst/>
                          <a:latin typeface="+mn-lt"/>
                          <a:ea typeface="+mn-ea"/>
                          <a:cs typeface="+mn-cs"/>
                        </a:rPr>
                        <a:t>publishing</a:t>
                      </a:r>
                      <a:r>
                        <a:rPr lang="es-ES" sz="1800" b="1" u="sng" kern="1200" dirty="0" smtClean="0">
                          <a:solidFill>
                            <a:srgbClr val="3C8C93"/>
                          </a:solidFill>
                          <a:effectLst/>
                          <a:latin typeface="+mn-lt"/>
                          <a:ea typeface="+mn-ea"/>
                          <a:cs typeface="+mn-cs"/>
                        </a:rPr>
                        <a:t> </a:t>
                      </a:r>
                      <a:r>
                        <a:rPr lang="es-ES" sz="1800" b="1" u="sng" kern="1200" dirty="0" err="1" smtClean="0">
                          <a:solidFill>
                            <a:srgbClr val="3C8C93"/>
                          </a:solidFill>
                          <a:effectLst/>
                          <a:latin typeface="+mn-lt"/>
                          <a:ea typeface="+mn-ea"/>
                          <a:cs typeface="+mn-cs"/>
                        </a:rPr>
                        <a:t>choices</a:t>
                      </a:r>
                      <a:r>
                        <a:rPr lang="es-ES" sz="1800" b="1" u="sng" kern="1200" dirty="0" smtClean="0">
                          <a:solidFill>
                            <a:srgbClr val="3C8C93"/>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ES" sz="1800" b="1" u="sng" kern="1200" dirty="0" err="1" smtClean="0">
                          <a:solidFill>
                            <a:srgbClr val="3C8C93"/>
                          </a:solidFill>
                          <a:effectLst/>
                          <a:latin typeface="+mn-lt"/>
                          <a:ea typeface="+mn-ea"/>
                          <a:cs typeface="+mn-cs"/>
                        </a:rPr>
                        <a:t>Fairness</a:t>
                      </a:r>
                      <a:r>
                        <a:rPr lang="es-ES" sz="1800" b="1" u="sng" kern="1200" dirty="0" smtClean="0">
                          <a:solidFill>
                            <a:srgbClr val="3C8C93"/>
                          </a:solidFill>
                          <a:effectLst/>
                          <a:latin typeface="+mn-lt"/>
                          <a:ea typeface="+mn-ea"/>
                          <a:cs typeface="+mn-cs"/>
                        </a:rPr>
                        <a:t> in </a:t>
                      </a:r>
                      <a:r>
                        <a:rPr lang="es-ES" sz="1800" b="1" u="sng" kern="1200" dirty="0" err="1" smtClean="0">
                          <a:solidFill>
                            <a:srgbClr val="3C8C93"/>
                          </a:solidFill>
                          <a:effectLst/>
                          <a:latin typeface="+mn-lt"/>
                          <a:ea typeface="+mn-ea"/>
                          <a:cs typeface="+mn-cs"/>
                        </a:rPr>
                        <a:t>scientific</a:t>
                      </a:r>
                      <a:r>
                        <a:rPr lang="es-ES" sz="1800" b="1" u="sng" kern="1200" dirty="0" smtClean="0">
                          <a:solidFill>
                            <a:srgbClr val="3C8C93"/>
                          </a:solidFill>
                          <a:effectLst/>
                          <a:latin typeface="+mn-lt"/>
                          <a:ea typeface="+mn-ea"/>
                          <a:cs typeface="+mn-cs"/>
                        </a:rPr>
                        <a:t> </a:t>
                      </a:r>
                      <a:r>
                        <a:rPr lang="es-ES" sz="1800" b="1" u="sng" kern="1200" dirty="0" err="1" smtClean="0">
                          <a:solidFill>
                            <a:srgbClr val="3C8C93"/>
                          </a:solidFill>
                          <a:effectLst/>
                          <a:latin typeface="+mn-lt"/>
                          <a:ea typeface="+mn-ea"/>
                          <a:cs typeface="+mn-cs"/>
                        </a:rPr>
                        <a:t>publishing</a:t>
                      </a:r>
                      <a:r>
                        <a:rPr lang="es-ES" sz="1800" b="1" u="sng" kern="1200" dirty="0" smtClean="0">
                          <a:solidFill>
                            <a:srgbClr val="3C8C93"/>
                          </a:solidFill>
                          <a:effectLst/>
                          <a:latin typeface="+mn-lt"/>
                          <a:ea typeface="+mn-ea"/>
                          <a:cs typeface="+mn-cs"/>
                        </a:rPr>
                        <a:t> </a:t>
                      </a:r>
                      <a:endParaRPr lang="es-ES" sz="1800" b="1" u="sng" dirty="0" smtClean="0">
                        <a:solidFill>
                          <a:srgbClr val="3C8C93"/>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800" b="1" u="sng" kern="1200" dirty="0" err="1" smtClean="0">
                          <a:solidFill>
                            <a:srgbClr val="3C8C93"/>
                          </a:solidFill>
                          <a:effectLst/>
                          <a:latin typeface="+mn-lt"/>
                          <a:ea typeface="+mn-ea"/>
                          <a:cs typeface="+mn-cs"/>
                        </a:rPr>
                        <a:t>Scientific</a:t>
                      </a:r>
                      <a:r>
                        <a:rPr lang="es-ES" sz="1800" b="1" u="sng" kern="1200" dirty="0" smtClean="0">
                          <a:solidFill>
                            <a:srgbClr val="3C8C93"/>
                          </a:solidFill>
                          <a:effectLst/>
                          <a:latin typeface="+mn-lt"/>
                          <a:ea typeface="+mn-ea"/>
                          <a:cs typeface="+mn-cs"/>
                        </a:rPr>
                        <a:t> Publishing in </a:t>
                      </a:r>
                      <a:r>
                        <a:rPr lang="es-ES" sz="1800" b="1" u="sng" kern="1200" dirty="0" err="1" smtClean="0">
                          <a:solidFill>
                            <a:srgbClr val="3C8C93"/>
                          </a:solidFill>
                          <a:effectLst/>
                          <a:latin typeface="+mn-lt"/>
                          <a:ea typeface="+mn-ea"/>
                          <a:cs typeface="+mn-cs"/>
                        </a:rPr>
                        <a:t>the</a:t>
                      </a:r>
                      <a:r>
                        <a:rPr lang="es-ES" sz="1800" b="1" u="sng" kern="1200" dirty="0" smtClean="0">
                          <a:solidFill>
                            <a:srgbClr val="3C8C93"/>
                          </a:solidFill>
                          <a:effectLst/>
                          <a:latin typeface="+mn-lt"/>
                          <a:ea typeface="+mn-ea"/>
                          <a:cs typeface="+mn-cs"/>
                        </a:rPr>
                        <a:t> Digital </a:t>
                      </a:r>
                      <a:r>
                        <a:rPr lang="es-ES" sz="1800" b="1" u="sng" kern="1200" dirty="0" err="1" smtClean="0">
                          <a:solidFill>
                            <a:srgbClr val="3C8C93"/>
                          </a:solidFill>
                          <a:effectLst/>
                          <a:latin typeface="+mn-lt"/>
                          <a:ea typeface="+mn-ea"/>
                          <a:cs typeface="+mn-cs"/>
                        </a:rPr>
                        <a:t>Age</a:t>
                      </a:r>
                      <a:r>
                        <a:rPr lang="es-ES" sz="1800" b="1" u="sng" kern="1200" dirty="0" smtClean="0">
                          <a:solidFill>
                            <a:srgbClr val="3C8C93"/>
                          </a:solidFill>
                          <a:effectLst/>
                          <a:latin typeface="+mn-lt"/>
                          <a:ea typeface="+mn-ea"/>
                          <a:cs typeface="+mn-cs"/>
                        </a:rPr>
                        <a:t> </a:t>
                      </a:r>
                      <a:endParaRPr lang="es-ES" sz="1800" b="1" u="sng" dirty="0" smtClean="0">
                        <a:solidFill>
                          <a:srgbClr val="3C8C93"/>
                        </a:solidFill>
                        <a:effectLst/>
                        <a:latin typeface="+mn-lt"/>
                      </a:endParaRPr>
                    </a:p>
                  </a:txBody>
                  <a:tcPr marL="35874" marR="35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778853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433497" y="116632"/>
            <a:ext cx="2074607" cy="400110"/>
          </a:xfrm>
          <a:prstGeom prst="rect">
            <a:avLst/>
          </a:prstGeom>
          <a:noFill/>
          <a:ln w="9525">
            <a:noFill/>
            <a:miter lim="800000"/>
            <a:headEnd/>
            <a:tailEnd/>
          </a:ln>
        </p:spPr>
        <p:txBody>
          <a:bodyPr wrap="none">
            <a:spAutoFit/>
          </a:bodyPr>
          <a:lstStyle/>
          <a:p>
            <a:r>
              <a:rPr lang="es-ES" sz="2000" b="1" dirty="0" smtClean="0">
                <a:solidFill>
                  <a:srgbClr val="003399"/>
                </a:solidFill>
                <a:cs typeface="Times New Roman" pitchFamily="18" charset="0"/>
              </a:rPr>
              <a:t>Medir la ciencia</a:t>
            </a:r>
            <a:endParaRPr lang="es-ES" sz="2000" b="1" dirty="0">
              <a:solidFill>
                <a:srgbClr val="003399"/>
              </a:solidFill>
              <a:cs typeface="Times New Roman" pitchFamily="18" charset="0"/>
            </a:endParaRPr>
          </a:p>
        </p:txBody>
      </p:sp>
      <p:pic>
        <p:nvPicPr>
          <p:cNvPr id="181250" name="Picture 2"/>
          <p:cNvPicPr>
            <a:picLocks noChangeAspect="1" noChangeArrowheads="1"/>
          </p:cNvPicPr>
          <p:nvPr/>
        </p:nvPicPr>
        <p:blipFill>
          <a:blip r:embed="rId2" cstate="print"/>
          <a:srcRect/>
          <a:stretch>
            <a:fillRect/>
          </a:stretch>
        </p:blipFill>
        <p:spPr bwMode="auto">
          <a:xfrm>
            <a:off x="467544" y="908720"/>
            <a:ext cx="2774073" cy="5914268"/>
          </a:xfrm>
          <a:prstGeom prst="rect">
            <a:avLst/>
          </a:prstGeom>
          <a:noFill/>
          <a:ln w="9525">
            <a:noFill/>
            <a:miter lim="800000"/>
            <a:headEnd/>
            <a:tailEnd/>
          </a:ln>
        </p:spPr>
      </p:pic>
      <p:pic>
        <p:nvPicPr>
          <p:cNvPr id="181251" name="Picture 3"/>
          <p:cNvPicPr>
            <a:picLocks noChangeAspect="1" noChangeArrowheads="1"/>
          </p:cNvPicPr>
          <p:nvPr/>
        </p:nvPicPr>
        <p:blipFill>
          <a:blip r:embed="rId3" cstate="print"/>
          <a:srcRect/>
          <a:stretch>
            <a:fillRect/>
          </a:stretch>
        </p:blipFill>
        <p:spPr bwMode="auto">
          <a:xfrm>
            <a:off x="3347864" y="908720"/>
            <a:ext cx="2719362" cy="5340094"/>
          </a:xfrm>
          <a:prstGeom prst="rect">
            <a:avLst/>
          </a:prstGeom>
          <a:noFill/>
          <a:ln w="9525">
            <a:noFill/>
            <a:miter lim="800000"/>
            <a:headEnd/>
            <a:tailEnd/>
          </a:ln>
        </p:spPr>
      </p:pic>
      <p:pic>
        <p:nvPicPr>
          <p:cNvPr id="181252" name="Picture 4"/>
          <p:cNvPicPr>
            <a:picLocks noChangeAspect="1" noChangeArrowheads="1"/>
          </p:cNvPicPr>
          <p:nvPr/>
        </p:nvPicPr>
        <p:blipFill>
          <a:blip r:embed="rId4" cstate="print"/>
          <a:srcRect/>
          <a:stretch>
            <a:fillRect/>
          </a:stretch>
        </p:blipFill>
        <p:spPr bwMode="auto">
          <a:xfrm>
            <a:off x="6156176" y="908720"/>
            <a:ext cx="2630431" cy="2753093"/>
          </a:xfrm>
          <a:prstGeom prst="rect">
            <a:avLst/>
          </a:prstGeom>
          <a:noFill/>
          <a:ln w="9525">
            <a:noFill/>
            <a:miter lim="800000"/>
            <a:headEnd/>
            <a:tailEnd/>
          </a:ln>
        </p:spPr>
      </p:pic>
      <p:pic>
        <p:nvPicPr>
          <p:cNvPr id="181253" name="Picture 5"/>
          <p:cNvPicPr>
            <a:picLocks noChangeAspect="1" noChangeArrowheads="1"/>
          </p:cNvPicPr>
          <p:nvPr/>
        </p:nvPicPr>
        <p:blipFill>
          <a:blip r:embed="rId5" cstate="print"/>
          <a:srcRect/>
          <a:stretch>
            <a:fillRect/>
          </a:stretch>
        </p:blipFill>
        <p:spPr bwMode="auto">
          <a:xfrm>
            <a:off x="6444208" y="6381328"/>
            <a:ext cx="2577128" cy="36004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1527175" y="328613"/>
            <a:ext cx="2776538" cy="396875"/>
          </a:xfrm>
          <a:prstGeom prst="rect">
            <a:avLst/>
          </a:prstGeom>
          <a:noFill/>
          <a:ln w="9525">
            <a:noFill/>
            <a:miter lim="800000"/>
            <a:headEnd/>
            <a:tailEnd/>
          </a:ln>
        </p:spPr>
        <p:txBody>
          <a:bodyPr wrap="none">
            <a:spAutoFit/>
          </a:bodyPr>
          <a:lstStyle/>
          <a:p>
            <a:r>
              <a:rPr lang="es-ES" sz="2000" b="1" dirty="0">
                <a:solidFill>
                  <a:srgbClr val="003399"/>
                </a:solidFill>
                <a:cs typeface="Times New Roman" pitchFamily="18" charset="0"/>
              </a:rPr>
              <a:t>Impacto de los </a:t>
            </a:r>
            <a:r>
              <a:rPr lang="es-ES" sz="2000" b="1" dirty="0" err="1">
                <a:solidFill>
                  <a:srgbClr val="003399"/>
                </a:solidFill>
                <a:cs typeface="Times New Roman" pitchFamily="18" charset="0"/>
              </a:rPr>
              <a:t>papers</a:t>
            </a:r>
            <a:endParaRPr lang="es-ES" sz="2000" b="1" dirty="0">
              <a:solidFill>
                <a:srgbClr val="003399"/>
              </a:solidFill>
              <a:cs typeface="Times New Roman" pitchFamily="18" charset="0"/>
            </a:endParaRPr>
          </a:p>
        </p:txBody>
      </p:sp>
      <p:pic>
        <p:nvPicPr>
          <p:cNvPr id="76803" name="Picture 3"/>
          <p:cNvPicPr>
            <a:picLocks noChangeAspect="1" noChangeArrowheads="1"/>
          </p:cNvPicPr>
          <p:nvPr/>
        </p:nvPicPr>
        <p:blipFill>
          <a:blip r:embed="rId3" cstate="print"/>
          <a:srcRect/>
          <a:stretch>
            <a:fillRect/>
          </a:stretch>
        </p:blipFill>
        <p:spPr bwMode="auto">
          <a:xfrm>
            <a:off x="2195513" y="1844675"/>
            <a:ext cx="4606925" cy="22479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3" cstate="print"/>
          <a:srcRect/>
          <a:stretch>
            <a:fillRect/>
          </a:stretch>
        </p:blipFill>
        <p:spPr bwMode="auto">
          <a:xfrm>
            <a:off x="1187450" y="1700213"/>
            <a:ext cx="6677025" cy="4562475"/>
          </a:xfrm>
          <a:prstGeom prst="rect">
            <a:avLst/>
          </a:prstGeom>
          <a:noFill/>
          <a:ln w="9525">
            <a:noFill/>
            <a:miter lim="800000"/>
            <a:headEnd/>
            <a:tailEnd/>
          </a:ln>
          <a:effectLst/>
        </p:spPr>
      </p:pic>
      <p:sp>
        <p:nvSpPr>
          <p:cNvPr id="148483" name="Text Box 3"/>
          <p:cNvSpPr txBox="1">
            <a:spLocks noChangeArrowheads="1"/>
          </p:cNvSpPr>
          <p:nvPr/>
        </p:nvSpPr>
        <p:spPr bwMode="auto">
          <a:xfrm>
            <a:off x="1527175" y="328613"/>
            <a:ext cx="5856288" cy="396875"/>
          </a:xfrm>
          <a:prstGeom prst="rect">
            <a:avLst/>
          </a:prstGeom>
          <a:noFill/>
          <a:ln w="9525">
            <a:noFill/>
            <a:miter lim="800000"/>
            <a:headEnd/>
            <a:tailEnd/>
          </a:ln>
          <a:effectLst/>
        </p:spPr>
        <p:txBody>
          <a:bodyPr wrap="none">
            <a:spAutoFit/>
          </a:bodyPr>
          <a:lstStyle/>
          <a:p>
            <a:r>
              <a:rPr lang="es-ES" sz="2000" b="1">
                <a:solidFill>
                  <a:srgbClr val="003399"/>
                </a:solidFill>
                <a:cs typeface="Times New Roman" pitchFamily="18" charset="0"/>
              </a:rPr>
              <a:t>Impacto, inmediatez y vida media de los papers</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3" cstate="print"/>
          <a:srcRect/>
          <a:stretch>
            <a:fillRect/>
          </a:stretch>
        </p:blipFill>
        <p:spPr bwMode="auto">
          <a:xfrm>
            <a:off x="381000" y="885825"/>
            <a:ext cx="8382000" cy="508635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Text Box 3"/>
          <p:cNvSpPr txBox="1">
            <a:spLocks noChangeArrowheads="1"/>
          </p:cNvSpPr>
          <p:nvPr/>
        </p:nvSpPr>
        <p:spPr bwMode="auto">
          <a:xfrm>
            <a:off x="1527175" y="328613"/>
            <a:ext cx="2779928" cy="400110"/>
          </a:xfrm>
          <a:prstGeom prst="rect">
            <a:avLst/>
          </a:prstGeom>
          <a:noFill/>
          <a:ln w="9525">
            <a:noFill/>
            <a:miter lim="800000"/>
            <a:headEnd/>
            <a:tailEnd/>
          </a:ln>
        </p:spPr>
        <p:txBody>
          <a:bodyPr wrap="none">
            <a:spAutoFit/>
          </a:bodyPr>
          <a:lstStyle/>
          <a:p>
            <a:r>
              <a:rPr lang="es-ES" sz="2000" b="1" dirty="0" smtClean="0">
                <a:solidFill>
                  <a:srgbClr val="003399"/>
                </a:solidFill>
                <a:cs typeface="Times New Roman" pitchFamily="18" charset="0"/>
              </a:rPr>
              <a:t>El círculo (¿virtuoso?)</a:t>
            </a:r>
            <a:endParaRPr lang="es-ES" sz="2000" b="1" dirty="0">
              <a:solidFill>
                <a:srgbClr val="003399"/>
              </a:solidFill>
              <a:cs typeface="Times New Roman" pitchFamily="18" charset="0"/>
            </a:endParaRPr>
          </a:p>
        </p:txBody>
      </p:sp>
      <p:pic>
        <p:nvPicPr>
          <p:cNvPr id="79876" name="Picture 4"/>
          <p:cNvPicPr>
            <a:picLocks noChangeAspect="1" noChangeArrowheads="1"/>
          </p:cNvPicPr>
          <p:nvPr/>
        </p:nvPicPr>
        <p:blipFill>
          <a:blip r:embed="rId3" cstate="print"/>
          <a:srcRect/>
          <a:stretch>
            <a:fillRect/>
          </a:stretch>
        </p:blipFill>
        <p:spPr bwMode="auto">
          <a:xfrm>
            <a:off x="724244" y="1556792"/>
            <a:ext cx="7520164" cy="3940566"/>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3" cstate="print"/>
          <a:srcRect/>
          <a:stretch>
            <a:fillRect/>
          </a:stretch>
        </p:blipFill>
        <p:spPr bwMode="auto">
          <a:xfrm>
            <a:off x="1619250" y="1087438"/>
            <a:ext cx="5905500" cy="4683125"/>
          </a:xfrm>
          <a:prstGeom prst="rect">
            <a:avLst/>
          </a:prstGeom>
          <a:noFill/>
          <a:ln w="9525">
            <a:noFill/>
            <a:miter lim="800000"/>
            <a:headEnd/>
            <a:tailEnd/>
          </a:ln>
          <a:effectLst/>
        </p:spPr>
      </p:pic>
      <p:sp>
        <p:nvSpPr>
          <p:cNvPr id="152579" name="Text Box 3"/>
          <p:cNvSpPr txBox="1">
            <a:spLocks noChangeArrowheads="1"/>
          </p:cNvSpPr>
          <p:nvPr/>
        </p:nvSpPr>
        <p:spPr bwMode="auto">
          <a:xfrm>
            <a:off x="1527175" y="328613"/>
            <a:ext cx="3551238" cy="396875"/>
          </a:xfrm>
          <a:prstGeom prst="rect">
            <a:avLst/>
          </a:prstGeom>
          <a:noFill/>
          <a:ln w="9525">
            <a:noFill/>
            <a:miter lim="800000"/>
            <a:headEnd/>
            <a:tailEnd/>
          </a:ln>
          <a:effectLst/>
        </p:spPr>
        <p:txBody>
          <a:bodyPr wrap="none">
            <a:spAutoFit/>
          </a:bodyPr>
          <a:lstStyle/>
          <a:p>
            <a:r>
              <a:rPr lang="es-ES" sz="2000" b="1">
                <a:solidFill>
                  <a:srgbClr val="003399"/>
                </a:solidFill>
                <a:cs typeface="Times New Roman" pitchFamily="18" charset="0"/>
              </a:rPr>
              <a:t>Diferencias entre disciplinas</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1527175" y="328613"/>
            <a:ext cx="5797550" cy="396875"/>
          </a:xfrm>
          <a:prstGeom prst="rect">
            <a:avLst/>
          </a:prstGeom>
          <a:noFill/>
          <a:ln w="9525">
            <a:noFill/>
            <a:miter lim="800000"/>
            <a:headEnd/>
            <a:tailEnd/>
          </a:ln>
          <a:effectLst/>
        </p:spPr>
        <p:txBody>
          <a:bodyPr wrap="none">
            <a:spAutoFit/>
          </a:bodyPr>
          <a:lstStyle/>
          <a:p>
            <a:r>
              <a:rPr lang="es-ES" sz="2000" b="1">
                <a:solidFill>
                  <a:srgbClr val="003399"/>
                </a:solidFill>
                <a:cs typeface="Times New Roman" pitchFamily="18" charset="0"/>
              </a:rPr>
              <a:t>Diferencias entre disciplinas: el índice Popescu</a:t>
            </a:r>
          </a:p>
        </p:txBody>
      </p:sp>
      <p:graphicFrame>
        <p:nvGraphicFramePr>
          <p:cNvPr id="154627" name="Group 3"/>
          <p:cNvGraphicFramePr>
            <a:graphicFrameLocks noGrp="1"/>
          </p:cNvGraphicFramePr>
          <p:nvPr/>
        </p:nvGraphicFramePr>
        <p:xfrm>
          <a:off x="2176463" y="1228725"/>
          <a:ext cx="4792662" cy="4400550"/>
        </p:xfrm>
        <a:graphic>
          <a:graphicData uri="http://schemas.openxmlformats.org/drawingml/2006/table">
            <a:tbl>
              <a:tblPr/>
              <a:tblGrid>
                <a:gridCol w="406400"/>
                <a:gridCol w="495300"/>
                <a:gridCol w="762000"/>
                <a:gridCol w="2171700"/>
                <a:gridCol w="957262"/>
              </a:tblGrid>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ID</a:t>
                      </a:r>
                      <a:endParaRPr kumimoji="0" lang="en-US" sz="2400" b="0" i="0" u="none" strike="noStrike" cap="none" normalizeH="0" baseline="0" smtClean="0">
                        <a:ln>
                          <a:noFill/>
                        </a:ln>
                        <a:solidFill>
                          <a:schemeClr val="tx1"/>
                        </a:solidFill>
                        <a:effectLst/>
                        <a:latin typeface="Arial" charset="0"/>
                      </a:endParaRPr>
                    </a:p>
                  </a:txBody>
                  <a:tcPr anchor="b"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JRK </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cap="flat">
                      <a:noFill/>
                    </a:lnT>
                    <a:lnB>
                      <a:noFill/>
                    </a:lnB>
                    <a:lnTlToBr>
                      <a:noFill/>
                    </a:lnTlToBr>
                    <a:lnBlToTr>
                      <a:noFill/>
                    </a:lnBlToTr>
                    <a:solidFill>
                      <a:srgbClr val="CC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JIF </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JOURNAL TITLE</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DISCIPLINE </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cap="flat">
                      <a:noFill/>
                    </a:lnR>
                    <a:lnT cap="flat">
                      <a:noFill/>
                    </a:lnT>
                    <a:lnB>
                      <a:noFill/>
                    </a:lnB>
                    <a:lnTlToBr>
                      <a:noFill/>
                    </a:lnTlToBr>
                    <a:lnBlToTr>
                      <a:noFill/>
                    </a:lnBlToTr>
                    <a:noFill/>
                  </a:tcPr>
                </a:tc>
              </a:tr>
              <a:tr h="2444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1</a:t>
                      </a:r>
                      <a:endParaRPr kumimoji="0" lang="en-US" sz="2400" b="0"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0.37</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rgbClr val="CC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0.80</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A VAN LEEUW J MICROB</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Microbiol</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2444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2</a:t>
                      </a:r>
                      <a:endParaRPr kumimoji="0" lang="en-US" sz="2400" b="0"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0.97</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rgbClr val="CC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1.42</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AAPG BULL</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Petrol</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2444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3</a:t>
                      </a:r>
                      <a:endParaRPr kumimoji="0" lang="en-US" sz="2400" b="0"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0.59</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rgbClr val="CC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1.07</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AAPS PHARMSCI</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Pharm</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2444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4</a:t>
                      </a:r>
                      <a:endParaRPr kumimoji="0" lang="en-US" sz="2400" b="0"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0.48</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rgbClr val="CC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0.72</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ABDOM IMAGING</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Radiol</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2444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5</a:t>
                      </a:r>
                      <a:endParaRPr kumimoji="0" lang="en-US" sz="2400" b="0"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0.20</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rgbClr val="CC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0.17</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ABH MATH SEM HAMBURG</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Math</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2444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6</a:t>
                      </a:r>
                      <a:endParaRPr kumimoji="0" lang="en-US" sz="2400" b="0"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0.97</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rgbClr val="CC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5.22</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ABSTR PAP AM CHEM S</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Chem</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2444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7</a:t>
                      </a:r>
                      <a:endParaRPr kumimoji="0" lang="en-US" sz="2400" b="0"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0.78</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rgbClr val="CC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1.29</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ACAD EMERG MED</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CritCare</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2444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8</a:t>
                      </a:r>
                      <a:endParaRPr kumimoji="0" lang="en-US" sz="2400" b="0"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1.00</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rgbClr val="CC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1.07</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ACAD MED</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Educ</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2444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9</a:t>
                      </a:r>
                      <a:endParaRPr kumimoji="0" lang="en-US" sz="2400" b="0"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0.57</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rgbClr val="CC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0.85</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ACAD RADIOL</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Radiol</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2444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10</a:t>
                      </a:r>
                      <a:endParaRPr kumimoji="0" lang="en-US" sz="2400" b="0"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0.16</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rgbClr val="CC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0.12</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ACAROLOGIA</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Insect</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2444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11</a:t>
                      </a:r>
                      <a:endParaRPr kumimoji="0" lang="en-US" sz="2400" b="0"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0.99</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rgbClr val="CC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9.33</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ACCOUNTS CHEM RES</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Chem</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2444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12</a:t>
                      </a:r>
                      <a:endParaRPr kumimoji="0" lang="en-US" sz="2400" b="0"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0.74</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rgbClr val="CC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0.88</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ACCREDIT QUAL ASSUR</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Instrum</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2444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13</a:t>
                      </a:r>
                      <a:endParaRPr kumimoji="0" lang="en-US" sz="2400" b="0"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0.33</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rgbClr val="CC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0.33</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ACH-MODELS CHEM</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Chem</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2444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14</a:t>
                      </a:r>
                      <a:endParaRPr kumimoji="0" lang="en-US" sz="2400" b="0"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0.78</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rgbClr val="CC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0.41</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ACI MATER J</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Build</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2444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15</a:t>
                      </a:r>
                      <a:endParaRPr kumimoji="0" lang="en-US" sz="2400" b="0"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0.67</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rgbClr val="CC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0.37</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ACI STRUCT J</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Build</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2444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16</a:t>
                      </a:r>
                      <a:endParaRPr kumimoji="0" lang="en-US" sz="2400" b="0"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0.80</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rgbClr val="CC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0.78</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ACM COMPUT SURV</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ComputTheor</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2444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17</a:t>
                      </a:r>
                      <a:endParaRPr kumimoji="0" lang="en-US" sz="2400" b="0"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0.22</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cap="flat">
                      <a:noFill/>
                    </a:lnB>
                    <a:lnTlToBr>
                      <a:noFill/>
                    </a:lnTlToBr>
                    <a:lnBlToTr>
                      <a:noFill/>
                    </a:lnBlToTr>
                    <a:solidFill>
                      <a:srgbClr val="CC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0.20</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ACM SIGPLAN NOTICES</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Soft</a:t>
                      </a:r>
                      <a:endParaRPr kumimoji="0" lang="en-US" sz="2400" b="0" i="0" u="none" strike="noStrike" cap="none" normalizeH="0" baseline="0" smtClean="0">
                        <a:ln>
                          <a:noFill/>
                        </a:ln>
                        <a:solidFill>
                          <a:schemeClr val="tx1"/>
                        </a:solidFill>
                        <a:effectLst/>
                        <a:latin typeface="Arial" charset="0"/>
                      </a:endParaRPr>
                    </a:p>
                  </a:txBody>
                  <a:tcPr anchor="b" horzOverflow="overflow">
                    <a:lnL>
                      <a:noFill/>
                    </a:lnL>
                    <a:lnR cap="flat">
                      <a:noFill/>
                    </a:lnR>
                    <a:lnT>
                      <a:noFill/>
                    </a:lnT>
                    <a:lnB cap="flat">
                      <a:noFill/>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3" cstate="print"/>
          <a:srcRect/>
          <a:stretch>
            <a:fillRect/>
          </a:stretch>
        </p:blipFill>
        <p:spPr bwMode="auto">
          <a:xfrm>
            <a:off x="2224088" y="1533525"/>
            <a:ext cx="4695825" cy="3790950"/>
          </a:xfrm>
          <a:prstGeom prst="rect">
            <a:avLst/>
          </a:prstGeom>
          <a:noFill/>
          <a:ln w="9525">
            <a:noFill/>
            <a:miter lim="800000"/>
            <a:headEnd/>
            <a:tailEnd/>
          </a:ln>
          <a:effectLst/>
        </p:spPr>
      </p:pic>
      <p:sp>
        <p:nvSpPr>
          <p:cNvPr id="156675" name="Text Box 3"/>
          <p:cNvSpPr txBox="1">
            <a:spLocks noChangeArrowheads="1"/>
          </p:cNvSpPr>
          <p:nvPr/>
        </p:nvSpPr>
        <p:spPr bwMode="auto">
          <a:xfrm>
            <a:off x="1527175" y="328613"/>
            <a:ext cx="3028950" cy="396875"/>
          </a:xfrm>
          <a:prstGeom prst="rect">
            <a:avLst/>
          </a:prstGeom>
          <a:noFill/>
          <a:ln w="9525">
            <a:noFill/>
            <a:miter lim="800000"/>
            <a:headEnd/>
            <a:tailEnd/>
          </a:ln>
          <a:effectLst/>
        </p:spPr>
        <p:txBody>
          <a:bodyPr wrap="none">
            <a:spAutoFit/>
          </a:bodyPr>
          <a:lstStyle/>
          <a:p>
            <a:r>
              <a:rPr lang="es-ES" sz="2000" b="1">
                <a:solidFill>
                  <a:srgbClr val="003399"/>
                </a:solidFill>
                <a:cs typeface="Times New Roman" pitchFamily="18" charset="0"/>
              </a:rPr>
              <a:t>Diferencias por autorías</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3" cstate="print"/>
          <a:srcRect/>
          <a:stretch>
            <a:fillRect/>
          </a:stretch>
        </p:blipFill>
        <p:spPr bwMode="auto">
          <a:xfrm>
            <a:off x="1376363" y="1581150"/>
            <a:ext cx="6391275" cy="3695700"/>
          </a:xfrm>
          <a:prstGeom prst="rect">
            <a:avLst/>
          </a:prstGeom>
          <a:noFill/>
          <a:ln w="9525">
            <a:noFill/>
            <a:miter lim="800000"/>
            <a:headEnd/>
            <a:tailEnd/>
          </a:ln>
          <a:effectLst/>
        </p:spPr>
      </p:pic>
      <p:sp>
        <p:nvSpPr>
          <p:cNvPr id="158723" name="Text Box 3"/>
          <p:cNvSpPr txBox="1">
            <a:spLocks noChangeArrowheads="1"/>
          </p:cNvSpPr>
          <p:nvPr/>
        </p:nvSpPr>
        <p:spPr bwMode="auto">
          <a:xfrm>
            <a:off x="1527175" y="328613"/>
            <a:ext cx="3668713" cy="396875"/>
          </a:xfrm>
          <a:prstGeom prst="rect">
            <a:avLst/>
          </a:prstGeom>
          <a:noFill/>
          <a:ln w="9525">
            <a:noFill/>
            <a:miter lim="800000"/>
            <a:headEnd/>
            <a:tailEnd/>
          </a:ln>
          <a:effectLst/>
        </p:spPr>
        <p:txBody>
          <a:bodyPr wrap="none">
            <a:spAutoFit/>
          </a:bodyPr>
          <a:lstStyle/>
          <a:p>
            <a:r>
              <a:rPr lang="es-ES" sz="2000" b="1">
                <a:solidFill>
                  <a:srgbClr val="003399"/>
                </a:solidFill>
                <a:cs typeface="Times New Roman" pitchFamily="18" charset="0"/>
              </a:rPr>
              <a:t>Diferencias por tipo de paper</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3" cstate="print"/>
          <a:srcRect/>
          <a:stretch>
            <a:fillRect/>
          </a:stretch>
        </p:blipFill>
        <p:spPr bwMode="auto">
          <a:xfrm>
            <a:off x="2371725" y="1447800"/>
            <a:ext cx="4400550" cy="3962400"/>
          </a:xfrm>
          <a:prstGeom prst="rect">
            <a:avLst/>
          </a:prstGeom>
          <a:noFill/>
          <a:ln w="9525">
            <a:noFill/>
            <a:miter lim="800000"/>
            <a:headEnd/>
            <a:tailEnd/>
          </a:ln>
          <a:effectLst/>
        </p:spPr>
      </p:pic>
      <p:sp>
        <p:nvSpPr>
          <p:cNvPr id="160771" name="Text Box 3"/>
          <p:cNvSpPr txBox="1">
            <a:spLocks noChangeArrowheads="1"/>
          </p:cNvSpPr>
          <p:nvPr/>
        </p:nvSpPr>
        <p:spPr bwMode="auto">
          <a:xfrm>
            <a:off x="1527175" y="328613"/>
            <a:ext cx="3792538" cy="396875"/>
          </a:xfrm>
          <a:prstGeom prst="rect">
            <a:avLst/>
          </a:prstGeom>
          <a:noFill/>
          <a:ln w="9525">
            <a:noFill/>
            <a:miter lim="800000"/>
            <a:headEnd/>
            <a:tailEnd/>
          </a:ln>
          <a:effectLst/>
        </p:spPr>
        <p:txBody>
          <a:bodyPr wrap="none">
            <a:spAutoFit/>
          </a:bodyPr>
          <a:lstStyle/>
          <a:p>
            <a:r>
              <a:rPr lang="es-ES" sz="2000" b="1">
                <a:solidFill>
                  <a:srgbClr val="003399"/>
                </a:solidFill>
                <a:cs typeface="Times New Roman" pitchFamily="18" charset="0"/>
              </a:rPr>
              <a:t>Diferencias por tipo de revista</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3435422101"/>
              </p:ext>
            </p:extLst>
          </p:nvPr>
        </p:nvGraphicFramePr>
        <p:xfrm>
          <a:off x="323528" y="116632"/>
          <a:ext cx="7978630" cy="6858001"/>
        </p:xfrm>
        <a:graphic>
          <a:graphicData uri="http://schemas.openxmlformats.org/drawingml/2006/table">
            <a:tbl>
              <a:tblPr/>
              <a:tblGrid>
                <a:gridCol w="1031763"/>
                <a:gridCol w="6946867"/>
              </a:tblGrid>
              <a:tr h="6858001">
                <a:tc>
                  <a:txBody>
                    <a:bodyPr/>
                    <a:lstStyle/>
                    <a:p>
                      <a:pPr algn="l">
                        <a:spcAft>
                          <a:spcPts val="0"/>
                        </a:spcAft>
                      </a:pPr>
                      <a:r>
                        <a:rPr lang="es-ES" sz="1800" dirty="0" smtClean="0">
                          <a:latin typeface="+mn-lt"/>
                          <a:ea typeface="Times New Roman"/>
                          <a:cs typeface="Times New Roman"/>
                        </a:rPr>
                        <a:t>8/11</a:t>
                      </a:r>
                      <a:endParaRPr lang="es-AR" sz="1800" dirty="0">
                        <a:latin typeface="+mn-lt"/>
                        <a:ea typeface="Times New Roman"/>
                        <a:cs typeface="Times New Roman"/>
                      </a:endParaRPr>
                    </a:p>
                    <a:p>
                      <a:pPr algn="l">
                        <a:spcAft>
                          <a:spcPts val="0"/>
                        </a:spcAft>
                      </a:pPr>
                      <a:r>
                        <a:rPr lang="es-ES" sz="1800" dirty="0">
                          <a:latin typeface="+mn-lt"/>
                          <a:ea typeface="Times New Roman"/>
                          <a:cs typeface="Times New Roman"/>
                        </a:rPr>
                        <a:t>Aula </a:t>
                      </a:r>
                      <a:r>
                        <a:rPr lang="es-ES" sz="1800" dirty="0" smtClean="0">
                          <a:latin typeface="+mn-lt"/>
                          <a:ea typeface="Times New Roman"/>
                          <a:cs typeface="Times New Roman"/>
                        </a:rPr>
                        <a:t>22</a:t>
                      </a:r>
                      <a:endParaRPr lang="es-AR" sz="1800" dirty="0">
                        <a:latin typeface="+mn-lt"/>
                        <a:ea typeface="Times New Roman"/>
                        <a:cs typeface="Times New Roman"/>
                      </a:endParaRPr>
                    </a:p>
                  </a:txBody>
                  <a:tcPr marL="35874" marR="35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800" dirty="0" err="1" smtClean="0">
                          <a:latin typeface="+mn-lt"/>
                          <a:ea typeface="Times New Roman"/>
                          <a:cs typeface="Times New Roman"/>
                        </a:rPr>
                        <a:t>Grupo</a:t>
                      </a:r>
                      <a:r>
                        <a:rPr lang="en-US" sz="1800" dirty="0" smtClean="0">
                          <a:latin typeface="+mn-lt"/>
                          <a:ea typeface="Times New Roman"/>
                          <a:cs typeface="Times New Roman"/>
                        </a:rPr>
                        <a:t> 5</a:t>
                      </a:r>
                    </a:p>
                    <a:p>
                      <a:r>
                        <a:rPr lang="en-US" sz="1800" b="1" u="sng" kern="1200" dirty="0" smtClean="0">
                          <a:solidFill>
                            <a:srgbClr val="3C8C93"/>
                          </a:solidFill>
                          <a:effectLst/>
                          <a:latin typeface="+mn-lt"/>
                          <a:ea typeface="+mn-ea"/>
                          <a:cs typeface="+mn-cs"/>
                        </a:rPr>
                        <a:t>Who gets acknowledged </a:t>
                      </a:r>
                      <a:endParaRPr lang="en-US" b="1" u="sng" dirty="0" smtClean="0">
                        <a:solidFill>
                          <a:srgbClr val="3C8C93"/>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u="sng" kern="1200" dirty="0" smtClean="0">
                          <a:solidFill>
                            <a:srgbClr val="3C8C93"/>
                          </a:solidFill>
                          <a:effectLst/>
                          <a:latin typeface="+mn-lt"/>
                          <a:ea typeface="+mn-ea"/>
                          <a:cs typeface="+mn-cs"/>
                        </a:rPr>
                        <a:t>Credit where credit is due?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u="sng" kern="1200" dirty="0" smtClean="0">
                          <a:solidFill>
                            <a:srgbClr val="3C8C93"/>
                          </a:solidFill>
                          <a:effectLst/>
                          <a:latin typeface="+mn-lt"/>
                          <a:ea typeface="+mn-ea"/>
                          <a:cs typeface="+mn-cs"/>
                        </a:rPr>
                        <a:t>Authorship and contribution disclosures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u="sng" kern="1200" dirty="0" smtClean="0">
                          <a:solidFill>
                            <a:srgbClr val="3C8C93"/>
                          </a:solidFill>
                          <a:effectLst/>
                          <a:latin typeface="+mn-lt"/>
                          <a:ea typeface="+mn-ea"/>
                          <a:cs typeface="+mn-cs"/>
                        </a:rPr>
                        <a:t>Evidence from peer review that women are held to higher standards </a:t>
                      </a:r>
                      <a:endParaRPr lang="en-US" b="1" u="sng" dirty="0" smtClean="0">
                        <a:solidFill>
                          <a:srgbClr val="3C8C93"/>
                        </a:solidFill>
                        <a:effectLst/>
                        <a:latin typeface="+mn-lt"/>
                      </a:endParaRPr>
                    </a:p>
                    <a:p>
                      <a:pPr algn="l">
                        <a:spcAft>
                          <a:spcPts val="0"/>
                        </a:spcAft>
                      </a:pPr>
                      <a:endParaRPr lang="en-US" sz="1800" dirty="0" smtClean="0">
                        <a:latin typeface="+mn-lt"/>
                        <a:ea typeface="Times New Roman"/>
                        <a:cs typeface="Times New Roman"/>
                      </a:endParaRPr>
                    </a:p>
                    <a:p>
                      <a:pPr algn="l">
                        <a:spcAft>
                          <a:spcPts val="0"/>
                        </a:spcAft>
                      </a:pPr>
                      <a:r>
                        <a:rPr lang="en-US" sz="1800" dirty="0" err="1" smtClean="0">
                          <a:latin typeface="+mn-lt"/>
                          <a:ea typeface="Times New Roman"/>
                          <a:cs typeface="Times New Roman"/>
                        </a:rPr>
                        <a:t>Grupo</a:t>
                      </a:r>
                      <a:r>
                        <a:rPr lang="en-US" sz="1800" dirty="0" smtClean="0">
                          <a:latin typeface="+mn-lt"/>
                          <a:ea typeface="Times New Roman"/>
                          <a:cs typeface="Times New Roman"/>
                        </a:rPr>
                        <a:t> 6</a:t>
                      </a:r>
                    </a:p>
                    <a:p>
                      <a:r>
                        <a:rPr lang="en-US" sz="1800" b="1" u="sng" kern="1200" dirty="0" smtClean="0">
                          <a:solidFill>
                            <a:srgbClr val="3C8C93"/>
                          </a:solidFill>
                          <a:effectLst/>
                          <a:latin typeface="+mn-lt"/>
                          <a:ea typeface="+mn-ea"/>
                          <a:cs typeface="+mn-cs"/>
                        </a:rPr>
                        <a:t>Classical peer review: an empty gun </a:t>
                      </a:r>
                      <a:endParaRPr lang="en-US" b="1" u="sng" dirty="0" smtClean="0">
                        <a:solidFill>
                          <a:srgbClr val="3C8C93"/>
                        </a:solidFill>
                        <a:latin typeface="+mn-lt"/>
                      </a:endParaRPr>
                    </a:p>
                    <a:p>
                      <a:r>
                        <a:rPr lang="en-US" sz="1800" b="1" u="sng" kern="1200" dirty="0" smtClean="0">
                          <a:solidFill>
                            <a:srgbClr val="3C8C93"/>
                          </a:solidFill>
                          <a:effectLst/>
                          <a:latin typeface="+mn-lt"/>
                          <a:ea typeface="+mn-ea"/>
                          <a:cs typeface="+mn-cs"/>
                        </a:rPr>
                        <a:t>How to Make Scientists Into Better Peer Reviewers </a:t>
                      </a:r>
                      <a:endParaRPr lang="en-US" b="1" u="sng" dirty="0" smtClean="0">
                        <a:solidFill>
                          <a:srgbClr val="3C8C93"/>
                        </a:solidFill>
                        <a:effectLst/>
                        <a:latin typeface="+mn-lt"/>
                      </a:endParaRPr>
                    </a:p>
                    <a:p>
                      <a:pPr algn="l">
                        <a:spcAft>
                          <a:spcPts val="0"/>
                        </a:spcAft>
                      </a:pPr>
                      <a:r>
                        <a:rPr lang="en-US" sz="1800" b="1" u="sng" dirty="0" smtClean="0">
                          <a:solidFill>
                            <a:srgbClr val="3C8C93"/>
                          </a:solidFill>
                          <a:latin typeface="+mn-lt"/>
                          <a:ea typeface="Times New Roman"/>
                          <a:cs typeface="Times New Roman"/>
                        </a:rPr>
                        <a:t>Open to influence</a:t>
                      </a:r>
                    </a:p>
                    <a:p>
                      <a:pPr algn="l">
                        <a:spcAft>
                          <a:spcPts val="0"/>
                        </a:spcAft>
                      </a:pPr>
                      <a:endParaRPr lang="en-US" sz="1800" dirty="0" smtClean="0">
                        <a:latin typeface="+mn-lt"/>
                        <a:ea typeface="Times New Roman"/>
                        <a:cs typeface="Times New Roman"/>
                      </a:endParaRPr>
                    </a:p>
                    <a:p>
                      <a:pPr algn="l">
                        <a:spcAft>
                          <a:spcPts val="0"/>
                        </a:spcAft>
                      </a:pPr>
                      <a:r>
                        <a:rPr lang="en-US" sz="1800" dirty="0" err="1" smtClean="0">
                          <a:latin typeface="+mn-lt"/>
                          <a:ea typeface="Times New Roman"/>
                          <a:cs typeface="Times New Roman"/>
                        </a:rPr>
                        <a:t>Grupo</a:t>
                      </a:r>
                      <a:r>
                        <a:rPr lang="en-US" sz="1800" dirty="0" smtClean="0">
                          <a:latin typeface="+mn-lt"/>
                          <a:ea typeface="Times New Roman"/>
                          <a:cs typeface="Times New Roman"/>
                        </a:rPr>
                        <a:t> 7</a:t>
                      </a:r>
                    </a:p>
                    <a:p>
                      <a:r>
                        <a:rPr lang="en-US" sz="1800" b="1" u="sng" kern="1200" dirty="0" smtClean="0">
                          <a:solidFill>
                            <a:srgbClr val="3C8C93"/>
                          </a:solidFill>
                          <a:effectLst/>
                          <a:latin typeface="+mn-lt"/>
                          <a:ea typeface="+mn-ea"/>
                          <a:cs typeface="+mn-cs"/>
                        </a:rPr>
                        <a:t>It’s not the size that matters </a:t>
                      </a:r>
                      <a:endParaRPr lang="en-US" b="1" u="sng" dirty="0" smtClean="0">
                        <a:solidFill>
                          <a:srgbClr val="3C8C93"/>
                        </a:solidFill>
                        <a:effectLst/>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u="sng" kern="1200" dirty="0" smtClean="0">
                          <a:solidFill>
                            <a:srgbClr val="3C8C93"/>
                          </a:solidFill>
                          <a:effectLst/>
                          <a:latin typeface="+mn-lt"/>
                          <a:ea typeface="+mn-ea"/>
                          <a:cs typeface="+mn-cs"/>
                        </a:rPr>
                        <a:t>HOW TO REVIEW A PAPER </a:t>
                      </a:r>
                      <a:endParaRPr lang="en-US" b="1" u="sng" dirty="0" smtClean="0">
                        <a:solidFill>
                          <a:srgbClr val="3C8C93"/>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u="sng" kern="1200" dirty="0" smtClean="0">
                          <a:solidFill>
                            <a:srgbClr val="3C8C93"/>
                          </a:solidFill>
                          <a:effectLst/>
                          <a:latin typeface="+mn-lt"/>
                          <a:ea typeface="+mn-ea"/>
                          <a:cs typeface="+mn-cs"/>
                        </a:rPr>
                        <a:t>The art of writing science </a:t>
                      </a:r>
                      <a:endParaRPr lang="en-US" b="1" u="sng" dirty="0" smtClean="0">
                        <a:solidFill>
                          <a:srgbClr val="3C8C93"/>
                        </a:solidFill>
                        <a:latin typeface="+mn-lt"/>
                      </a:endParaRPr>
                    </a:p>
                    <a:p>
                      <a:pPr algn="l">
                        <a:spcAft>
                          <a:spcPts val="0"/>
                        </a:spcAft>
                      </a:pPr>
                      <a:endParaRPr lang="en-US" sz="1800" dirty="0" smtClean="0">
                        <a:latin typeface="+mn-lt"/>
                        <a:ea typeface="Times New Roman"/>
                        <a:cs typeface="Times New Roman"/>
                      </a:endParaRPr>
                    </a:p>
                    <a:p>
                      <a:pPr algn="l">
                        <a:spcAft>
                          <a:spcPts val="0"/>
                        </a:spcAft>
                      </a:pPr>
                      <a:r>
                        <a:rPr lang="en-US" sz="1800" dirty="0" err="1" smtClean="0">
                          <a:latin typeface="+mn-lt"/>
                          <a:ea typeface="Times New Roman"/>
                          <a:cs typeface="Times New Roman"/>
                        </a:rPr>
                        <a:t>Grupo</a:t>
                      </a:r>
                      <a:r>
                        <a:rPr lang="en-US" sz="1800" dirty="0" smtClean="0">
                          <a:latin typeface="+mn-lt"/>
                          <a:ea typeface="Times New Roman"/>
                          <a:cs typeface="Times New Roman"/>
                        </a:rPr>
                        <a:t> 8 </a:t>
                      </a:r>
                      <a:endParaRPr lang="es-ES" sz="1800" dirty="0" smtClean="0">
                        <a:latin typeface="+mn-lt"/>
                        <a:ea typeface="Times New Roman"/>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800" b="1" kern="1200" dirty="0" smtClean="0">
                          <a:solidFill>
                            <a:srgbClr val="3C8C93"/>
                          </a:solidFill>
                          <a:effectLst/>
                          <a:latin typeface="+mn-lt"/>
                          <a:ea typeface="+mn-ea"/>
                          <a:cs typeface="+mn-cs"/>
                        </a:rPr>
                        <a:t>A </a:t>
                      </a:r>
                      <a:r>
                        <a:rPr lang="es-ES" sz="1800" b="1" kern="1200" dirty="0" err="1" smtClean="0">
                          <a:solidFill>
                            <a:srgbClr val="3C8C93"/>
                          </a:solidFill>
                          <a:effectLst/>
                          <a:latin typeface="+mn-lt"/>
                          <a:ea typeface="+mn-ea"/>
                          <a:cs typeface="+mn-cs"/>
                        </a:rPr>
                        <a:t>standardized</a:t>
                      </a:r>
                      <a:r>
                        <a:rPr lang="es-ES" sz="1800" b="1" kern="1200" dirty="0" smtClean="0">
                          <a:solidFill>
                            <a:srgbClr val="3C8C93"/>
                          </a:solidFill>
                          <a:effectLst/>
                          <a:latin typeface="+mn-lt"/>
                          <a:ea typeface="+mn-ea"/>
                          <a:cs typeface="+mn-cs"/>
                        </a:rPr>
                        <a:t> </a:t>
                      </a:r>
                      <a:r>
                        <a:rPr lang="es-ES" sz="1800" b="1" kern="1200" dirty="0" err="1" smtClean="0">
                          <a:solidFill>
                            <a:srgbClr val="3C8C93"/>
                          </a:solidFill>
                          <a:effectLst/>
                          <a:latin typeface="+mn-lt"/>
                          <a:ea typeface="+mn-ea"/>
                          <a:cs typeface="+mn-cs"/>
                        </a:rPr>
                        <a:t>citation</a:t>
                      </a:r>
                      <a:r>
                        <a:rPr lang="es-ES" sz="1800" b="1" kern="1200" dirty="0" smtClean="0">
                          <a:solidFill>
                            <a:srgbClr val="3C8C93"/>
                          </a:solidFill>
                          <a:effectLst/>
                          <a:latin typeface="+mn-lt"/>
                          <a:ea typeface="+mn-ea"/>
                          <a:cs typeface="+mn-cs"/>
                        </a:rPr>
                        <a:t> </a:t>
                      </a:r>
                      <a:r>
                        <a:rPr lang="es-ES" sz="1800" b="1" kern="1200" dirty="0" err="1" smtClean="0">
                          <a:solidFill>
                            <a:srgbClr val="3C8C93"/>
                          </a:solidFill>
                          <a:effectLst/>
                          <a:latin typeface="+mn-lt"/>
                          <a:ea typeface="+mn-ea"/>
                          <a:cs typeface="+mn-cs"/>
                        </a:rPr>
                        <a:t>metrics</a:t>
                      </a:r>
                      <a:r>
                        <a:rPr lang="es-ES" sz="1800" b="1" kern="1200" dirty="0" smtClean="0">
                          <a:solidFill>
                            <a:srgbClr val="3C8C93"/>
                          </a:solidFill>
                          <a:effectLst/>
                          <a:latin typeface="+mn-lt"/>
                          <a:ea typeface="+mn-ea"/>
                          <a:cs typeface="+mn-cs"/>
                        </a:rPr>
                        <a:t> </a:t>
                      </a:r>
                      <a:r>
                        <a:rPr lang="es-ES" sz="1800" b="1" kern="1200" dirty="0" err="1" smtClean="0">
                          <a:solidFill>
                            <a:srgbClr val="3C8C93"/>
                          </a:solidFill>
                          <a:effectLst/>
                          <a:latin typeface="+mn-lt"/>
                          <a:ea typeface="+mn-ea"/>
                          <a:cs typeface="+mn-cs"/>
                        </a:rPr>
                        <a:t>author</a:t>
                      </a:r>
                      <a:r>
                        <a:rPr lang="es-ES" sz="1800" b="1" kern="1200" dirty="0" smtClean="0">
                          <a:solidFill>
                            <a:srgbClr val="3C8C93"/>
                          </a:solidFill>
                          <a:effectLst/>
                          <a:latin typeface="+mn-lt"/>
                          <a:ea typeface="+mn-ea"/>
                          <a:cs typeface="+mn-cs"/>
                        </a:rPr>
                        <a:t> </a:t>
                      </a:r>
                      <a:r>
                        <a:rPr lang="es-ES" sz="1800" b="1" kern="1200" dirty="0" err="1" smtClean="0">
                          <a:solidFill>
                            <a:srgbClr val="3C8C93"/>
                          </a:solidFill>
                          <a:effectLst/>
                          <a:latin typeface="+mn-lt"/>
                          <a:ea typeface="+mn-ea"/>
                          <a:cs typeface="+mn-cs"/>
                        </a:rPr>
                        <a:t>database</a:t>
                      </a:r>
                      <a:r>
                        <a:rPr lang="es-ES" sz="1800" b="1" kern="1200" dirty="0" smtClean="0">
                          <a:solidFill>
                            <a:srgbClr val="3C8C93"/>
                          </a:solidFill>
                          <a:effectLst/>
                          <a:latin typeface="+mn-lt"/>
                          <a:ea typeface="+mn-ea"/>
                          <a:cs typeface="+mn-cs"/>
                        </a:rPr>
                        <a:t> </a:t>
                      </a:r>
                      <a:endParaRPr lang="es-ES" b="1" dirty="0" smtClean="0">
                        <a:solidFill>
                          <a:srgbClr val="3C8C93"/>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800" b="1" u="sng" kern="1200" dirty="0" err="1" smtClean="0">
                          <a:solidFill>
                            <a:srgbClr val="3C8C93"/>
                          </a:solidFill>
                          <a:effectLst/>
                          <a:latin typeface="+mn-lt"/>
                          <a:ea typeface="+mn-ea"/>
                          <a:cs typeface="+mn-cs"/>
                        </a:rPr>
                        <a:t>Hundreds</a:t>
                      </a:r>
                      <a:r>
                        <a:rPr lang="es-ES" sz="1800" b="1" u="sng" kern="1200" dirty="0" smtClean="0">
                          <a:solidFill>
                            <a:srgbClr val="3C8C93"/>
                          </a:solidFill>
                          <a:effectLst/>
                          <a:latin typeface="+mn-lt"/>
                          <a:ea typeface="+mn-ea"/>
                          <a:cs typeface="+mn-cs"/>
                        </a:rPr>
                        <a:t> of extreme </a:t>
                      </a:r>
                      <a:r>
                        <a:rPr lang="es-ES" sz="1800" b="1" u="sng" kern="1200" dirty="0" err="1" smtClean="0">
                          <a:solidFill>
                            <a:srgbClr val="3C8C93"/>
                          </a:solidFill>
                          <a:effectLst/>
                          <a:latin typeface="+mn-lt"/>
                          <a:ea typeface="+mn-ea"/>
                          <a:cs typeface="+mn-cs"/>
                        </a:rPr>
                        <a:t>self-citing</a:t>
                      </a:r>
                      <a:r>
                        <a:rPr lang="es-ES" sz="1800" b="1" u="sng" kern="1200" dirty="0" smtClean="0">
                          <a:solidFill>
                            <a:srgbClr val="3C8C93"/>
                          </a:solidFill>
                          <a:effectLst/>
                          <a:latin typeface="+mn-lt"/>
                          <a:ea typeface="+mn-ea"/>
                          <a:cs typeface="+mn-cs"/>
                        </a:rPr>
                        <a:t> </a:t>
                      </a:r>
                      <a:r>
                        <a:rPr lang="es-ES" sz="1800" b="1" u="sng" kern="1200" dirty="0" err="1" smtClean="0">
                          <a:solidFill>
                            <a:srgbClr val="3C8C93"/>
                          </a:solidFill>
                          <a:effectLst/>
                          <a:latin typeface="+mn-lt"/>
                          <a:ea typeface="+mn-ea"/>
                          <a:cs typeface="+mn-cs"/>
                        </a:rPr>
                        <a:t>scientists</a:t>
                      </a:r>
                      <a:endParaRPr lang="es-ES" sz="1800" b="1" u="sng" kern="1200" dirty="0" smtClean="0">
                        <a:solidFill>
                          <a:srgbClr val="3C8C93"/>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rgbClr val="3C8C93"/>
                          </a:solidFill>
                          <a:effectLst/>
                          <a:latin typeface="+mn-lt"/>
                          <a:ea typeface="+mn-ea"/>
                          <a:cs typeface="+mn-cs"/>
                        </a:rPr>
                        <a:t>Science faculty’s subtle gender biases favor male students </a:t>
                      </a:r>
                      <a:endParaRPr lang="en-US" b="1" dirty="0" smtClean="0">
                        <a:solidFill>
                          <a:srgbClr val="3C8C93"/>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800" b="1" u="sng" kern="1200" dirty="0" smtClean="0">
                          <a:solidFill>
                            <a:srgbClr val="3C8C93"/>
                          </a:solidFill>
                          <a:effectLst/>
                          <a:latin typeface="+mn-lt"/>
                          <a:ea typeface="+mn-ea"/>
                          <a:cs typeface="+mn-cs"/>
                        </a:rPr>
                        <a:t> </a:t>
                      </a:r>
                      <a:endParaRPr lang="es-ES" sz="1800" b="1" u="sng" dirty="0" smtClean="0">
                        <a:solidFill>
                          <a:srgbClr val="3C8C93"/>
                        </a:solidFill>
                        <a:effectLst/>
                        <a:latin typeface="+mn-lt"/>
                      </a:endParaRPr>
                    </a:p>
                  </a:txBody>
                  <a:tcPr marL="35874" marR="35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485559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 Box 2"/>
          <p:cNvSpPr txBox="1">
            <a:spLocks noChangeArrowheads="1"/>
          </p:cNvSpPr>
          <p:nvPr/>
        </p:nvSpPr>
        <p:spPr bwMode="auto">
          <a:xfrm>
            <a:off x="1763713" y="44450"/>
            <a:ext cx="5478462" cy="396875"/>
          </a:xfrm>
          <a:prstGeom prst="rect">
            <a:avLst/>
          </a:prstGeom>
          <a:noFill/>
          <a:ln w="9525">
            <a:noFill/>
            <a:miter lim="800000"/>
            <a:headEnd/>
            <a:tailEnd/>
          </a:ln>
          <a:effectLst/>
        </p:spPr>
        <p:txBody>
          <a:bodyPr wrap="none">
            <a:spAutoFit/>
          </a:bodyPr>
          <a:lstStyle/>
          <a:p>
            <a:r>
              <a:rPr lang="es-ES" sz="2000" b="1">
                <a:solidFill>
                  <a:srgbClr val="003399"/>
                </a:solidFill>
                <a:cs typeface="Times New Roman" pitchFamily="18" charset="0"/>
              </a:rPr>
              <a:t>El último grito de la bibliometría: el índice h</a:t>
            </a:r>
          </a:p>
        </p:txBody>
      </p:sp>
      <p:sp>
        <p:nvSpPr>
          <p:cNvPr id="162819" name="Rectangle 3"/>
          <p:cNvSpPr>
            <a:spLocks noChangeArrowheads="1"/>
          </p:cNvSpPr>
          <p:nvPr/>
        </p:nvSpPr>
        <p:spPr bwMode="auto">
          <a:xfrm>
            <a:off x="323850" y="692150"/>
            <a:ext cx="8569325" cy="1371600"/>
          </a:xfrm>
          <a:prstGeom prst="rect">
            <a:avLst/>
          </a:prstGeom>
          <a:noFill/>
          <a:ln w="9525">
            <a:noFill/>
            <a:miter lim="800000"/>
            <a:headEnd/>
            <a:tailEnd/>
          </a:ln>
          <a:effectLst/>
        </p:spPr>
        <p:txBody>
          <a:bodyPr anchor="ctr">
            <a:spAutoFit/>
          </a:bodyPr>
          <a:lstStyle/>
          <a:p>
            <a:r>
              <a:rPr lang="en-US" sz="2000" i="1">
                <a:cs typeface="Times New Roman" pitchFamily="18" charset="0"/>
              </a:rPr>
              <a:t>Un científico tiene índice h si el h de sus Np trabajos recibe al menos h citas cada uno, y los otros (Np - h) trabajos tienen como máximo h citas cada uno.</a:t>
            </a:r>
            <a:r>
              <a:rPr lang="en-US" sz="2000">
                <a:cs typeface="Times New Roman" pitchFamily="18" charset="0"/>
              </a:rPr>
              <a:t> </a:t>
            </a:r>
          </a:p>
          <a:p>
            <a:pPr eaLnBrk="0" hangingPunct="0"/>
            <a:endParaRPr lang="en-US" sz="2400">
              <a:latin typeface="Times New Roman" pitchFamily="18" charset="0"/>
              <a:cs typeface="Times New Roman" pitchFamily="18" charset="0"/>
            </a:endParaRPr>
          </a:p>
        </p:txBody>
      </p:sp>
      <p:pic>
        <p:nvPicPr>
          <p:cNvPr id="162820" name="Picture 4" descr="H-index from a plot of decreasing citations for numbered papers">
            <a:hlinkClick r:id="rId3" tooltip="H-index from a plot of decreasing citations for numbered papers"/>
          </p:cNvPr>
          <p:cNvPicPr>
            <a:picLocks noChangeAspect="1" noChangeArrowheads="1"/>
          </p:cNvPicPr>
          <p:nvPr/>
        </p:nvPicPr>
        <p:blipFill>
          <a:blip r:embed="rId4" cstate="print"/>
          <a:srcRect/>
          <a:stretch>
            <a:fillRect/>
          </a:stretch>
        </p:blipFill>
        <p:spPr bwMode="auto">
          <a:xfrm>
            <a:off x="2268538" y="1773238"/>
            <a:ext cx="4610100" cy="4295775"/>
          </a:xfrm>
          <a:prstGeom prst="rect">
            <a:avLst/>
          </a:prstGeom>
          <a:noFill/>
        </p:spPr>
      </p:pic>
      <p:pic>
        <p:nvPicPr>
          <p:cNvPr id="162821" name="Picture 5"/>
          <p:cNvPicPr>
            <a:picLocks noChangeAspect="1" noChangeArrowheads="1"/>
          </p:cNvPicPr>
          <p:nvPr/>
        </p:nvPicPr>
        <p:blipFill>
          <a:blip r:embed="rId5" cstate="print"/>
          <a:srcRect/>
          <a:stretch>
            <a:fillRect/>
          </a:stretch>
        </p:blipFill>
        <p:spPr bwMode="auto">
          <a:xfrm>
            <a:off x="3995738" y="5932488"/>
            <a:ext cx="5148262" cy="925512"/>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p:cNvPicPr>
            <a:picLocks noChangeAspect="1" noChangeArrowheads="1"/>
          </p:cNvPicPr>
          <p:nvPr/>
        </p:nvPicPr>
        <p:blipFill>
          <a:blip r:embed="rId2" cstate="print"/>
          <a:srcRect/>
          <a:stretch>
            <a:fillRect/>
          </a:stretch>
        </p:blipFill>
        <p:spPr bwMode="auto">
          <a:xfrm>
            <a:off x="539552" y="188640"/>
            <a:ext cx="8082898" cy="6466319"/>
          </a:xfrm>
          <a:prstGeom prst="rect">
            <a:avLst/>
          </a:prstGeom>
          <a:noFill/>
          <a:ln w="9525">
            <a:noFill/>
            <a:miter lim="800000"/>
            <a:headEnd/>
            <a:tailEnd/>
          </a:ln>
        </p:spPr>
      </p:pic>
      <p:sp>
        <p:nvSpPr>
          <p:cNvPr id="3" name="2 Rectángulo"/>
          <p:cNvSpPr/>
          <p:nvPr/>
        </p:nvSpPr>
        <p:spPr>
          <a:xfrm>
            <a:off x="467544" y="44624"/>
            <a:ext cx="8136904"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 name="3 Rectángulo"/>
          <p:cNvSpPr/>
          <p:nvPr/>
        </p:nvSpPr>
        <p:spPr>
          <a:xfrm>
            <a:off x="467544" y="6093296"/>
            <a:ext cx="8136904"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19349739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8-09-09 a la(s) 22.33.3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469900"/>
            <a:ext cx="5016500" cy="5905500"/>
          </a:xfrm>
          <a:prstGeom prst="rect">
            <a:avLst/>
          </a:prstGeom>
        </p:spPr>
      </p:pic>
    </p:spTree>
    <p:extLst>
      <p:ext uri="{BB962C8B-B14F-4D97-AF65-F5344CB8AC3E}">
        <p14:creationId xmlns:p14="http://schemas.microsoft.com/office/powerpoint/2010/main" val="8917692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8-09-09 a la(s) 22.36.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812800"/>
            <a:ext cx="5854700" cy="5232400"/>
          </a:xfrm>
          <a:prstGeom prst="rect">
            <a:avLst/>
          </a:prstGeom>
        </p:spPr>
      </p:pic>
    </p:spTree>
    <p:extLst>
      <p:ext uri="{BB962C8B-B14F-4D97-AF65-F5344CB8AC3E}">
        <p14:creationId xmlns:p14="http://schemas.microsoft.com/office/powerpoint/2010/main" val="39985747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8-09-09 a la(s) 22.36.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100" y="0"/>
            <a:ext cx="5505384" cy="6858000"/>
          </a:xfrm>
          <a:prstGeom prst="rect">
            <a:avLst/>
          </a:prstGeom>
        </p:spPr>
      </p:pic>
    </p:spTree>
    <p:extLst>
      <p:ext uri="{BB962C8B-B14F-4D97-AF65-F5344CB8AC3E}">
        <p14:creationId xmlns:p14="http://schemas.microsoft.com/office/powerpoint/2010/main" val="41071194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8-09-09 a la(s) 22.37.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500" y="1511300"/>
            <a:ext cx="5956300" cy="3822700"/>
          </a:xfrm>
          <a:prstGeom prst="rect">
            <a:avLst/>
          </a:prstGeom>
        </p:spPr>
      </p:pic>
    </p:spTree>
    <p:extLst>
      <p:ext uri="{BB962C8B-B14F-4D97-AF65-F5344CB8AC3E}">
        <p14:creationId xmlns:p14="http://schemas.microsoft.com/office/powerpoint/2010/main" val="14308990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8-09-09 a la(s) 22.37.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0" y="0"/>
            <a:ext cx="5702440" cy="6858000"/>
          </a:xfrm>
          <a:prstGeom prst="rect">
            <a:avLst/>
          </a:prstGeom>
        </p:spPr>
      </p:pic>
    </p:spTree>
    <p:extLst>
      <p:ext uri="{BB962C8B-B14F-4D97-AF65-F5344CB8AC3E}">
        <p14:creationId xmlns:p14="http://schemas.microsoft.com/office/powerpoint/2010/main" val="22930523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8-09-09 a la(s) 22.37.4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100" y="812800"/>
            <a:ext cx="6007100" cy="5219700"/>
          </a:xfrm>
          <a:prstGeom prst="rect">
            <a:avLst/>
          </a:prstGeom>
        </p:spPr>
      </p:pic>
    </p:spTree>
    <p:extLst>
      <p:ext uri="{BB962C8B-B14F-4D97-AF65-F5344CB8AC3E}">
        <p14:creationId xmlns:p14="http://schemas.microsoft.com/office/powerpoint/2010/main" val="16171837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8-09-09 a la(s) 22.38.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003300"/>
            <a:ext cx="5943600" cy="4838700"/>
          </a:xfrm>
          <a:prstGeom prst="rect">
            <a:avLst/>
          </a:prstGeom>
        </p:spPr>
      </p:pic>
    </p:spTree>
    <p:extLst>
      <p:ext uri="{BB962C8B-B14F-4D97-AF65-F5344CB8AC3E}">
        <p14:creationId xmlns:p14="http://schemas.microsoft.com/office/powerpoint/2010/main" val="12678559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1"/>
          <p:cNvSpPr>
            <a:spLocks noChangeArrowheads="1"/>
          </p:cNvSpPr>
          <p:nvPr/>
        </p:nvSpPr>
        <p:spPr bwMode="auto">
          <a:xfrm>
            <a:off x="357188" y="2714625"/>
            <a:ext cx="8143875" cy="3416300"/>
          </a:xfrm>
          <a:prstGeom prst="rect">
            <a:avLst/>
          </a:prstGeom>
          <a:noFill/>
          <a:ln w="9525">
            <a:noFill/>
            <a:miter lim="800000"/>
            <a:headEnd/>
            <a:tailEnd/>
          </a:ln>
        </p:spPr>
        <p:txBody>
          <a:bodyPr anchor="ctr">
            <a:spAutoFit/>
          </a:bodyPr>
          <a:lstStyle/>
          <a:p>
            <a:pPr eaLnBrk="0" hangingPunct="0"/>
            <a:r>
              <a:rPr lang="en-US" b="1">
                <a:cs typeface="Times New Roman" pitchFamily="18" charset="0"/>
              </a:rPr>
              <a:t>What is Open Access?</a:t>
            </a:r>
          </a:p>
          <a:p>
            <a:pPr eaLnBrk="0" hangingPunct="0"/>
            <a:r>
              <a:rPr lang="en-US" b="1">
                <a:cs typeface="Times New Roman" pitchFamily="18" charset="0"/>
                <a:hlinkClick r:id="rId2"/>
              </a:rPr>
              <a:t>Open Access (OA)</a:t>
            </a:r>
            <a:r>
              <a:rPr lang="en-US" b="1">
                <a:cs typeface="Times New Roman" pitchFamily="18" charset="0"/>
              </a:rPr>
              <a:t> is free, immediate, permanent online access to the full text of research articles for anyone, webwide.</a:t>
            </a:r>
          </a:p>
          <a:p>
            <a:pPr eaLnBrk="0" hangingPunct="0"/>
            <a:r>
              <a:rPr lang="en-US" b="1">
                <a:cs typeface="Times New Roman" pitchFamily="18" charset="0"/>
              </a:rPr>
              <a:t>There are </a:t>
            </a:r>
            <a:r>
              <a:rPr lang="en-US" b="1">
                <a:cs typeface="Times New Roman" pitchFamily="18" charset="0"/>
                <a:hlinkClick r:id="rId3"/>
              </a:rPr>
              <a:t>two roads</a:t>
            </a:r>
            <a:r>
              <a:rPr lang="en-US" b="1">
                <a:cs typeface="Times New Roman" pitchFamily="18" charset="0"/>
              </a:rPr>
              <a:t> to OA: </a:t>
            </a:r>
          </a:p>
          <a:p>
            <a:pPr eaLnBrk="0" hangingPunct="0"/>
            <a:r>
              <a:rPr lang="en-US" b="1">
                <a:cs typeface="Times New Roman" pitchFamily="18" charset="0"/>
              </a:rPr>
              <a:t>(1) the "golden road" of </a:t>
            </a:r>
            <a:r>
              <a:rPr lang="en-US" b="1">
                <a:cs typeface="Times New Roman" pitchFamily="18" charset="0"/>
                <a:hlinkClick r:id="rId4"/>
              </a:rPr>
              <a:t>OA journal-publishing </a:t>
            </a:r>
            <a:r>
              <a:rPr lang="en-US" b="1">
                <a:cs typeface="Times New Roman" pitchFamily="18" charset="0"/>
              </a:rPr>
              <a:t>, where journals provide OA to their articles (either by charging the author-institution for refereeing/publishing outgoing articles instead of charging the user-institution for accessing incoming articles, or by simply making their online edition free for all); </a:t>
            </a:r>
            <a:br>
              <a:rPr lang="en-US" b="1">
                <a:cs typeface="Times New Roman" pitchFamily="18" charset="0"/>
              </a:rPr>
            </a:br>
            <a:r>
              <a:rPr lang="en-US" b="1">
                <a:cs typeface="Times New Roman" pitchFamily="18" charset="0"/>
              </a:rPr>
              <a:t/>
            </a:r>
            <a:br>
              <a:rPr lang="en-US" b="1">
                <a:cs typeface="Times New Roman" pitchFamily="18" charset="0"/>
              </a:rPr>
            </a:br>
            <a:r>
              <a:rPr lang="en-US" b="1">
                <a:cs typeface="Times New Roman" pitchFamily="18" charset="0"/>
              </a:rPr>
              <a:t>(2) the "green road" of </a:t>
            </a:r>
            <a:r>
              <a:rPr lang="en-US" b="1">
                <a:cs typeface="Times New Roman" pitchFamily="18" charset="0"/>
                <a:hlinkClick r:id="rId5"/>
              </a:rPr>
              <a:t>OA self-archiving</a:t>
            </a:r>
            <a:r>
              <a:rPr lang="en-US" b="1">
                <a:cs typeface="Times New Roman" pitchFamily="18" charset="0"/>
              </a:rPr>
              <a:t>, where authors provide OA to their own published articles, by making their own </a:t>
            </a:r>
            <a:r>
              <a:rPr lang="en-US" b="1">
                <a:cs typeface="Times New Roman" pitchFamily="18" charset="0"/>
                <a:hlinkClick r:id="rId5"/>
              </a:rPr>
              <a:t>eprints</a:t>
            </a:r>
            <a:r>
              <a:rPr lang="en-US" b="1">
                <a:cs typeface="Times New Roman" pitchFamily="18" charset="0"/>
              </a:rPr>
              <a:t> free for all. </a:t>
            </a:r>
          </a:p>
        </p:txBody>
      </p:sp>
      <p:pic>
        <p:nvPicPr>
          <p:cNvPr id="207875" name="Picture 3" descr="http://www.biomedcentral.com/graphics/openaccess/newoalogo.gif">
            <a:hlinkClick r:id="rId6"/>
          </p:cNvPr>
          <p:cNvPicPr>
            <a:picLocks noChangeAspect="1" noChangeArrowheads="1"/>
          </p:cNvPicPr>
          <p:nvPr/>
        </p:nvPicPr>
        <p:blipFill>
          <a:blip r:embed="rId7" cstate="print"/>
          <a:srcRect/>
          <a:stretch>
            <a:fillRect/>
          </a:stretch>
        </p:blipFill>
        <p:spPr bwMode="auto">
          <a:xfrm>
            <a:off x="142875" y="1428750"/>
            <a:ext cx="4048125" cy="876300"/>
          </a:xfrm>
          <a:prstGeom prst="rect">
            <a:avLst/>
          </a:prstGeom>
          <a:noFill/>
          <a:ln w="9525">
            <a:noFill/>
            <a:miter lim="800000"/>
            <a:headEnd/>
            <a:tailEnd/>
          </a:ln>
        </p:spPr>
      </p:pic>
      <p:pic>
        <p:nvPicPr>
          <p:cNvPr id="207876" name="Picture 5" descr="http://www.biomedcentral.com/graphics/openaccess/newbirdcage.jpg">
            <a:hlinkClick r:id="rId6"/>
          </p:cNvPr>
          <p:cNvPicPr>
            <a:picLocks noChangeAspect="1" noChangeArrowheads="1"/>
          </p:cNvPicPr>
          <p:nvPr/>
        </p:nvPicPr>
        <p:blipFill>
          <a:blip r:embed="rId8" cstate="print"/>
          <a:srcRect/>
          <a:stretch>
            <a:fillRect/>
          </a:stretch>
        </p:blipFill>
        <p:spPr bwMode="auto">
          <a:xfrm>
            <a:off x="4357688" y="1357313"/>
            <a:ext cx="819150" cy="1057275"/>
          </a:xfrm>
          <a:prstGeom prst="rect">
            <a:avLst/>
          </a:prstGeom>
          <a:noFill/>
          <a:ln w="9525">
            <a:noFill/>
            <a:miter lim="800000"/>
            <a:headEnd/>
            <a:tailEnd/>
          </a:ln>
        </p:spPr>
      </p:pic>
      <p:pic>
        <p:nvPicPr>
          <p:cNvPr id="207877" name="Picture 7" descr="http://www.biomedcentral.com/graphics/openaccess/newbird1.jpg">
            <a:hlinkClick r:id="rId6"/>
          </p:cNvPr>
          <p:cNvPicPr>
            <a:picLocks noChangeAspect="1" noChangeArrowheads="1"/>
          </p:cNvPicPr>
          <p:nvPr/>
        </p:nvPicPr>
        <p:blipFill>
          <a:blip r:embed="rId9" cstate="print"/>
          <a:srcRect/>
          <a:stretch>
            <a:fillRect/>
          </a:stretch>
        </p:blipFill>
        <p:spPr bwMode="auto">
          <a:xfrm>
            <a:off x="6429375" y="1285875"/>
            <a:ext cx="685800" cy="1057275"/>
          </a:xfrm>
          <a:prstGeom prst="rect">
            <a:avLst/>
          </a:prstGeom>
          <a:noFill/>
          <a:ln w="9525">
            <a:noFill/>
            <a:miter lim="800000"/>
            <a:headEnd/>
            <a:tailEnd/>
          </a:ln>
        </p:spPr>
      </p:pic>
      <p:pic>
        <p:nvPicPr>
          <p:cNvPr id="207878" name="Picture 9" descr="http://www.biomedcentral.com/graphics/openaccess/newbird2.jpg">
            <a:hlinkClick r:id="rId6"/>
          </p:cNvPr>
          <p:cNvPicPr>
            <a:picLocks noChangeAspect="1" noChangeArrowheads="1"/>
          </p:cNvPicPr>
          <p:nvPr/>
        </p:nvPicPr>
        <p:blipFill>
          <a:blip r:embed="rId10" cstate="print"/>
          <a:srcRect/>
          <a:stretch>
            <a:fillRect/>
          </a:stretch>
        </p:blipFill>
        <p:spPr bwMode="auto">
          <a:xfrm>
            <a:off x="8286750" y="1357313"/>
            <a:ext cx="666750" cy="1057275"/>
          </a:xfrm>
          <a:prstGeom prst="rect">
            <a:avLst/>
          </a:prstGeom>
          <a:noFill/>
          <a:ln w="9525">
            <a:noFill/>
            <a:miter lim="800000"/>
            <a:headEnd/>
            <a:tailEnd/>
          </a:ln>
        </p:spPr>
      </p:pic>
      <p:sp>
        <p:nvSpPr>
          <p:cNvPr id="207879" name="Rectangle 2"/>
          <p:cNvSpPr>
            <a:spLocks noChangeArrowheads="1"/>
          </p:cNvSpPr>
          <p:nvPr/>
        </p:nvSpPr>
        <p:spPr bwMode="auto">
          <a:xfrm>
            <a:off x="179388" y="284163"/>
            <a:ext cx="8939212" cy="457200"/>
          </a:xfrm>
          <a:prstGeom prst="rect">
            <a:avLst/>
          </a:prstGeom>
          <a:noFill/>
          <a:ln w="9525">
            <a:noFill/>
            <a:miter lim="800000"/>
            <a:headEnd/>
            <a:tailEnd/>
          </a:ln>
        </p:spPr>
        <p:txBody>
          <a:bodyPr wrap="none">
            <a:spAutoFit/>
          </a:bodyPr>
          <a:lstStyle/>
          <a:p>
            <a:r>
              <a:rPr lang="es-ES" sz="2400" b="1" i="1">
                <a:solidFill>
                  <a:schemeClr val="accent2"/>
                </a:solidFill>
                <a:cs typeface="Times New Roman" pitchFamily="18" charset="0"/>
              </a:rPr>
              <a:t>La ciencia para todos (los que puedan pagar la publicación) </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3131840" y="0"/>
            <a:ext cx="2701393" cy="369332"/>
          </a:xfrm>
          <a:prstGeom prst="rect">
            <a:avLst/>
          </a:prstGeom>
          <a:noFill/>
          <a:ln w="9525">
            <a:noFill/>
            <a:miter lim="800000"/>
            <a:headEnd/>
            <a:tailEnd/>
          </a:ln>
          <a:effectLst/>
        </p:spPr>
        <p:txBody>
          <a:bodyPr wrap="none">
            <a:spAutoFit/>
          </a:bodyPr>
          <a:lstStyle/>
          <a:p>
            <a:r>
              <a:rPr lang="es-ES_tradnl" dirty="0" smtClean="0">
                <a:solidFill>
                  <a:schemeClr val="accent2"/>
                </a:solidFill>
              </a:rPr>
              <a:t>LA MALDITA EVALUACIÓN</a:t>
            </a:r>
            <a:endParaRPr lang="es-ES_tradnl" dirty="0">
              <a:solidFill>
                <a:schemeClr val="accent2"/>
              </a:solidFill>
            </a:endParaRPr>
          </a:p>
        </p:txBody>
      </p:sp>
      <p:sp>
        <p:nvSpPr>
          <p:cNvPr id="5" name="4 Rectángulo"/>
          <p:cNvSpPr/>
          <p:nvPr/>
        </p:nvSpPr>
        <p:spPr>
          <a:xfrm>
            <a:off x="1574850" y="1628800"/>
            <a:ext cx="6813574" cy="2308324"/>
          </a:xfrm>
          <a:prstGeom prst="rect">
            <a:avLst/>
          </a:prstGeom>
        </p:spPr>
        <p:txBody>
          <a:bodyPr wrap="square">
            <a:spAutoFit/>
          </a:bodyPr>
          <a:lstStyle/>
          <a:p>
            <a:pPr marL="342900" lvl="0" indent="-342900" eaLnBrk="0" hangingPunct="0">
              <a:buAutoNum type="arabicPeriod"/>
            </a:pPr>
            <a:r>
              <a:rPr lang="es-ES" dirty="0" smtClean="0">
                <a:solidFill>
                  <a:srgbClr val="000000"/>
                </a:solidFill>
                <a:ea typeface="Times New Roman" pitchFamily="18" charset="0"/>
              </a:rPr>
              <a:t>Preparación y presentación de </a:t>
            </a:r>
            <a:r>
              <a:rPr lang="es-ES" dirty="0" err="1" smtClean="0">
                <a:solidFill>
                  <a:srgbClr val="000000"/>
                </a:solidFill>
                <a:ea typeface="Times New Roman" pitchFamily="18" charset="0"/>
              </a:rPr>
              <a:t>papers</a:t>
            </a:r>
            <a:endParaRPr lang="es-ES" dirty="0" smtClean="0">
              <a:solidFill>
                <a:srgbClr val="000000"/>
              </a:solidFill>
              <a:ea typeface="Times New Roman" pitchFamily="18" charset="0"/>
            </a:endParaRPr>
          </a:p>
          <a:p>
            <a:pPr marL="342900" lvl="0" indent="-342900" eaLnBrk="0" hangingPunct="0">
              <a:buAutoNum type="arabicPeriod"/>
            </a:pPr>
            <a:endParaRPr lang="es-ES" dirty="0">
              <a:solidFill>
                <a:srgbClr val="000000"/>
              </a:solidFill>
              <a:ea typeface="Times New Roman" pitchFamily="18" charset="0"/>
            </a:endParaRPr>
          </a:p>
          <a:p>
            <a:pPr marL="342900" lvl="0" indent="-342900" eaLnBrk="0" hangingPunct="0">
              <a:buAutoNum type="arabicPeriod"/>
            </a:pPr>
            <a:r>
              <a:rPr lang="es-ES" dirty="0" smtClean="0">
                <a:solidFill>
                  <a:srgbClr val="000000"/>
                </a:solidFill>
                <a:ea typeface="Times New Roman" pitchFamily="18" charset="0"/>
              </a:rPr>
              <a:t>Trabajo final:</a:t>
            </a:r>
          </a:p>
          <a:p>
            <a:pPr marL="342900" lvl="0" indent="-342900" eaLnBrk="0" hangingPunct="0">
              <a:buAutoNum type="alphaLcParenR"/>
            </a:pPr>
            <a:r>
              <a:rPr lang="es-ES" dirty="0" err="1" smtClean="0">
                <a:solidFill>
                  <a:srgbClr val="000000"/>
                </a:solidFill>
                <a:ea typeface="Times New Roman" pitchFamily="18" charset="0"/>
              </a:rPr>
              <a:t>Paper</a:t>
            </a:r>
            <a:r>
              <a:rPr lang="es-ES" dirty="0" smtClean="0">
                <a:solidFill>
                  <a:srgbClr val="000000"/>
                </a:solidFill>
                <a:ea typeface="Times New Roman" pitchFamily="18" charset="0"/>
              </a:rPr>
              <a:t> con toda la explicación formal</a:t>
            </a:r>
          </a:p>
          <a:p>
            <a:pPr marL="342900" lvl="0" indent="-342900" eaLnBrk="0" hangingPunct="0">
              <a:buAutoNum type="alphaLcParenR"/>
            </a:pPr>
            <a:r>
              <a:rPr lang="es-ES" dirty="0" err="1" smtClean="0">
                <a:solidFill>
                  <a:srgbClr val="000000"/>
                </a:solidFill>
                <a:ea typeface="Times New Roman" pitchFamily="18" charset="0"/>
              </a:rPr>
              <a:t>Referato</a:t>
            </a:r>
            <a:r>
              <a:rPr lang="es-ES" dirty="0" smtClean="0">
                <a:solidFill>
                  <a:srgbClr val="000000"/>
                </a:solidFill>
                <a:ea typeface="Times New Roman" pitchFamily="18" charset="0"/>
              </a:rPr>
              <a:t> de un trabajo </a:t>
            </a:r>
            <a:r>
              <a:rPr lang="es-ES" dirty="0" smtClean="0">
                <a:solidFill>
                  <a:srgbClr val="000000"/>
                </a:solidFill>
                <a:ea typeface="Times New Roman" pitchFamily="18" charset="0"/>
              </a:rPr>
              <a:t>publicado</a:t>
            </a:r>
          </a:p>
          <a:p>
            <a:pPr marL="342900" lvl="0" indent="-342900" eaLnBrk="0" hangingPunct="0">
              <a:buAutoNum type="alphaLcParenR"/>
            </a:pPr>
            <a:r>
              <a:rPr lang="es-ES" dirty="0" smtClean="0">
                <a:solidFill>
                  <a:srgbClr val="000000"/>
                </a:solidFill>
                <a:ea typeface="Times New Roman" pitchFamily="18" charset="0"/>
              </a:rPr>
              <a:t>Biograf</a:t>
            </a:r>
            <a:r>
              <a:rPr lang="es-ES" dirty="0" smtClean="0">
                <a:solidFill>
                  <a:srgbClr val="000000"/>
                </a:solidFill>
                <a:ea typeface="Times New Roman" pitchFamily="18" charset="0"/>
              </a:rPr>
              <a:t>ía de un </a:t>
            </a:r>
            <a:r>
              <a:rPr lang="es-ES" dirty="0" err="1" smtClean="0">
                <a:solidFill>
                  <a:srgbClr val="000000"/>
                </a:solidFill>
                <a:ea typeface="Times New Roman" pitchFamily="18" charset="0"/>
              </a:rPr>
              <a:t>paper</a:t>
            </a:r>
            <a:r>
              <a:rPr lang="es-ES" dirty="0" smtClean="0">
                <a:solidFill>
                  <a:srgbClr val="000000"/>
                </a:solidFill>
                <a:ea typeface="Times New Roman" pitchFamily="18" charset="0"/>
              </a:rPr>
              <a:t> (del manuscrito a la publicación)</a:t>
            </a:r>
            <a:endParaRPr lang="es-ES" dirty="0" smtClean="0">
              <a:solidFill>
                <a:srgbClr val="000000"/>
              </a:solidFill>
              <a:ea typeface="Times New Roman" pitchFamily="18" charset="0"/>
            </a:endParaRPr>
          </a:p>
          <a:p>
            <a:pPr marL="342900" lvl="0" indent="-342900" eaLnBrk="0" hangingPunct="0">
              <a:buAutoNum type="alphaLcParenR"/>
            </a:pPr>
            <a:r>
              <a:rPr lang="es-ES" dirty="0" smtClean="0">
                <a:solidFill>
                  <a:srgbClr val="000000"/>
                </a:solidFill>
                <a:ea typeface="Times New Roman" pitchFamily="18" charset="0"/>
              </a:rPr>
              <a:t>Trabajo </a:t>
            </a:r>
            <a:r>
              <a:rPr lang="es-ES" dirty="0" err="1" smtClean="0">
                <a:solidFill>
                  <a:srgbClr val="000000"/>
                </a:solidFill>
                <a:ea typeface="Times New Roman" pitchFamily="18" charset="0"/>
              </a:rPr>
              <a:t>bibliométrico</a:t>
            </a:r>
            <a:endParaRPr lang="es-ES" dirty="0" smtClean="0">
              <a:solidFill>
                <a:srgbClr val="000000"/>
              </a:solidFill>
              <a:ea typeface="Times New Roman" pitchFamily="18" charset="0"/>
            </a:endParaRPr>
          </a:p>
          <a:p>
            <a:pPr marL="342900" lvl="0" indent="-342900" eaLnBrk="0" hangingPunct="0">
              <a:buAutoNum type="alphaLcParenR"/>
            </a:pPr>
            <a:r>
              <a:rPr lang="es-ES" dirty="0" smtClean="0">
                <a:solidFill>
                  <a:srgbClr val="000000"/>
                </a:solidFill>
                <a:ea typeface="Times New Roman" pitchFamily="18" charset="0"/>
              </a:rPr>
              <a:t>Trabajo para </a:t>
            </a:r>
            <a:r>
              <a:rPr lang="es-ES" dirty="0" err="1" smtClean="0">
                <a:solidFill>
                  <a:srgbClr val="000000"/>
                </a:solidFill>
                <a:ea typeface="Times New Roman" pitchFamily="18" charset="0"/>
              </a:rPr>
              <a:t>Annals</a:t>
            </a:r>
            <a:r>
              <a:rPr lang="es-ES" dirty="0" smtClean="0">
                <a:solidFill>
                  <a:srgbClr val="000000"/>
                </a:solidFill>
                <a:ea typeface="Times New Roman" pitchFamily="18" charset="0"/>
              </a:rPr>
              <a:t> of Improbable </a:t>
            </a:r>
            <a:r>
              <a:rPr lang="es-ES" dirty="0" err="1" smtClean="0">
                <a:solidFill>
                  <a:srgbClr val="000000"/>
                </a:solidFill>
                <a:ea typeface="Times New Roman" pitchFamily="18" charset="0"/>
              </a:rPr>
              <a:t>Research</a:t>
            </a:r>
            <a:endParaRPr lang="es-ES" dirty="0" smtClean="0">
              <a:solidFill>
                <a:srgbClr val="000000"/>
              </a:solidFill>
              <a:ea typeface="Times New Roman" pitchFamily="18" charset="0"/>
            </a:endParaRPr>
          </a:p>
        </p:txBody>
      </p:sp>
    </p:spTree>
    <p:extLst>
      <p:ext uri="{BB962C8B-B14F-4D97-AF65-F5344CB8AC3E}">
        <p14:creationId xmlns:p14="http://schemas.microsoft.com/office/powerpoint/2010/main" val="11711648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p:cNvPicPr>
            <a:picLocks noChangeAspect="1" noChangeArrowheads="1"/>
          </p:cNvPicPr>
          <p:nvPr/>
        </p:nvPicPr>
        <p:blipFill>
          <a:blip r:embed="rId2" cstate="print"/>
          <a:srcRect/>
          <a:stretch>
            <a:fillRect/>
          </a:stretch>
        </p:blipFill>
        <p:spPr bwMode="auto">
          <a:xfrm>
            <a:off x="1143000" y="1000125"/>
            <a:ext cx="6923088" cy="55387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1671638" y="184150"/>
            <a:ext cx="2363787" cy="396875"/>
          </a:xfrm>
          <a:prstGeom prst="rect">
            <a:avLst/>
          </a:prstGeom>
          <a:noFill/>
          <a:ln w="9525">
            <a:noFill/>
            <a:miter lim="800000"/>
            <a:headEnd/>
            <a:tailEnd/>
          </a:ln>
        </p:spPr>
        <p:txBody>
          <a:bodyPr wrap="none">
            <a:spAutoFit/>
          </a:bodyPr>
          <a:lstStyle/>
          <a:p>
            <a:r>
              <a:rPr lang="es-ES" sz="2000" b="1">
                <a:solidFill>
                  <a:srgbClr val="003399"/>
                </a:solidFill>
                <a:cs typeface="Times New Roman" pitchFamily="18" charset="0"/>
              </a:rPr>
              <a:t>Publicar y castigar</a:t>
            </a:r>
          </a:p>
        </p:txBody>
      </p:sp>
      <p:pic>
        <p:nvPicPr>
          <p:cNvPr id="180226" name="Picture 2"/>
          <p:cNvPicPr>
            <a:picLocks noChangeAspect="1" noChangeArrowheads="1"/>
          </p:cNvPicPr>
          <p:nvPr/>
        </p:nvPicPr>
        <p:blipFill>
          <a:blip r:embed="rId3" cstate="print"/>
          <a:srcRect/>
          <a:stretch>
            <a:fillRect/>
          </a:stretch>
        </p:blipFill>
        <p:spPr bwMode="auto">
          <a:xfrm>
            <a:off x="827584" y="836712"/>
            <a:ext cx="7715250" cy="3819525"/>
          </a:xfrm>
          <a:prstGeom prst="rect">
            <a:avLst/>
          </a:prstGeom>
          <a:noFill/>
          <a:ln w="9525">
            <a:noFill/>
            <a:miter lim="800000"/>
            <a:headEnd/>
            <a:tailEnd/>
          </a:ln>
        </p:spPr>
      </p:pic>
      <p:sp>
        <p:nvSpPr>
          <p:cNvPr id="7" name="6 CuadroTexto"/>
          <p:cNvSpPr txBox="1"/>
          <p:nvPr/>
        </p:nvSpPr>
        <p:spPr>
          <a:xfrm>
            <a:off x="1403648" y="5517232"/>
            <a:ext cx="6189515" cy="369332"/>
          </a:xfrm>
          <a:prstGeom prst="rect">
            <a:avLst/>
          </a:prstGeom>
          <a:noFill/>
        </p:spPr>
        <p:txBody>
          <a:bodyPr wrap="none" rtlCol="0">
            <a:spAutoFit/>
          </a:bodyPr>
          <a:lstStyle/>
          <a:p>
            <a:r>
              <a:rPr lang="es-AR" dirty="0" smtClean="0"/>
              <a:t>La presión por publicar aumenta los resultados “positivos”</a:t>
            </a:r>
            <a:endParaRPr lang="es-ES" dirty="0"/>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 Box 2"/>
          <p:cNvSpPr txBox="1">
            <a:spLocks noChangeArrowheads="1"/>
          </p:cNvSpPr>
          <p:nvPr/>
        </p:nvSpPr>
        <p:spPr bwMode="auto">
          <a:xfrm>
            <a:off x="1671638" y="184150"/>
            <a:ext cx="2363787" cy="396875"/>
          </a:xfrm>
          <a:prstGeom prst="rect">
            <a:avLst/>
          </a:prstGeom>
          <a:noFill/>
          <a:ln w="9525">
            <a:noFill/>
            <a:miter lim="800000"/>
            <a:headEnd/>
            <a:tailEnd/>
          </a:ln>
          <a:effectLst/>
        </p:spPr>
        <p:txBody>
          <a:bodyPr wrap="none">
            <a:spAutoFit/>
          </a:bodyPr>
          <a:lstStyle/>
          <a:p>
            <a:r>
              <a:rPr lang="es-ES" sz="2000" b="1">
                <a:solidFill>
                  <a:srgbClr val="003399"/>
                </a:solidFill>
                <a:cs typeface="Times New Roman" pitchFamily="18" charset="0"/>
              </a:rPr>
              <a:t>Publicar y castigar</a:t>
            </a:r>
          </a:p>
        </p:txBody>
      </p:sp>
      <p:grpSp>
        <p:nvGrpSpPr>
          <p:cNvPr id="164867" name="Group 3"/>
          <p:cNvGrpSpPr>
            <a:grpSpLocks/>
          </p:cNvGrpSpPr>
          <p:nvPr/>
        </p:nvGrpSpPr>
        <p:grpSpPr bwMode="auto">
          <a:xfrm>
            <a:off x="468313" y="908050"/>
            <a:ext cx="8039100" cy="5187950"/>
            <a:chOff x="295" y="572"/>
            <a:chExt cx="5064" cy="3268"/>
          </a:xfrm>
        </p:grpSpPr>
        <p:pic>
          <p:nvPicPr>
            <p:cNvPr id="164868" name="Picture 4"/>
            <p:cNvPicPr>
              <a:picLocks noChangeAspect="1" noChangeArrowheads="1"/>
            </p:cNvPicPr>
            <p:nvPr/>
          </p:nvPicPr>
          <p:blipFill>
            <a:blip r:embed="rId3" cstate="print"/>
            <a:srcRect/>
            <a:stretch>
              <a:fillRect/>
            </a:stretch>
          </p:blipFill>
          <p:spPr bwMode="auto">
            <a:xfrm>
              <a:off x="295" y="572"/>
              <a:ext cx="5064" cy="1080"/>
            </a:xfrm>
            <a:prstGeom prst="rect">
              <a:avLst/>
            </a:prstGeom>
            <a:noFill/>
            <a:ln w="9525">
              <a:noFill/>
              <a:miter lim="800000"/>
              <a:headEnd/>
              <a:tailEnd/>
            </a:ln>
            <a:effectLst/>
          </p:spPr>
        </p:pic>
        <p:pic>
          <p:nvPicPr>
            <p:cNvPr id="164869" name="Picture 5"/>
            <p:cNvPicPr>
              <a:picLocks noChangeAspect="1" noChangeArrowheads="1"/>
            </p:cNvPicPr>
            <p:nvPr/>
          </p:nvPicPr>
          <p:blipFill>
            <a:blip r:embed="rId4" cstate="print"/>
            <a:srcRect/>
            <a:stretch>
              <a:fillRect/>
            </a:stretch>
          </p:blipFill>
          <p:spPr bwMode="auto">
            <a:xfrm>
              <a:off x="1202" y="1842"/>
              <a:ext cx="3594" cy="1998"/>
            </a:xfrm>
            <a:prstGeom prst="rect">
              <a:avLst/>
            </a:prstGeom>
            <a:noFill/>
            <a:ln w="9525">
              <a:noFill/>
              <a:miter lim="800000"/>
              <a:headEnd/>
              <a:tailEnd/>
            </a:ln>
            <a:effectLst/>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8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p:cNvPicPr>
            <a:picLocks noChangeAspect="1" noChangeArrowheads="1"/>
          </p:cNvPicPr>
          <p:nvPr/>
        </p:nvPicPr>
        <p:blipFill>
          <a:blip r:embed="rId3" cstate="print"/>
          <a:srcRect/>
          <a:stretch>
            <a:fillRect/>
          </a:stretch>
        </p:blipFill>
        <p:spPr bwMode="auto">
          <a:xfrm>
            <a:off x="1389063" y="0"/>
            <a:ext cx="6215062" cy="702945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8962" name="Group 2"/>
          <p:cNvGrpSpPr>
            <a:grpSpLocks/>
          </p:cNvGrpSpPr>
          <p:nvPr/>
        </p:nvGrpSpPr>
        <p:grpSpPr bwMode="auto">
          <a:xfrm>
            <a:off x="107950" y="358775"/>
            <a:ext cx="8893175" cy="5734050"/>
            <a:chOff x="0" y="0"/>
            <a:chExt cx="4900" cy="2844"/>
          </a:xfrm>
        </p:grpSpPr>
        <p:pic>
          <p:nvPicPr>
            <p:cNvPr id="168963" name="Picture 3"/>
            <p:cNvPicPr>
              <a:picLocks noChangeAspect="1" noChangeArrowheads="1"/>
            </p:cNvPicPr>
            <p:nvPr/>
          </p:nvPicPr>
          <p:blipFill>
            <a:blip r:embed="rId3" cstate="print"/>
            <a:srcRect/>
            <a:stretch>
              <a:fillRect/>
            </a:stretch>
          </p:blipFill>
          <p:spPr bwMode="auto">
            <a:xfrm>
              <a:off x="0" y="0"/>
              <a:ext cx="4900" cy="2844"/>
            </a:xfrm>
            <a:prstGeom prst="rect">
              <a:avLst/>
            </a:prstGeom>
            <a:noFill/>
            <a:ln w="9525">
              <a:noFill/>
              <a:miter lim="800000"/>
              <a:headEnd/>
              <a:tailEnd/>
            </a:ln>
            <a:effectLst/>
          </p:spPr>
        </p:pic>
        <p:sp>
          <p:nvSpPr>
            <p:cNvPr id="168964" name="Rectangle 4"/>
            <p:cNvSpPr>
              <a:spLocks noChangeArrowheads="1"/>
            </p:cNvSpPr>
            <p:nvPr/>
          </p:nvSpPr>
          <p:spPr bwMode="auto">
            <a:xfrm>
              <a:off x="3152" y="2115"/>
              <a:ext cx="1633" cy="725"/>
            </a:xfrm>
            <a:prstGeom prst="rect">
              <a:avLst/>
            </a:prstGeom>
            <a:solidFill>
              <a:srgbClr val="FFFF99"/>
            </a:solidFill>
            <a:ln w="9525">
              <a:noFill/>
              <a:miter lim="800000"/>
              <a:headEnd/>
              <a:tailEnd/>
            </a:ln>
            <a:effectLst/>
          </p:spPr>
          <p:txBody>
            <a:bodyPr wrap="none" anchor="ctr"/>
            <a:lstStyle/>
            <a:p>
              <a:endParaRPr lang="es-AR"/>
            </a:p>
          </p:txBody>
        </p:sp>
        <p:sp>
          <p:nvSpPr>
            <p:cNvPr id="168965" name="Rectangle 5"/>
            <p:cNvSpPr>
              <a:spLocks noChangeArrowheads="1"/>
            </p:cNvSpPr>
            <p:nvPr/>
          </p:nvSpPr>
          <p:spPr bwMode="auto">
            <a:xfrm>
              <a:off x="1655" y="2659"/>
              <a:ext cx="1633" cy="181"/>
            </a:xfrm>
            <a:prstGeom prst="rect">
              <a:avLst/>
            </a:prstGeom>
            <a:solidFill>
              <a:srgbClr val="FFFF99"/>
            </a:solidFill>
            <a:ln w="9525">
              <a:noFill/>
              <a:miter lim="800000"/>
              <a:headEnd/>
              <a:tailEnd/>
            </a:ln>
            <a:effectLst/>
          </p:spPr>
          <p:txBody>
            <a:bodyPr wrap="none" anchor="ctr"/>
            <a:lstStyle/>
            <a:p>
              <a:endParaRPr lang="es-AR"/>
            </a:p>
          </p:txBody>
        </p:sp>
      </p:gr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3" cstate="print"/>
          <a:srcRect/>
          <a:stretch>
            <a:fillRect/>
          </a:stretch>
        </p:blipFill>
        <p:spPr bwMode="auto">
          <a:xfrm>
            <a:off x="-1042988" y="-300038"/>
            <a:ext cx="11229976" cy="7458076"/>
          </a:xfrm>
          <a:prstGeom prst="rect">
            <a:avLst/>
          </a:prstGeom>
          <a:noFill/>
          <a:ln w="9525">
            <a:noFill/>
            <a:miter lim="800000"/>
            <a:headEnd/>
            <a:tailEnd/>
          </a:ln>
          <a:effectLst/>
        </p:spPr>
      </p:pic>
      <p:sp>
        <p:nvSpPr>
          <p:cNvPr id="171011" name="Rectangle 3"/>
          <p:cNvSpPr>
            <a:spLocks noChangeArrowheads="1"/>
          </p:cNvSpPr>
          <p:nvPr/>
        </p:nvSpPr>
        <p:spPr bwMode="auto">
          <a:xfrm>
            <a:off x="6084888" y="5013325"/>
            <a:ext cx="3059112" cy="2087563"/>
          </a:xfrm>
          <a:prstGeom prst="rect">
            <a:avLst/>
          </a:prstGeom>
          <a:solidFill>
            <a:srgbClr val="FFFF99"/>
          </a:solidFill>
          <a:ln w="9525">
            <a:noFill/>
            <a:miter lim="800000"/>
            <a:headEnd/>
            <a:tailEnd/>
          </a:ln>
          <a:effectLst/>
        </p:spPr>
        <p:txBody>
          <a:bodyPr wrap="none" anchor="ctr"/>
          <a:lstStyle/>
          <a:p>
            <a:endParaRPr lang="es-A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3 Gráfico"/>
          <p:cNvGraphicFramePr/>
          <p:nvPr/>
        </p:nvGraphicFramePr>
        <p:xfrm>
          <a:off x="357158" y="1428736"/>
          <a:ext cx="5848350" cy="5109732"/>
        </p:xfrm>
        <a:graphic>
          <a:graphicData uri="http://schemas.openxmlformats.org/drawingml/2006/chart">
            <c:chart xmlns:c="http://schemas.openxmlformats.org/drawingml/2006/chart" xmlns:r="http://schemas.openxmlformats.org/officeDocument/2006/relationships" r:id="rId3"/>
          </a:graphicData>
        </a:graphic>
      </p:graphicFrame>
      <p:sp>
        <p:nvSpPr>
          <p:cNvPr id="12292" name="5 CuadroTexto"/>
          <p:cNvSpPr txBox="1">
            <a:spLocks noChangeArrowheads="1"/>
          </p:cNvSpPr>
          <p:nvPr/>
        </p:nvSpPr>
        <p:spPr bwMode="auto">
          <a:xfrm>
            <a:off x="-142908" y="241300"/>
            <a:ext cx="9286908" cy="830997"/>
          </a:xfrm>
          <a:prstGeom prst="rect">
            <a:avLst/>
          </a:prstGeom>
          <a:noFill/>
          <a:ln w="9525">
            <a:noFill/>
            <a:miter lim="800000"/>
            <a:headEnd/>
            <a:tailEnd/>
          </a:ln>
        </p:spPr>
        <p:txBody>
          <a:bodyPr wrap="square">
            <a:spAutoFit/>
          </a:bodyPr>
          <a:lstStyle/>
          <a:p>
            <a:pPr algn="ctr" eaLnBrk="0" hangingPunct="0"/>
            <a:r>
              <a:rPr lang="es-UY" sz="2400" b="1" dirty="0" smtClean="0">
                <a:solidFill>
                  <a:schemeClr val="accent1">
                    <a:lumMod val="50000"/>
                  </a:schemeClr>
                </a:solidFill>
                <a:latin typeface="Trebuchet MS" pitchFamily="34" charset="0"/>
              </a:rPr>
              <a:t>Distribución</a:t>
            </a:r>
            <a:r>
              <a:rPr lang="en-US" sz="2400" b="1" dirty="0" smtClean="0">
                <a:solidFill>
                  <a:schemeClr val="accent1">
                    <a:lumMod val="50000"/>
                  </a:schemeClr>
                </a:solidFill>
                <a:latin typeface="Trebuchet MS" pitchFamily="34" charset="0"/>
              </a:rPr>
              <a:t> </a:t>
            </a:r>
            <a:r>
              <a:rPr lang="es-UY" sz="2400" b="1" dirty="0" smtClean="0">
                <a:solidFill>
                  <a:schemeClr val="accent1">
                    <a:lumMod val="50000"/>
                  </a:schemeClr>
                </a:solidFill>
                <a:latin typeface="Trebuchet MS" pitchFamily="34" charset="0"/>
              </a:rPr>
              <a:t>acumulada 1973-2009</a:t>
            </a:r>
          </a:p>
          <a:p>
            <a:pPr algn="ctr" eaLnBrk="0" hangingPunct="0"/>
            <a:r>
              <a:rPr lang="es-UY" sz="2400" b="1" dirty="0" smtClean="0">
                <a:solidFill>
                  <a:schemeClr val="accent1">
                    <a:lumMod val="50000"/>
                  </a:schemeClr>
                </a:solidFill>
                <a:latin typeface="Trebuchet MS" pitchFamily="34" charset="0"/>
              </a:rPr>
              <a:t>Principales artículos científicos de autores de ALC</a:t>
            </a:r>
            <a:endParaRPr lang="es-UY" sz="2400" b="1" dirty="0">
              <a:solidFill>
                <a:schemeClr val="accent1">
                  <a:lumMod val="50000"/>
                </a:schemeClr>
              </a:solidFill>
              <a:latin typeface="Trebuchet MS" pitchFamily="34" charset="0"/>
            </a:endParaRPr>
          </a:p>
        </p:txBody>
      </p:sp>
      <p:sp>
        <p:nvSpPr>
          <p:cNvPr id="12293" name="6 CuadroTexto"/>
          <p:cNvSpPr txBox="1">
            <a:spLocks noChangeArrowheads="1"/>
          </p:cNvSpPr>
          <p:nvPr/>
        </p:nvSpPr>
        <p:spPr bwMode="auto">
          <a:xfrm>
            <a:off x="6357938" y="2973388"/>
            <a:ext cx="2428875" cy="3416300"/>
          </a:xfrm>
          <a:prstGeom prst="rect">
            <a:avLst/>
          </a:prstGeom>
          <a:noFill/>
          <a:ln w="19050">
            <a:solidFill>
              <a:schemeClr val="tx1"/>
            </a:solidFill>
            <a:miter lim="800000"/>
            <a:headEnd/>
            <a:tailEnd/>
          </a:ln>
        </p:spPr>
        <p:txBody>
          <a:bodyPr>
            <a:spAutoFit/>
          </a:bodyPr>
          <a:lstStyle/>
          <a:p>
            <a:pPr algn="ctr" eaLnBrk="0" hangingPunct="0"/>
            <a:r>
              <a:rPr lang="es-UY" sz="1600" dirty="0" smtClean="0"/>
              <a:t>Número total de publicaciones:</a:t>
            </a:r>
          </a:p>
          <a:p>
            <a:pPr algn="ctr" eaLnBrk="0" hangingPunct="0"/>
            <a:endParaRPr lang="en-US" sz="1600" dirty="0"/>
          </a:p>
          <a:p>
            <a:pPr algn="ctr" eaLnBrk="0" hangingPunct="0"/>
            <a:r>
              <a:rPr lang="en-US" sz="1600" i="1" dirty="0"/>
              <a:t>Science Citation Index </a:t>
            </a:r>
          </a:p>
          <a:p>
            <a:pPr algn="ctr" eaLnBrk="0" hangingPunct="0"/>
            <a:r>
              <a:rPr lang="en-US" sz="1600" i="1" dirty="0"/>
              <a:t>+ </a:t>
            </a:r>
          </a:p>
          <a:p>
            <a:pPr algn="ctr" eaLnBrk="0" hangingPunct="0"/>
            <a:r>
              <a:rPr lang="en-US" sz="1600" i="1" dirty="0"/>
              <a:t>Social Science Citation Index </a:t>
            </a:r>
          </a:p>
          <a:p>
            <a:pPr algn="ctr" eaLnBrk="0" hangingPunct="0"/>
            <a:r>
              <a:rPr lang="en-US" sz="1600" i="1" dirty="0"/>
              <a:t>+ </a:t>
            </a:r>
          </a:p>
          <a:p>
            <a:pPr algn="ctr" eaLnBrk="0" hangingPunct="0"/>
            <a:r>
              <a:rPr lang="en-US" sz="1600" i="1" dirty="0"/>
              <a:t>Arts &amp; Humanities Citation Index </a:t>
            </a:r>
          </a:p>
          <a:p>
            <a:pPr algn="ctr" eaLnBrk="0" hangingPunct="0"/>
            <a:endParaRPr lang="en-US" sz="1600" dirty="0"/>
          </a:p>
          <a:p>
            <a:pPr algn="ctr" eaLnBrk="0" hangingPunct="0"/>
            <a:r>
              <a:rPr lang="en-US" sz="1600" dirty="0"/>
              <a:t>(</a:t>
            </a:r>
            <a:r>
              <a:rPr lang="en-US" sz="1600" dirty="0" smtClean="0"/>
              <a:t>1973-2009)</a:t>
            </a:r>
            <a:endParaRPr lang="en-US" sz="1600" dirty="0"/>
          </a:p>
          <a:p>
            <a:pPr algn="ctr" eaLnBrk="0" hangingPunct="0"/>
            <a:endParaRPr lang="en-US" sz="1200" dirty="0"/>
          </a:p>
          <a:p>
            <a:pPr algn="ctr" eaLnBrk="0" hangingPunct="0"/>
            <a:r>
              <a:rPr lang="es-UY" sz="1200" dirty="0" smtClean="0"/>
              <a:t>Fuente:</a:t>
            </a:r>
            <a:r>
              <a:rPr lang="en-US" sz="1200" dirty="0" smtClean="0"/>
              <a:t> </a:t>
            </a:r>
            <a:r>
              <a:rPr lang="en-US" sz="1200" dirty="0"/>
              <a:t>Lemarchand (</a:t>
            </a:r>
            <a:r>
              <a:rPr lang="en-US" sz="1200" dirty="0" smtClean="0"/>
              <a:t>2010)</a:t>
            </a:r>
            <a:endParaRPr lang="es-AR" sz="1200" dirty="0"/>
          </a:p>
        </p:txBody>
      </p:sp>
    </p:spTree>
  </p:cSld>
  <p:clrMapOvr>
    <a:masterClrMapping/>
  </p:clrMapOvr>
  <p:transition xmlns:p14="http://schemas.microsoft.com/office/powerpoint/2010/main">
    <p:cover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0" y="214290"/>
            <a:ext cx="9144000" cy="1200329"/>
          </a:xfrm>
          <a:prstGeom prst="rect">
            <a:avLst/>
          </a:prstGeom>
          <a:noFill/>
        </p:spPr>
        <p:txBody>
          <a:bodyPr wrap="square" rtlCol="0">
            <a:spAutoFit/>
          </a:bodyPr>
          <a:lstStyle/>
          <a:p>
            <a:pPr algn="ctr"/>
            <a:r>
              <a:rPr lang="es-UY" sz="2400" dirty="0" smtClean="0">
                <a:solidFill>
                  <a:schemeClr val="accent1">
                    <a:lumMod val="50000"/>
                  </a:schemeClr>
                </a:solidFill>
                <a:latin typeface="Trebuchet MS" pitchFamily="34" charset="0"/>
              </a:rPr>
              <a:t>Número de publicaciones científicas en el </a:t>
            </a:r>
          </a:p>
          <a:p>
            <a:pPr algn="ctr"/>
            <a:r>
              <a:rPr lang="es-UY" sz="2400" i="1" dirty="0" err="1" smtClean="0">
                <a:solidFill>
                  <a:schemeClr val="accent1">
                    <a:lumMod val="50000"/>
                  </a:schemeClr>
                </a:solidFill>
                <a:latin typeface="Trebuchet MS" pitchFamily="34" charset="0"/>
              </a:rPr>
              <a:t>Science</a:t>
            </a:r>
            <a:r>
              <a:rPr lang="es-UY" sz="2400" i="1" dirty="0" smtClean="0">
                <a:solidFill>
                  <a:schemeClr val="accent1">
                    <a:lumMod val="50000"/>
                  </a:schemeClr>
                </a:solidFill>
                <a:latin typeface="Trebuchet MS" pitchFamily="34" charset="0"/>
              </a:rPr>
              <a:t> </a:t>
            </a:r>
            <a:r>
              <a:rPr lang="es-UY" sz="2400" i="1" dirty="0" err="1" smtClean="0">
                <a:solidFill>
                  <a:schemeClr val="accent1">
                    <a:lumMod val="50000"/>
                  </a:schemeClr>
                </a:solidFill>
                <a:latin typeface="Trebuchet MS" pitchFamily="34" charset="0"/>
              </a:rPr>
              <a:t>Citation</a:t>
            </a:r>
            <a:r>
              <a:rPr lang="es-UY" sz="2400" i="1" dirty="0" smtClean="0">
                <a:solidFill>
                  <a:schemeClr val="accent1">
                    <a:lumMod val="50000"/>
                  </a:schemeClr>
                </a:solidFill>
                <a:latin typeface="Trebuchet MS" pitchFamily="34" charset="0"/>
              </a:rPr>
              <a:t> </a:t>
            </a:r>
            <a:r>
              <a:rPr lang="es-UY" sz="2400" i="1" dirty="0" err="1" smtClean="0">
                <a:solidFill>
                  <a:schemeClr val="accent1">
                    <a:lumMod val="50000"/>
                  </a:schemeClr>
                </a:solidFill>
                <a:latin typeface="Trebuchet MS" pitchFamily="34" charset="0"/>
              </a:rPr>
              <a:t>Index</a:t>
            </a:r>
            <a:r>
              <a:rPr lang="es-UY" sz="2400" dirty="0" smtClean="0">
                <a:solidFill>
                  <a:schemeClr val="accent1">
                    <a:lumMod val="50000"/>
                  </a:schemeClr>
                </a:solidFill>
                <a:latin typeface="Trebuchet MS" pitchFamily="34" charset="0"/>
              </a:rPr>
              <a:t> por millón de habitantes</a:t>
            </a:r>
          </a:p>
          <a:p>
            <a:pPr algn="ctr"/>
            <a:r>
              <a:rPr lang="es-UY" sz="2400" dirty="0" smtClean="0">
                <a:solidFill>
                  <a:schemeClr val="accent1">
                    <a:lumMod val="50000"/>
                  </a:schemeClr>
                </a:solidFill>
                <a:latin typeface="Trebuchet MS" pitchFamily="34" charset="0"/>
              </a:rPr>
              <a:t> (1973-2009) América Latina y el Caribe</a:t>
            </a:r>
            <a:endParaRPr lang="es-UY" sz="2400" dirty="0">
              <a:solidFill>
                <a:schemeClr val="accent1">
                  <a:lumMod val="50000"/>
                </a:schemeClr>
              </a:solidFill>
              <a:latin typeface="Trebuchet MS" pitchFamily="34" charset="0"/>
            </a:endParaRPr>
          </a:p>
        </p:txBody>
      </p:sp>
      <p:pic>
        <p:nvPicPr>
          <p:cNvPr id="5" name="pub x millon ALC_TT_Final.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1857356" y="1914872"/>
            <a:ext cx="5372100" cy="3962400"/>
          </a:xfrm>
          <a:prstGeom prst="rect">
            <a:avLst/>
          </a:prstGeom>
        </p:spPr>
      </p:pic>
      <p:sp>
        <p:nvSpPr>
          <p:cNvPr id="7" name="6 Rectángulo"/>
          <p:cNvSpPr/>
          <p:nvPr/>
        </p:nvSpPr>
        <p:spPr>
          <a:xfrm>
            <a:off x="5724128" y="6372036"/>
            <a:ext cx="3262432" cy="369332"/>
          </a:xfrm>
          <a:prstGeom prst="rect">
            <a:avLst/>
          </a:prstGeom>
        </p:spPr>
        <p:txBody>
          <a:bodyPr wrap="none">
            <a:spAutoFit/>
          </a:bodyPr>
          <a:lstStyle/>
          <a:p>
            <a:r>
              <a:rPr lang="es-UY" dirty="0" smtClean="0">
                <a:latin typeface="Trebuchet MS" pitchFamily="34" charset="0"/>
              </a:rPr>
              <a:t>SPIN (</a:t>
            </a:r>
            <a:r>
              <a:rPr lang="es-UY" dirty="0" smtClean="0">
                <a:latin typeface="Trebuchet MS" pitchFamily="34" charset="0"/>
                <a:hlinkClick r:id="rId6"/>
              </a:rPr>
              <a:t>http://spin.unesco.org</a:t>
            </a:r>
            <a:r>
              <a:rPr lang="es-UY" dirty="0" smtClean="0">
                <a:latin typeface="Trebuchet MS" pitchFamily="34" charset="0"/>
              </a:rPr>
              <a:t>)</a:t>
            </a:r>
            <a:endParaRPr lang="es-ES" dirty="0">
              <a:latin typeface="Trebuchet MS"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2843213" y="765175"/>
            <a:ext cx="3305175" cy="641350"/>
          </a:xfrm>
          <a:prstGeom prst="rect">
            <a:avLst/>
          </a:prstGeom>
          <a:noFill/>
          <a:ln w="9525">
            <a:noFill/>
            <a:miter lim="800000"/>
            <a:headEnd/>
            <a:tailEnd/>
          </a:ln>
          <a:effectLst/>
        </p:spPr>
        <p:txBody>
          <a:bodyPr wrap="none">
            <a:spAutoFit/>
          </a:bodyPr>
          <a:lstStyle/>
          <a:p>
            <a:r>
              <a:rPr lang="es-ES" sz="3600" b="1">
                <a:solidFill>
                  <a:srgbClr val="003399"/>
                </a:solidFill>
                <a:cs typeface="Times New Roman" pitchFamily="18" charset="0"/>
              </a:rPr>
              <a:t>BIZARROLOGÍA</a:t>
            </a:r>
          </a:p>
        </p:txBody>
      </p:sp>
      <p:sp>
        <p:nvSpPr>
          <p:cNvPr id="173059" name="Text Box 3"/>
          <p:cNvSpPr txBox="1">
            <a:spLocks noChangeArrowheads="1"/>
          </p:cNvSpPr>
          <p:nvPr/>
        </p:nvSpPr>
        <p:spPr bwMode="auto">
          <a:xfrm>
            <a:off x="2339975" y="2420938"/>
            <a:ext cx="4954588" cy="396875"/>
          </a:xfrm>
          <a:prstGeom prst="rect">
            <a:avLst/>
          </a:prstGeom>
          <a:noFill/>
          <a:ln w="9525">
            <a:noFill/>
            <a:miter lim="800000"/>
            <a:headEnd/>
            <a:tailEnd/>
          </a:ln>
          <a:effectLst/>
        </p:spPr>
        <p:txBody>
          <a:bodyPr wrap="none">
            <a:spAutoFit/>
          </a:bodyPr>
          <a:lstStyle/>
          <a:p>
            <a:r>
              <a:rPr lang="es-ES" sz="2000" b="1" i="1">
                <a:cs typeface="Times New Roman" pitchFamily="18" charset="0"/>
              </a:rPr>
              <a:t>(fraudes, copias y papers maravillosos)</a:t>
            </a: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2"/>
          <p:cNvSpPr txBox="1">
            <a:spLocks noChangeArrowheads="1"/>
          </p:cNvSpPr>
          <p:nvPr/>
        </p:nvSpPr>
        <p:spPr bwMode="auto">
          <a:xfrm>
            <a:off x="250825" y="4508500"/>
            <a:ext cx="7777163" cy="641350"/>
          </a:xfrm>
          <a:prstGeom prst="rect">
            <a:avLst/>
          </a:prstGeom>
          <a:noFill/>
          <a:ln w="9525">
            <a:noFill/>
            <a:miter lim="800000"/>
            <a:headEnd/>
            <a:tailEnd/>
          </a:ln>
          <a:effectLst/>
        </p:spPr>
        <p:txBody>
          <a:bodyPr>
            <a:spAutoFit/>
          </a:bodyPr>
          <a:lstStyle/>
          <a:p>
            <a:r>
              <a:rPr lang="en-US" b="1" i="1">
                <a:solidFill>
                  <a:srgbClr val="003399"/>
                </a:solidFill>
                <a:effectLst>
                  <a:outerShdw blurRad="38100" dist="38100" dir="2700000" algn="tl">
                    <a:srgbClr val="C0C0C0"/>
                  </a:outerShdw>
                </a:effectLst>
                <a:cs typeface="Times New Roman" pitchFamily="18" charset="0"/>
              </a:rPr>
              <a:t>Animal model: pigs with Ameroid-induced progressive coronary occlusion</a:t>
            </a:r>
            <a:endParaRPr lang="es-ES" b="1" i="1">
              <a:solidFill>
                <a:srgbClr val="003399"/>
              </a:solidFill>
              <a:effectLst>
                <a:outerShdw blurRad="38100" dist="38100" dir="2700000" algn="tl">
                  <a:srgbClr val="C0C0C0"/>
                </a:outerShdw>
              </a:effectLst>
              <a:cs typeface="Times New Roman" pitchFamily="18" charset="0"/>
            </a:endParaRPr>
          </a:p>
        </p:txBody>
      </p:sp>
      <p:grpSp>
        <p:nvGrpSpPr>
          <p:cNvPr id="175107" name="Group 3"/>
          <p:cNvGrpSpPr>
            <a:grpSpLocks/>
          </p:cNvGrpSpPr>
          <p:nvPr/>
        </p:nvGrpSpPr>
        <p:grpSpPr bwMode="auto">
          <a:xfrm>
            <a:off x="250825" y="3357563"/>
            <a:ext cx="7921625" cy="1277937"/>
            <a:chOff x="158" y="2337"/>
            <a:chExt cx="4990" cy="805"/>
          </a:xfrm>
        </p:grpSpPr>
        <p:sp>
          <p:nvSpPr>
            <p:cNvPr id="175108" name="Text Box 4"/>
            <p:cNvSpPr txBox="1">
              <a:spLocks noChangeArrowheads="1"/>
            </p:cNvSpPr>
            <p:nvPr/>
          </p:nvSpPr>
          <p:spPr bwMode="auto">
            <a:xfrm>
              <a:off x="158" y="2337"/>
              <a:ext cx="4347" cy="231"/>
            </a:xfrm>
            <a:prstGeom prst="rect">
              <a:avLst/>
            </a:prstGeom>
            <a:noFill/>
            <a:ln w="9525">
              <a:noFill/>
              <a:miter lim="800000"/>
              <a:headEnd/>
              <a:tailEnd/>
            </a:ln>
            <a:effectLst/>
          </p:spPr>
          <p:txBody>
            <a:bodyPr wrap="none">
              <a:spAutoFit/>
            </a:bodyPr>
            <a:lstStyle/>
            <a:p>
              <a:r>
                <a:rPr lang="es-ES">
                  <a:solidFill>
                    <a:srgbClr val="003399"/>
                  </a:solidFill>
                  <a:effectLst>
                    <a:outerShdw blurRad="38100" dist="38100" dir="2700000" algn="tl">
                      <a:srgbClr val="C0C0C0"/>
                    </a:outerShdw>
                  </a:effectLst>
                  <a:cs typeface="Times New Roman" pitchFamily="18" charset="0"/>
                </a:rPr>
                <a:t>Kamihata H et al. </a:t>
              </a:r>
              <a:r>
                <a:rPr lang="es-ES" i="1">
                  <a:solidFill>
                    <a:srgbClr val="003399"/>
                  </a:solidFill>
                  <a:effectLst>
                    <a:outerShdw blurRad="38100" dist="38100" dir="2700000" algn="tl">
                      <a:srgbClr val="C0C0C0"/>
                    </a:outerShdw>
                  </a:effectLst>
                  <a:cs typeface="Times New Roman" pitchFamily="18" charset="0"/>
                </a:rPr>
                <a:t>Arterioscler Thromb Vasc Biol</a:t>
              </a:r>
              <a:r>
                <a:rPr lang="es-ES">
                  <a:solidFill>
                    <a:srgbClr val="003399"/>
                  </a:solidFill>
                  <a:effectLst>
                    <a:outerShdw blurRad="38100" dist="38100" dir="2700000" algn="tl">
                      <a:srgbClr val="C0C0C0"/>
                    </a:outerShdw>
                  </a:effectLst>
                  <a:cs typeface="Times New Roman" pitchFamily="18" charset="0"/>
                </a:rPr>
                <a:t> 2002;22:1804-10</a:t>
              </a:r>
            </a:p>
          </p:txBody>
        </p:sp>
        <p:sp>
          <p:nvSpPr>
            <p:cNvPr id="175109" name="Text Box 5"/>
            <p:cNvSpPr txBox="1">
              <a:spLocks noChangeArrowheads="1"/>
            </p:cNvSpPr>
            <p:nvPr/>
          </p:nvSpPr>
          <p:spPr bwMode="auto">
            <a:xfrm>
              <a:off x="158" y="2565"/>
              <a:ext cx="4990" cy="577"/>
            </a:xfrm>
            <a:prstGeom prst="rect">
              <a:avLst/>
            </a:prstGeom>
            <a:noFill/>
            <a:ln w="9525">
              <a:noFill/>
              <a:miter lim="800000"/>
              <a:headEnd/>
              <a:tailEnd/>
            </a:ln>
            <a:effectLst/>
          </p:spPr>
          <p:txBody>
            <a:bodyPr>
              <a:spAutoFit/>
            </a:bodyPr>
            <a:lstStyle/>
            <a:p>
              <a:r>
                <a:rPr lang="en-US" b="1">
                  <a:solidFill>
                    <a:schemeClr val="bg2"/>
                  </a:solidFill>
                  <a:effectLst>
                    <a:outerShdw blurRad="38100" dist="38100" dir="2700000" algn="tl">
                      <a:srgbClr val="C0C0C0"/>
                    </a:outerShdw>
                  </a:effectLst>
                  <a:cs typeface="Times New Roman" pitchFamily="18" charset="0"/>
                </a:rPr>
                <a:t>Improvement of collateral perfusion and regional function by implantation of peripheral blood mononuclear cells into ischemic hibernating myocardium</a:t>
              </a:r>
              <a:endParaRPr lang="es-ES" b="1">
                <a:solidFill>
                  <a:schemeClr val="bg2"/>
                </a:solidFill>
                <a:effectLst>
                  <a:outerShdw blurRad="38100" dist="38100" dir="2700000" algn="tl">
                    <a:srgbClr val="C0C0C0"/>
                  </a:outerShdw>
                </a:effectLst>
                <a:cs typeface="Times New Roman" pitchFamily="18" charset="0"/>
              </a:endParaRPr>
            </a:p>
          </p:txBody>
        </p:sp>
      </p:grpSp>
      <p:pic>
        <p:nvPicPr>
          <p:cNvPr id="175110" name="Picture 6" descr="Kamihata Circulation"/>
          <p:cNvPicPr>
            <a:picLocks noChangeAspect="1" noChangeArrowheads="1"/>
          </p:cNvPicPr>
          <p:nvPr/>
        </p:nvPicPr>
        <p:blipFill>
          <a:blip r:embed="rId3" cstate="print"/>
          <a:srcRect/>
          <a:stretch>
            <a:fillRect/>
          </a:stretch>
        </p:blipFill>
        <p:spPr bwMode="auto">
          <a:xfrm>
            <a:off x="1692275" y="1901825"/>
            <a:ext cx="5543550" cy="1527175"/>
          </a:xfrm>
          <a:prstGeom prst="rect">
            <a:avLst/>
          </a:prstGeom>
          <a:noFill/>
        </p:spPr>
      </p:pic>
      <p:pic>
        <p:nvPicPr>
          <p:cNvPr id="175111" name="Picture 7"/>
          <p:cNvPicPr>
            <a:picLocks noChangeAspect="1" noChangeArrowheads="1"/>
          </p:cNvPicPr>
          <p:nvPr/>
        </p:nvPicPr>
        <p:blipFill>
          <a:blip r:embed="rId4" cstate="print"/>
          <a:srcRect/>
          <a:stretch>
            <a:fillRect/>
          </a:stretch>
        </p:blipFill>
        <p:spPr bwMode="auto">
          <a:xfrm>
            <a:off x="1692275" y="5157788"/>
            <a:ext cx="5545138" cy="1438275"/>
          </a:xfrm>
          <a:prstGeom prst="rect">
            <a:avLst/>
          </a:prstGeom>
          <a:noFill/>
          <a:ln w="9525">
            <a:noFill/>
            <a:miter lim="800000"/>
            <a:headEnd/>
            <a:tailEnd/>
          </a:ln>
          <a:effectLst/>
        </p:spPr>
      </p:pic>
      <p:pic>
        <p:nvPicPr>
          <p:cNvPr id="175112" name="Picture 8"/>
          <p:cNvPicPr>
            <a:picLocks noChangeAspect="1" noChangeArrowheads="1"/>
          </p:cNvPicPr>
          <p:nvPr/>
        </p:nvPicPr>
        <p:blipFill>
          <a:blip r:embed="rId5" cstate="print"/>
          <a:srcRect/>
          <a:stretch>
            <a:fillRect/>
          </a:stretch>
        </p:blipFill>
        <p:spPr bwMode="auto">
          <a:xfrm>
            <a:off x="1690688" y="5157788"/>
            <a:ext cx="5545137" cy="1438275"/>
          </a:xfrm>
          <a:prstGeom prst="rect">
            <a:avLst/>
          </a:prstGeom>
          <a:noFill/>
          <a:ln w="9525">
            <a:noFill/>
            <a:miter lim="800000"/>
            <a:headEnd/>
            <a:tailEnd/>
          </a:ln>
          <a:effectLst/>
        </p:spPr>
      </p:pic>
      <p:pic>
        <p:nvPicPr>
          <p:cNvPr id="175113" name="Picture 9"/>
          <p:cNvPicPr>
            <a:picLocks noChangeAspect="1" noChangeArrowheads="1"/>
          </p:cNvPicPr>
          <p:nvPr/>
        </p:nvPicPr>
        <p:blipFill>
          <a:blip r:embed="rId4" cstate="print"/>
          <a:srcRect/>
          <a:stretch>
            <a:fillRect/>
          </a:stretch>
        </p:blipFill>
        <p:spPr bwMode="auto">
          <a:xfrm rot="-1355438">
            <a:off x="1763713" y="4367213"/>
            <a:ext cx="5545137" cy="1438275"/>
          </a:xfrm>
          <a:prstGeom prst="rect">
            <a:avLst/>
          </a:prstGeom>
          <a:noFill/>
          <a:ln w="9525">
            <a:noFill/>
            <a:miter lim="800000"/>
            <a:headEnd/>
            <a:tailEnd/>
          </a:ln>
          <a:effectLst/>
        </p:spPr>
      </p:pic>
      <p:pic>
        <p:nvPicPr>
          <p:cNvPr id="175114" name="Picture 10"/>
          <p:cNvPicPr>
            <a:picLocks noChangeAspect="1" noChangeArrowheads="1"/>
          </p:cNvPicPr>
          <p:nvPr/>
        </p:nvPicPr>
        <p:blipFill>
          <a:blip r:embed="rId5" cstate="print"/>
          <a:srcRect/>
          <a:stretch>
            <a:fillRect/>
          </a:stretch>
        </p:blipFill>
        <p:spPr bwMode="auto">
          <a:xfrm rot="2600194">
            <a:off x="1979613" y="3719513"/>
            <a:ext cx="5545137" cy="1438275"/>
          </a:xfrm>
          <a:prstGeom prst="rect">
            <a:avLst/>
          </a:prstGeom>
          <a:noFill/>
          <a:ln w="9525">
            <a:noFill/>
            <a:miter lim="800000"/>
            <a:headEnd/>
            <a:tailEnd/>
          </a:ln>
          <a:effectLst/>
        </p:spPr>
      </p:pic>
      <p:grpSp>
        <p:nvGrpSpPr>
          <p:cNvPr id="175115" name="Group 11"/>
          <p:cNvGrpSpPr>
            <a:grpSpLocks/>
          </p:cNvGrpSpPr>
          <p:nvPr/>
        </p:nvGrpSpPr>
        <p:grpSpPr bwMode="auto">
          <a:xfrm>
            <a:off x="250825" y="180975"/>
            <a:ext cx="8713788" cy="1284288"/>
            <a:chOff x="158" y="114"/>
            <a:chExt cx="5489" cy="809"/>
          </a:xfrm>
        </p:grpSpPr>
        <p:sp>
          <p:nvSpPr>
            <p:cNvPr id="175116" name="Text Box 12"/>
            <p:cNvSpPr txBox="1">
              <a:spLocks noChangeArrowheads="1"/>
            </p:cNvSpPr>
            <p:nvPr/>
          </p:nvSpPr>
          <p:spPr bwMode="auto">
            <a:xfrm>
              <a:off x="158" y="114"/>
              <a:ext cx="3205" cy="231"/>
            </a:xfrm>
            <a:prstGeom prst="rect">
              <a:avLst/>
            </a:prstGeom>
            <a:noFill/>
            <a:ln w="9525">
              <a:noFill/>
              <a:miter lim="800000"/>
              <a:headEnd/>
              <a:tailEnd/>
            </a:ln>
            <a:effectLst/>
          </p:spPr>
          <p:txBody>
            <a:bodyPr wrap="none">
              <a:spAutoFit/>
            </a:bodyPr>
            <a:lstStyle/>
            <a:p>
              <a:r>
                <a:rPr lang="es-ES">
                  <a:solidFill>
                    <a:srgbClr val="003399"/>
                  </a:solidFill>
                  <a:effectLst>
                    <a:outerShdw blurRad="38100" dist="38100" dir="2700000" algn="tl">
                      <a:srgbClr val="C0C0C0"/>
                    </a:outerShdw>
                  </a:effectLst>
                  <a:cs typeface="Times New Roman" pitchFamily="18" charset="0"/>
                </a:rPr>
                <a:t>Kamihata H et al. </a:t>
              </a:r>
              <a:r>
                <a:rPr lang="es-ES" i="1">
                  <a:solidFill>
                    <a:srgbClr val="003399"/>
                  </a:solidFill>
                  <a:effectLst>
                    <a:outerShdw blurRad="38100" dist="38100" dir="2700000" algn="tl">
                      <a:srgbClr val="C0C0C0"/>
                    </a:outerShdw>
                  </a:effectLst>
                  <a:cs typeface="Times New Roman" pitchFamily="18" charset="0"/>
                </a:rPr>
                <a:t>Circulation</a:t>
              </a:r>
              <a:r>
                <a:rPr lang="es-ES">
                  <a:solidFill>
                    <a:srgbClr val="003399"/>
                  </a:solidFill>
                  <a:effectLst>
                    <a:outerShdw blurRad="38100" dist="38100" dir="2700000" algn="tl">
                      <a:srgbClr val="C0C0C0"/>
                    </a:outerShdw>
                  </a:effectLst>
                  <a:cs typeface="Times New Roman" pitchFamily="18" charset="0"/>
                </a:rPr>
                <a:t> 2001;104:1046-52</a:t>
              </a:r>
            </a:p>
          </p:txBody>
        </p:sp>
        <p:sp>
          <p:nvSpPr>
            <p:cNvPr id="175117" name="Text Box 13"/>
            <p:cNvSpPr txBox="1">
              <a:spLocks noChangeArrowheads="1"/>
            </p:cNvSpPr>
            <p:nvPr/>
          </p:nvSpPr>
          <p:spPr bwMode="auto">
            <a:xfrm>
              <a:off x="158" y="346"/>
              <a:ext cx="5489" cy="577"/>
            </a:xfrm>
            <a:prstGeom prst="rect">
              <a:avLst/>
            </a:prstGeom>
            <a:noFill/>
            <a:ln w="9525">
              <a:noFill/>
              <a:miter lim="800000"/>
              <a:headEnd/>
              <a:tailEnd/>
            </a:ln>
            <a:effectLst/>
          </p:spPr>
          <p:txBody>
            <a:bodyPr>
              <a:spAutoFit/>
            </a:bodyPr>
            <a:lstStyle/>
            <a:p>
              <a:r>
                <a:rPr lang="en-US" b="1">
                  <a:solidFill>
                    <a:schemeClr val="bg2"/>
                  </a:solidFill>
                  <a:effectLst>
                    <a:outerShdw blurRad="38100" dist="38100" dir="2700000" algn="tl">
                      <a:srgbClr val="C0C0C0"/>
                    </a:outerShdw>
                  </a:effectLst>
                  <a:cs typeface="Times New Roman" pitchFamily="18" charset="0"/>
                </a:rPr>
                <a:t>Implantation of bone marrow mononuclear cells into ischemic myocardium enhances collateral perfusion and regional function via side supply of angioblasts, angiogenic ligands, and cytokines</a:t>
              </a:r>
              <a:endParaRPr lang="es-ES" b="1">
                <a:solidFill>
                  <a:schemeClr val="bg2"/>
                </a:solidFill>
                <a:effectLst>
                  <a:outerShdw blurRad="38100" dist="38100" dir="2700000" algn="tl">
                    <a:srgbClr val="C0C0C0"/>
                  </a:outerShdw>
                </a:effectLst>
                <a:cs typeface="Times New Roman" pitchFamily="18" charset="0"/>
              </a:endParaRPr>
            </a:p>
          </p:txBody>
        </p:sp>
      </p:grpSp>
      <p:sp>
        <p:nvSpPr>
          <p:cNvPr id="175118" name="Text Box 14"/>
          <p:cNvSpPr txBox="1">
            <a:spLocks noChangeArrowheads="1"/>
          </p:cNvSpPr>
          <p:nvPr/>
        </p:nvSpPr>
        <p:spPr bwMode="auto">
          <a:xfrm>
            <a:off x="250825" y="1406525"/>
            <a:ext cx="7777163" cy="366713"/>
          </a:xfrm>
          <a:prstGeom prst="rect">
            <a:avLst/>
          </a:prstGeom>
          <a:noFill/>
          <a:ln w="9525">
            <a:noFill/>
            <a:miter lim="800000"/>
            <a:headEnd/>
            <a:tailEnd/>
          </a:ln>
          <a:effectLst/>
        </p:spPr>
        <p:txBody>
          <a:bodyPr>
            <a:spAutoFit/>
          </a:bodyPr>
          <a:lstStyle/>
          <a:p>
            <a:r>
              <a:rPr lang="en-US" b="1" i="1">
                <a:solidFill>
                  <a:srgbClr val="003399"/>
                </a:solidFill>
                <a:effectLst>
                  <a:outerShdw blurRad="38100" dist="38100" dir="2700000" algn="tl">
                    <a:srgbClr val="C0C0C0"/>
                  </a:outerShdw>
                </a:effectLst>
                <a:cs typeface="Times New Roman" pitchFamily="18" charset="0"/>
              </a:rPr>
              <a:t>Animal model: rats with acute coronary ligation</a:t>
            </a:r>
            <a:endParaRPr lang="es-ES" b="1" i="1">
              <a:solidFill>
                <a:srgbClr val="003399"/>
              </a:solidFill>
              <a:effectLst>
                <a:outerShdw blurRad="38100" dist="38100" dir="2700000" algn="tl">
                  <a:srgbClr val="C0C0C0"/>
                </a:outerShdw>
              </a:effectLst>
              <a:cs typeface="Times New Roman" pitchFamily="18" charset="0"/>
            </a:endParaRPr>
          </a:p>
        </p:txBody>
      </p:sp>
      <p:pic>
        <p:nvPicPr>
          <p:cNvPr id="175119" name="Picture 15"/>
          <p:cNvPicPr>
            <a:picLocks noChangeAspect="1" noChangeArrowheads="1"/>
          </p:cNvPicPr>
          <p:nvPr/>
        </p:nvPicPr>
        <p:blipFill>
          <a:blip r:embed="rId6" cstate="print"/>
          <a:srcRect/>
          <a:stretch>
            <a:fillRect/>
          </a:stretch>
        </p:blipFill>
        <p:spPr bwMode="auto">
          <a:xfrm>
            <a:off x="4070350" y="1268413"/>
            <a:ext cx="1438275" cy="5545137"/>
          </a:xfrm>
          <a:prstGeom prst="rect">
            <a:avLst/>
          </a:prstGeom>
          <a:noFill/>
          <a:ln w="9525">
            <a:noFill/>
            <a:miter lim="800000"/>
            <a:headEnd/>
            <a:tailEnd/>
          </a:ln>
          <a:effectLst/>
        </p:spPr>
      </p:pic>
      <p:sp>
        <p:nvSpPr>
          <p:cNvPr id="175120" name="AutoShape 16"/>
          <p:cNvSpPr>
            <a:spLocks noChangeArrowheads="1"/>
          </p:cNvSpPr>
          <p:nvPr/>
        </p:nvSpPr>
        <p:spPr bwMode="auto">
          <a:xfrm rot="966805">
            <a:off x="3563938" y="6200775"/>
            <a:ext cx="431800" cy="144463"/>
          </a:xfrm>
          <a:prstGeom prst="leftArrow">
            <a:avLst>
              <a:gd name="adj1" fmla="val 50000"/>
              <a:gd name="adj2" fmla="val 74725"/>
            </a:avLst>
          </a:prstGeom>
          <a:solidFill>
            <a:schemeClr val="tx1"/>
          </a:solidFill>
          <a:ln w="19050">
            <a:solidFill>
              <a:schemeClr val="bg2"/>
            </a:solidFill>
            <a:miter lim="800000"/>
            <a:headEnd/>
            <a:tailEnd/>
          </a:ln>
          <a:effectLst/>
        </p:spPr>
        <p:txBody>
          <a:bodyPr wrap="none" anchor="ctr"/>
          <a:lstStyle/>
          <a:p>
            <a:endParaRPr lang="es-AR"/>
          </a:p>
        </p:txBody>
      </p:sp>
      <p:sp>
        <p:nvSpPr>
          <p:cNvPr id="175121" name="AutoShape 17"/>
          <p:cNvSpPr>
            <a:spLocks noChangeArrowheads="1"/>
          </p:cNvSpPr>
          <p:nvPr/>
        </p:nvSpPr>
        <p:spPr bwMode="auto">
          <a:xfrm rot="966805">
            <a:off x="3708400" y="3248025"/>
            <a:ext cx="431800" cy="144463"/>
          </a:xfrm>
          <a:prstGeom prst="leftArrow">
            <a:avLst>
              <a:gd name="adj1" fmla="val 50000"/>
              <a:gd name="adj2" fmla="val 74725"/>
            </a:avLst>
          </a:prstGeom>
          <a:solidFill>
            <a:schemeClr val="tx1"/>
          </a:solidFill>
          <a:ln w="19050">
            <a:solidFill>
              <a:schemeClr val="bg2"/>
            </a:solidFill>
            <a:miter lim="800000"/>
            <a:headEnd/>
            <a:tailEnd/>
          </a:ln>
          <a:effectLst/>
        </p:spPr>
        <p:txBody>
          <a:bodyPr wrap="none" anchor="ctr"/>
          <a:lstStyle/>
          <a:p>
            <a:endParaRPr lang="es-AR"/>
          </a:p>
        </p:txBody>
      </p:sp>
      <p:sp>
        <p:nvSpPr>
          <p:cNvPr id="175122" name="Oval 18"/>
          <p:cNvSpPr>
            <a:spLocks noChangeArrowheads="1"/>
          </p:cNvSpPr>
          <p:nvPr/>
        </p:nvSpPr>
        <p:spPr bwMode="auto">
          <a:xfrm>
            <a:off x="6156325" y="5302250"/>
            <a:ext cx="433388" cy="503238"/>
          </a:xfrm>
          <a:prstGeom prst="ellipse">
            <a:avLst/>
          </a:prstGeom>
          <a:noFill/>
          <a:ln w="19050">
            <a:solidFill>
              <a:schemeClr val="hlink"/>
            </a:solidFill>
            <a:round/>
            <a:headEnd/>
            <a:tailEnd/>
          </a:ln>
          <a:effectLst/>
        </p:spPr>
        <p:txBody>
          <a:bodyPr wrap="none" anchor="ctr"/>
          <a:lstStyle/>
          <a:p>
            <a:pPr algn="ctr"/>
            <a:endParaRPr lang="es-ES" sz="2400">
              <a:solidFill>
                <a:schemeClr val="bg2"/>
              </a:solidFill>
              <a:cs typeface="Times New Roman" pitchFamily="18" charset="0"/>
            </a:endParaRPr>
          </a:p>
        </p:txBody>
      </p:sp>
      <p:sp>
        <p:nvSpPr>
          <p:cNvPr id="175123" name="Oval 19"/>
          <p:cNvSpPr>
            <a:spLocks noChangeArrowheads="1"/>
          </p:cNvSpPr>
          <p:nvPr/>
        </p:nvSpPr>
        <p:spPr bwMode="auto">
          <a:xfrm>
            <a:off x="6586538" y="2241550"/>
            <a:ext cx="433387" cy="503238"/>
          </a:xfrm>
          <a:prstGeom prst="ellipse">
            <a:avLst/>
          </a:prstGeom>
          <a:noFill/>
          <a:ln w="19050">
            <a:solidFill>
              <a:schemeClr val="hlink"/>
            </a:solidFill>
            <a:round/>
            <a:headEnd/>
            <a:tailEnd/>
          </a:ln>
          <a:effectLst/>
        </p:spPr>
        <p:txBody>
          <a:bodyPr wrap="none" anchor="ctr"/>
          <a:lstStyle/>
          <a:p>
            <a:endParaRPr lang="es-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51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51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51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51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51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5111"/>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175113"/>
                                        </p:tgtEl>
                                        <p:attrNameLst>
                                          <p:attrName>style.visibility</p:attrName>
                                        </p:attrNameLst>
                                      </p:cBhvr>
                                      <p:to>
                                        <p:strVal val="visible"/>
                                      </p:to>
                                    </p:set>
                                  </p:childTnLst>
                                </p:cTn>
                              </p:par>
                            </p:childTnLst>
                          </p:cTn>
                        </p:par>
                        <p:par>
                          <p:cTn id="30" fill="hold">
                            <p:stCondLst>
                              <p:cond delay="0"/>
                            </p:stCondLst>
                            <p:childTnLst>
                              <p:par>
                                <p:cTn id="31" presetID="10" presetClass="exit" presetSubtype="0" fill="hold" nodeType="afterEffect">
                                  <p:stCondLst>
                                    <p:cond delay="0"/>
                                  </p:stCondLst>
                                  <p:childTnLst>
                                    <p:animEffect transition="out" filter="fade">
                                      <p:cBhvr>
                                        <p:cTn id="32" dur="1000"/>
                                        <p:tgtEl>
                                          <p:spTgt spid="175111"/>
                                        </p:tgtEl>
                                      </p:cBhvr>
                                    </p:animEffect>
                                    <p:set>
                                      <p:cBhvr>
                                        <p:cTn id="33" dur="1" fill="hold">
                                          <p:stCondLst>
                                            <p:cond delay="999"/>
                                          </p:stCondLst>
                                        </p:cTn>
                                        <p:tgtEl>
                                          <p:spTgt spid="175111"/>
                                        </p:tgtEl>
                                        <p:attrNameLst>
                                          <p:attrName>style.visibility</p:attrName>
                                        </p:attrNameLst>
                                      </p:cBhvr>
                                      <p:to>
                                        <p:strVal val="hidden"/>
                                      </p:to>
                                    </p:set>
                                  </p:childTnLst>
                                </p:cTn>
                              </p:par>
                            </p:childTnLst>
                          </p:cTn>
                        </p:par>
                        <p:par>
                          <p:cTn id="34" fill="hold">
                            <p:stCondLst>
                              <p:cond delay="1000"/>
                            </p:stCondLst>
                            <p:childTnLst>
                              <p:par>
                                <p:cTn id="35" presetID="1" presetClass="entr" presetSubtype="0" fill="hold" nodeType="afterEffect">
                                  <p:stCondLst>
                                    <p:cond delay="0"/>
                                  </p:stCondLst>
                                  <p:childTnLst>
                                    <p:set>
                                      <p:cBhvr>
                                        <p:cTn id="36" dur="1" fill="hold">
                                          <p:stCondLst>
                                            <p:cond delay="0"/>
                                          </p:stCondLst>
                                        </p:cTn>
                                        <p:tgtEl>
                                          <p:spTgt spid="175119"/>
                                        </p:tgtEl>
                                        <p:attrNameLst>
                                          <p:attrName>style.visibility</p:attrName>
                                        </p:attrNameLst>
                                      </p:cBhvr>
                                      <p:to>
                                        <p:strVal val="visible"/>
                                      </p:to>
                                    </p:se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00"/>
                                        <p:tgtEl>
                                          <p:spTgt spid="175113"/>
                                        </p:tgtEl>
                                      </p:cBhvr>
                                    </p:animEffect>
                                    <p:set>
                                      <p:cBhvr>
                                        <p:cTn id="40" dur="1" fill="hold">
                                          <p:stCondLst>
                                            <p:cond delay="999"/>
                                          </p:stCondLst>
                                        </p:cTn>
                                        <p:tgtEl>
                                          <p:spTgt spid="175113"/>
                                        </p:tgtEl>
                                        <p:attrNameLst>
                                          <p:attrName>style.visibility</p:attrName>
                                        </p:attrNameLst>
                                      </p:cBhvr>
                                      <p:to>
                                        <p:strVal val="hidden"/>
                                      </p:to>
                                    </p:set>
                                  </p:childTnLst>
                                </p:cTn>
                              </p:par>
                            </p:childTnLst>
                          </p:cTn>
                        </p:par>
                        <p:par>
                          <p:cTn id="41" fill="hold">
                            <p:stCondLst>
                              <p:cond delay="2000"/>
                            </p:stCondLst>
                            <p:childTnLst>
                              <p:par>
                                <p:cTn id="42" presetID="1" presetClass="entr" presetSubtype="0" fill="hold" nodeType="afterEffect">
                                  <p:stCondLst>
                                    <p:cond delay="0"/>
                                  </p:stCondLst>
                                  <p:childTnLst>
                                    <p:set>
                                      <p:cBhvr>
                                        <p:cTn id="43" dur="1" fill="hold">
                                          <p:stCondLst>
                                            <p:cond delay="0"/>
                                          </p:stCondLst>
                                        </p:cTn>
                                        <p:tgtEl>
                                          <p:spTgt spid="175114"/>
                                        </p:tgtEl>
                                        <p:attrNameLst>
                                          <p:attrName>style.visibility</p:attrName>
                                        </p:attrNameLst>
                                      </p:cBhvr>
                                      <p:to>
                                        <p:strVal val="visible"/>
                                      </p:to>
                                    </p:set>
                                  </p:childTnLst>
                                </p:cTn>
                              </p:par>
                            </p:childTnLst>
                          </p:cTn>
                        </p:par>
                        <p:par>
                          <p:cTn id="44" fill="hold">
                            <p:stCondLst>
                              <p:cond delay="2000"/>
                            </p:stCondLst>
                            <p:childTnLst>
                              <p:par>
                                <p:cTn id="45" presetID="10" presetClass="exit" presetSubtype="0" fill="hold" nodeType="afterEffect">
                                  <p:stCondLst>
                                    <p:cond delay="0"/>
                                  </p:stCondLst>
                                  <p:childTnLst>
                                    <p:animEffect transition="out" filter="fade">
                                      <p:cBhvr>
                                        <p:cTn id="46" dur="1000"/>
                                        <p:tgtEl>
                                          <p:spTgt spid="175119"/>
                                        </p:tgtEl>
                                      </p:cBhvr>
                                    </p:animEffect>
                                    <p:set>
                                      <p:cBhvr>
                                        <p:cTn id="47" dur="1" fill="hold">
                                          <p:stCondLst>
                                            <p:cond delay="999"/>
                                          </p:stCondLst>
                                        </p:cTn>
                                        <p:tgtEl>
                                          <p:spTgt spid="175119"/>
                                        </p:tgtEl>
                                        <p:attrNameLst>
                                          <p:attrName>style.visibility</p:attrName>
                                        </p:attrNameLst>
                                      </p:cBhvr>
                                      <p:to>
                                        <p:strVal val="hidden"/>
                                      </p:to>
                                    </p:set>
                                  </p:childTnLst>
                                </p:cTn>
                              </p:par>
                            </p:childTnLst>
                          </p:cTn>
                        </p:par>
                        <p:par>
                          <p:cTn id="48" fill="hold">
                            <p:stCondLst>
                              <p:cond delay="3000"/>
                            </p:stCondLst>
                            <p:childTnLst>
                              <p:par>
                                <p:cTn id="49" presetID="1" presetClass="entr" presetSubtype="0" fill="hold" nodeType="afterEffect">
                                  <p:stCondLst>
                                    <p:cond delay="0"/>
                                  </p:stCondLst>
                                  <p:childTnLst>
                                    <p:set>
                                      <p:cBhvr>
                                        <p:cTn id="50" dur="1" fill="hold">
                                          <p:stCondLst>
                                            <p:cond delay="0"/>
                                          </p:stCondLst>
                                        </p:cTn>
                                        <p:tgtEl>
                                          <p:spTgt spid="175112"/>
                                        </p:tgtEl>
                                        <p:attrNameLst>
                                          <p:attrName>style.visibility</p:attrName>
                                        </p:attrNameLst>
                                      </p:cBhvr>
                                      <p:to>
                                        <p:strVal val="visible"/>
                                      </p:to>
                                    </p:set>
                                  </p:childTnLst>
                                </p:cTn>
                              </p:par>
                            </p:childTnLst>
                          </p:cTn>
                        </p:par>
                        <p:par>
                          <p:cTn id="51" fill="hold">
                            <p:stCondLst>
                              <p:cond delay="3000"/>
                            </p:stCondLst>
                            <p:childTnLst>
                              <p:par>
                                <p:cTn id="52" presetID="10" presetClass="exit" presetSubtype="0" fill="hold" nodeType="afterEffect">
                                  <p:stCondLst>
                                    <p:cond delay="0"/>
                                  </p:stCondLst>
                                  <p:childTnLst>
                                    <p:animEffect transition="out" filter="fade">
                                      <p:cBhvr>
                                        <p:cTn id="53" dur="1000"/>
                                        <p:tgtEl>
                                          <p:spTgt spid="175114"/>
                                        </p:tgtEl>
                                      </p:cBhvr>
                                    </p:animEffect>
                                    <p:set>
                                      <p:cBhvr>
                                        <p:cTn id="54" dur="1" fill="hold">
                                          <p:stCondLst>
                                            <p:cond delay="999"/>
                                          </p:stCondLst>
                                        </p:cTn>
                                        <p:tgtEl>
                                          <p:spTgt spid="17511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175120"/>
                                        </p:tgtEl>
                                        <p:attrNameLst>
                                          <p:attrName>style.visibility</p:attrName>
                                        </p:attrNameLst>
                                      </p:cBhvr>
                                      <p:to>
                                        <p:strVal val="visible"/>
                                      </p:to>
                                    </p:set>
                                    <p:animEffect transition="in" filter="dissolve">
                                      <p:cBhvr>
                                        <p:cTn id="59" dur="500"/>
                                        <p:tgtEl>
                                          <p:spTgt spid="175120"/>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175121"/>
                                        </p:tgtEl>
                                        <p:attrNameLst>
                                          <p:attrName>style.visibility</p:attrName>
                                        </p:attrNameLst>
                                      </p:cBhvr>
                                      <p:to>
                                        <p:strVal val="visible"/>
                                      </p:to>
                                    </p:set>
                                    <p:animEffect transition="in" filter="dissolve">
                                      <p:cBhvr>
                                        <p:cTn id="64" dur="500"/>
                                        <p:tgtEl>
                                          <p:spTgt spid="175121"/>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175122"/>
                                        </p:tgtEl>
                                        <p:attrNameLst>
                                          <p:attrName>style.visibility</p:attrName>
                                        </p:attrNameLst>
                                      </p:cBhvr>
                                      <p:to>
                                        <p:strVal val="visible"/>
                                      </p:to>
                                    </p:set>
                                    <p:animEffect transition="in" filter="dissolve">
                                      <p:cBhvr>
                                        <p:cTn id="69" dur="500"/>
                                        <p:tgtEl>
                                          <p:spTgt spid="175122"/>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175123"/>
                                        </p:tgtEl>
                                        <p:attrNameLst>
                                          <p:attrName>style.visibility</p:attrName>
                                        </p:attrNameLst>
                                      </p:cBhvr>
                                      <p:to>
                                        <p:strVal val="visible"/>
                                      </p:to>
                                    </p:set>
                                    <p:animEffect transition="in" filter="dissolve">
                                      <p:cBhvr>
                                        <p:cTn id="74" dur="500"/>
                                        <p:tgtEl>
                                          <p:spTgt spid="17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6" grpId="0"/>
      <p:bldP spid="175118" grpId="0"/>
      <p:bldP spid="175120" grpId="0" animBg="1"/>
      <p:bldP spid="175121" grpId="0" animBg="1"/>
      <p:bldP spid="175122" grpId="0" animBg="1"/>
      <p:bldP spid="1751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2" name="Text Box 4"/>
          <p:cNvSpPr txBox="1">
            <a:spLocks noChangeArrowheads="1"/>
          </p:cNvSpPr>
          <p:nvPr/>
        </p:nvSpPr>
        <p:spPr bwMode="auto">
          <a:xfrm>
            <a:off x="1095375" y="207963"/>
            <a:ext cx="6621463" cy="366712"/>
          </a:xfrm>
          <a:prstGeom prst="rect">
            <a:avLst/>
          </a:prstGeom>
          <a:noFill/>
          <a:ln w="9525">
            <a:noFill/>
            <a:miter lim="800000"/>
            <a:headEnd/>
            <a:tailEnd/>
          </a:ln>
          <a:effectLst/>
        </p:spPr>
        <p:txBody>
          <a:bodyPr wrap="none">
            <a:spAutoFit/>
          </a:bodyPr>
          <a:lstStyle/>
          <a:p>
            <a:r>
              <a:rPr lang="es-ES_tradnl" dirty="0">
                <a:solidFill>
                  <a:schemeClr val="accent2"/>
                </a:solidFill>
              </a:rPr>
              <a:t>DE QUÉ HABLAMOS CUANDO HABLAMOS DE SISTEMA CIENTÍFICO</a:t>
            </a:r>
          </a:p>
        </p:txBody>
      </p:sp>
      <p:sp>
        <p:nvSpPr>
          <p:cNvPr id="211973" name="Text Box 5"/>
          <p:cNvSpPr txBox="1">
            <a:spLocks noChangeArrowheads="1"/>
          </p:cNvSpPr>
          <p:nvPr/>
        </p:nvSpPr>
        <p:spPr bwMode="auto">
          <a:xfrm>
            <a:off x="735013" y="1000125"/>
            <a:ext cx="2071687" cy="915988"/>
          </a:xfrm>
          <a:prstGeom prst="rect">
            <a:avLst/>
          </a:prstGeom>
          <a:noFill/>
          <a:ln w="9525">
            <a:noFill/>
            <a:miter lim="800000"/>
            <a:headEnd/>
            <a:tailEnd/>
          </a:ln>
          <a:effectLst/>
        </p:spPr>
        <p:txBody>
          <a:bodyPr wrap="none">
            <a:spAutoFit/>
          </a:bodyPr>
          <a:lstStyle/>
          <a:p>
            <a:r>
              <a:rPr lang="es-ES_tradnl"/>
              <a:t>Modelo anglosajón</a:t>
            </a:r>
          </a:p>
          <a:p>
            <a:r>
              <a:rPr lang="es-ES_tradnl"/>
              <a:t>Modelo francés</a:t>
            </a:r>
          </a:p>
          <a:p>
            <a:r>
              <a:rPr lang="es-ES_tradnl"/>
              <a:t>Modelo argentino</a:t>
            </a:r>
          </a:p>
        </p:txBody>
      </p:sp>
      <p:sp>
        <p:nvSpPr>
          <p:cNvPr id="211974" name="Text Box 6"/>
          <p:cNvSpPr txBox="1">
            <a:spLocks noChangeArrowheads="1"/>
          </p:cNvSpPr>
          <p:nvPr/>
        </p:nvSpPr>
        <p:spPr bwMode="auto">
          <a:xfrm>
            <a:off x="755650" y="2800350"/>
            <a:ext cx="2603500" cy="2014538"/>
          </a:xfrm>
          <a:prstGeom prst="rect">
            <a:avLst/>
          </a:prstGeom>
          <a:noFill/>
          <a:ln w="9525">
            <a:noFill/>
            <a:miter lim="800000"/>
            <a:headEnd/>
            <a:tailEnd/>
          </a:ln>
          <a:effectLst/>
        </p:spPr>
        <p:txBody>
          <a:bodyPr wrap="none">
            <a:spAutoFit/>
          </a:bodyPr>
          <a:lstStyle/>
          <a:p>
            <a:r>
              <a:rPr lang="es-ES_tradnl"/>
              <a:t>Los actores principales:</a:t>
            </a:r>
          </a:p>
          <a:p>
            <a:r>
              <a:rPr lang="es-ES_tradnl" i="1"/>
              <a:t>Investigadores</a:t>
            </a:r>
          </a:p>
          <a:p>
            <a:r>
              <a:rPr lang="es-ES_tradnl" i="1"/>
              <a:t>Universidades</a:t>
            </a:r>
          </a:p>
          <a:p>
            <a:r>
              <a:rPr lang="es-ES_tradnl" i="1"/>
              <a:t>Institutos</a:t>
            </a:r>
          </a:p>
          <a:p>
            <a:r>
              <a:rPr lang="es-ES_tradnl" i="1"/>
              <a:t>Organismos de gestión</a:t>
            </a:r>
          </a:p>
          <a:p>
            <a:r>
              <a:rPr lang="es-ES_tradnl" i="1"/>
              <a:t>Empresas</a:t>
            </a:r>
          </a:p>
          <a:p>
            <a:r>
              <a:rPr lang="es-ES_tradnl" i="1"/>
              <a:t>Organismos de control</a:t>
            </a:r>
          </a:p>
        </p:txBody>
      </p:sp>
      <p:sp>
        <p:nvSpPr>
          <p:cNvPr id="211975" name="Text Box 7"/>
          <p:cNvSpPr txBox="1">
            <a:spLocks noChangeArrowheads="1"/>
          </p:cNvSpPr>
          <p:nvPr/>
        </p:nvSpPr>
        <p:spPr bwMode="auto">
          <a:xfrm>
            <a:off x="3924300" y="2781300"/>
            <a:ext cx="4895850" cy="2289175"/>
          </a:xfrm>
          <a:prstGeom prst="rect">
            <a:avLst/>
          </a:prstGeom>
          <a:noFill/>
          <a:ln w="9525">
            <a:noFill/>
            <a:miter lim="800000"/>
            <a:headEnd/>
            <a:tailEnd/>
          </a:ln>
          <a:effectLst/>
        </p:spPr>
        <p:txBody>
          <a:bodyPr>
            <a:spAutoFit/>
          </a:bodyPr>
          <a:lstStyle/>
          <a:p>
            <a:r>
              <a:rPr lang="es-ES_tradnl"/>
              <a:t>El triángulo de Sábato:</a:t>
            </a:r>
          </a:p>
          <a:p>
            <a:r>
              <a:rPr lang="es-ES_tradnl" u="sng">
                <a:hlinkClick r:id="rId2" tooltip="Estado"/>
              </a:rPr>
              <a:t>Estado</a:t>
            </a:r>
            <a:r>
              <a:rPr lang="es-ES_tradnl"/>
              <a:t> (como diseñador y ejecutor de la política)</a:t>
            </a:r>
          </a:p>
          <a:p>
            <a:r>
              <a:rPr lang="es-ES_tradnl" u="sng">
                <a:solidFill>
                  <a:schemeClr val="hlink"/>
                </a:solidFill>
              </a:rPr>
              <a:t>Infraestructura científico-tecnológica</a:t>
            </a:r>
            <a:r>
              <a:rPr lang="es-ES_tradnl"/>
              <a:t> (como sector de oferta de tecnología) </a:t>
            </a:r>
          </a:p>
          <a:p>
            <a:r>
              <a:rPr lang="es-ES_tradnl" u="sng">
                <a:solidFill>
                  <a:schemeClr val="hlink"/>
                </a:solidFill>
              </a:rPr>
              <a:t>Sector productivo</a:t>
            </a:r>
            <a:r>
              <a:rPr lang="es-ES_tradnl"/>
              <a:t> (como demandante de tecnología), </a:t>
            </a:r>
          </a:p>
          <a:p>
            <a:endParaRPr lang="es-ES_tradnl" i="1"/>
          </a:p>
        </p:txBody>
      </p:sp>
      <p:pic>
        <p:nvPicPr>
          <p:cNvPr id="211977" name="Picture 9" descr="Jorge Sabato.">
            <a:hlinkClick r:id="rId3" tooltip="Jorge Sabato."/>
          </p:cNvPr>
          <p:cNvPicPr>
            <a:picLocks noChangeAspect="1" noChangeArrowheads="1"/>
          </p:cNvPicPr>
          <p:nvPr/>
        </p:nvPicPr>
        <p:blipFill>
          <a:blip r:embed="rId4" cstate="print"/>
          <a:srcRect/>
          <a:stretch>
            <a:fillRect/>
          </a:stretch>
        </p:blipFill>
        <p:spPr bwMode="auto">
          <a:xfrm>
            <a:off x="7667625" y="4941888"/>
            <a:ext cx="1449388" cy="1844675"/>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19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19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4" grpId="0"/>
      <p:bldP spid="21197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p:cNvPicPr>
            <a:picLocks noChangeAspect="1" noChangeArrowheads="1"/>
          </p:cNvPicPr>
          <p:nvPr/>
        </p:nvPicPr>
        <p:blipFill>
          <a:blip r:embed="rId3" cstate="print"/>
          <a:srcRect/>
          <a:stretch>
            <a:fillRect/>
          </a:stretch>
        </p:blipFill>
        <p:spPr bwMode="auto">
          <a:xfrm>
            <a:off x="900113" y="908050"/>
            <a:ext cx="7353300" cy="1152525"/>
          </a:xfrm>
          <a:prstGeom prst="rect">
            <a:avLst/>
          </a:prstGeom>
          <a:noFill/>
          <a:ln w="9525">
            <a:noFill/>
            <a:miter lim="800000"/>
            <a:headEnd/>
            <a:tailEnd/>
          </a:ln>
          <a:effectLst/>
        </p:spPr>
      </p:pic>
      <p:pic>
        <p:nvPicPr>
          <p:cNvPr id="177155" name="Picture 3"/>
          <p:cNvPicPr>
            <a:picLocks noChangeAspect="1" noChangeArrowheads="1"/>
          </p:cNvPicPr>
          <p:nvPr/>
        </p:nvPicPr>
        <p:blipFill>
          <a:blip r:embed="rId4" cstate="print"/>
          <a:srcRect/>
          <a:stretch>
            <a:fillRect/>
          </a:stretch>
        </p:blipFill>
        <p:spPr bwMode="auto">
          <a:xfrm>
            <a:off x="1042988" y="2924175"/>
            <a:ext cx="1762125" cy="2619375"/>
          </a:xfrm>
          <a:prstGeom prst="rect">
            <a:avLst/>
          </a:prstGeom>
          <a:noFill/>
          <a:ln w="9525">
            <a:noFill/>
            <a:miter lim="800000"/>
            <a:headEnd/>
            <a:tailEnd/>
          </a:ln>
          <a:effectLst/>
        </p:spPr>
      </p:pic>
      <p:sp>
        <p:nvSpPr>
          <p:cNvPr id="177156" name="Text Box 4"/>
          <p:cNvSpPr txBox="1">
            <a:spLocks noChangeArrowheads="1"/>
          </p:cNvSpPr>
          <p:nvPr/>
        </p:nvSpPr>
        <p:spPr bwMode="auto">
          <a:xfrm>
            <a:off x="3543300" y="3067050"/>
            <a:ext cx="1698625" cy="304800"/>
          </a:xfrm>
          <a:prstGeom prst="rect">
            <a:avLst/>
          </a:prstGeom>
          <a:noFill/>
          <a:ln w="9525">
            <a:noFill/>
            <a:miter lim="800000"/>
            <a:headEnd/>
            <a:tailEnd/>
          </a:ln>
          <a:effectLst/>
        </p:spPr>
        <p:txBody>
          <a:bodyPr wrap="none">
            <a:spAutoFit/>
          </a:bodyPr>
          <a:lstStyle/>
          <a:p>
            <a:r>
              <a:rPr lang="es-ES" sz="1400" i="1">
                <a:cs typeface="Times New Roman" pitchFamily="18" charset="0"/>
              </a:rPr>
              <a:t>Copiar es un arte…</a:t>
            </a: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ChangeAspect="1" noChangeArrowheads="1"/>
          </p:cNvPicPr>
          <p:nvPr/>
        </p:nvPicPr>
        <p:blipFill>
          <a:blip r:embed="rId3" cstate="print"/>
          <a:srcRect/>
          <a:stretch>
            <a:fillRect/>
          </a:stretch>
        </p:blipFill>
        <p:spPr bwMode="auto">
          <a:xfrm>
            <a:off x="2562225" y="476250"/>
            <a:ext cx="6905625" cy="895350"/>
          </a:xfrm>
          <a:prstGeom prst="rect">
            <a:avLst/>
          </a:prstGeom>
          <a:noFill/>
          <a:ln w="9525">
            <a:noFill/>
            <a:miter lim="800000"/>
            <a:headEnd/>
            <a:tailEnd/>
          </a:ln>
          <a:effectLst/>
        </p:spPr>
      </p:pic>
      <p:pic>
        <p:nvPicPr>
          <p:cNvPr id="179203" name="Picture 3"/>
          <p:cNvPicPr>
            <a:picLocks noChangeAspect="1" noChangeArrowheads="1"/>
          </p:cNvPicPr>
          <p:nvPr/>
        </p:nvPicPr>
        <p:blipFill>
          <a:blip r:embed="rId4" cstate="print"/>
          <a:srcRect/>
          <a:stretch>
            <a:fillRect/>
          </a:stretch>
        </p:blipFill>
        <p:spPr bwMode="auto">
          <a:xfrm>
            <a:off x="7164388" y="260350"/>
            <a:ext cx="1628775" cy="171450"/>
          </a:xfrm>
          <a:prstGeom prst="rect">
            <a:avLst/>
          </a:prstGeom>
          <a:noFill/>
          <a:ln w="9525">
            <a:noFill/>
            <a:miter lim="800000"/>
            <a:headEnd/>
            <a:tailEnd/>
          </a:ln>
          <a:effectLst/>
        </p:spPr>
      </p:pic>
      <p:pic>
        <p:nvPicPr>
          <p:cNvPr id="179204" name="Picture 4"/>
          <p:cNvPicPr>
            <a:picLocks noChangeAspect="1" noChangeArrowheads="1"/>
          </p:cNvPicPr>
          <p:nvPr/>
        </p:nvPicPr>
        <p:blipFill>
          <a:blip r:embed="rId5" cstate="print"/>
          <a:srcRect/>
          <a:stretch>
            <a:fillRect/>
          </a:stretch>
        </p:blipFill>
        <p:spPr bwMode="auto">
          <a:xfrm>
            <a:off x="1116013" y="2157413"/>
            <a:ext cx="7010400" cy="4295775"/>
          </a:xfrm>
          <a:prstGeom prst="rect">
            <a:avLst/>
          </a:prstGeom>
          <a:noFill/>
          <a:ln w="9525">
            <a:noFill/>
            <a:miter lim="800000"/>
            <a:headEnd/>
            <a:tailEnd/>
          </a:ln>
          <a:effectLst/>
        </p:spPr>
      </p:pic>
      <p:pic>
        <p:nvPicPr>
          <p:cNvPr id="179205" name="Picture 5" descr="Winnie-De-Pooh"/>
          <p:cNvPicPr>
            <a:picLocks noChangeAspect="1" noChangeArrowheads="1"/>
          </p:cNvPicPr>
          <p:nvPr/>
        </p:nvPicPr>
        <p:blipFill>
          <a:blip r:embed="rId6" cstate="print"/>
          <a:srcRect/>
          <a:stretch>
            <a:fillRect/>
          </a:stretch>
        </p:blipFill>
        <p:spPr bwMode="auto">
          <a:xfrm>
            <a:off x="0" y="0"/>
            <a:ext cx="2484438" cy="186372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es-ES_tradnl" sz="3600">
                <a:solidFill>
                  <a:srgbClr val="0000FF"/>
                </a:solidFill>
                <a:latin typeface="Trebuchet MS" pitchFamily="34" charset="0"/>
              </a:rPr>
              <a:t>NAIL SCIENCE</a:t>
            </a:r>
            <a:endParaRPr lang="en-US" sz="3600">
              <a:solidFill>
                <a:srgbClr val="0000FF"/>
              </a:solidFill>
              <a:latin typeface="Trebuchet MS" pitchFamily="34" charset="0"/>
            </a:endParaRPr>
          </a:p>
        </p:txBody>
      </p:sp>
      <p:pic>
        <p:nvPicPr>
          <p:cNvPr id="181251" name="Picture 3"/>
          <p:cNvPicPr>
            <a:picLocks noGrp="1" noChangeAspect="1" noChangeArrowheads="1"/>
          </p:cNvPicPr>
          <p:nvPr>
            <p:ph idx="1"/>
          </p:nvPr>
        </p:nvPicPr>
        <p:blipFill>
          <a:blip r:embed="rId3" cstate="print"/>
          <a:srcRect/>
          <a:stretch>
            <a:fillRect/>
          </a:stretch>
        </p:blipFill>
        <p:spPr>
          <a:xfrm>
            <a:off x="1296988" y="1600200"/>
            <a:ext cx="6548437" cy="4525963"/>
          </a:xfrm>
          <a:noFill/>
          <a:ln/>
        </p:spPr>
      </p:pic>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r>
              <a:rPr lang="es-ES_tradnl" sz="3600">
                <a:solidFill>
                  <a:srgbClr val="0000FF"/>
                </a:solidFill>
                <a:latin typeface="Trebuchet MS" pitchFamily="34" charset="0"/>
              </a:rPr>
              <a:t>NAIL SCIENCE</a:t>
            </a:r>
            <a:endParaRPr lang="en-US" sz="3600">
              <a:solidFill>
                <a:srgbClr val="0000FF"/>
              </a:solidFill>
              <a:latin typeface="Trebuchet MS" pitchFamily="34" charset="0"/>
            </a:endParaRPr>
          </a:p>
        </p:txBody>
      </p:sp>
      <p:pic>
        <p:nvPicPr>
          <p:cNvPr id="183299" name="Picture 3" descr="1"/>
          <p:cNvPicPr>
            <a:picLocks noGrp="1" noChangeAspect="1" noChangeArrowheads="1"/>
          </p:cNvPicPr>
          <p:nvPr>
            <p:ph sz="half" idx="1"/>
          </p:nvPr>
        </p:nvPicPr>
        <p:blipFill>
          <a:blip r:embed="rId3" cstate="print"/>
          <a:srcRect/>
          <a:stretch>
            <a:fillRect/>
          </a:stretch>
        </p:blipFill>
        <p:spPr>
          <a:xfrm>
            <a:off x="927100" y="2187575"/>
            <a:ext cx="3094038" cy="3351213"/>
          </a:xfrm>
          <a:noFill/>
          <a:ln/>
        </p:spPr>
      </p:pic>
      <p:pic>
        <p:nvPicPr>
          <p:cNvPr id="183300" name="Picture 4" descr="10"/>
          <p:cNvPicPr>
            <a:picLocks noGrp="1" noChangeAspect="1" noChangeArrowheads="1"/>
          </p:cNvPicPr>
          <p:nvPr>
            <p:ph sz="half" idx="2"/>
          </p:nvPr>
        </p:nvPicPr>
        <p:blipFill>
          <a:blip r:embed="rId4" cstate="print"/>
          <a:srcRect/>
          <a:stretch>
            <a:fillRect/>
          </a:stretch>
        </p:blipFill>
        <p:spPr>
          <a:xfrm>
            <a:off x="4652963" y="2287588"/>
            <a:ext cx="4033837" cy="3149600"/>
          </a:xfrm>
          <a:noFill/>
          <a:ln/>
        </p:spPr>
      </p:pic>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3" cstate="print"/>
          <a:srcRect/>
          <a:stretch>
            <a:fillRect/>
          </a:stretch>
        </p:blipFill>
        <p:spPr bwMode="auto">
          <a:xfrm>
            <a:off x="900113" y="549275"/>
            <a:ext cx="7277100" cy="1685925"/>
          </a:xfrm>
          <a:prstGeom prst="rect">
            <a:avLst/>
          </a:prstGeom>
          <a:noFill/>
          <a:ln w="9525">
            <a:noFill/>
            <a:miter lim="800000"/>
            <a:headEnd/>
            <a:tailEnd/>
          </a:ln>
          <a:effectLst/>
        </p:spPr>
      </p:pic>
      <p:pic>
        <p:nvPicPr>
          <p:cNvPr id="185347" name="Picture 3"/>
          <p:cNvPicPr>
            <a:picLocks noChangeAspect="1" noChangeArrowheads="1"/>
          </p:cNvPicPr>
          <p:nvPr/>
        </p:nvPicPr>
        <p:blipFill>
          <a:blip r:embed="rId4" cstate="print"/>
          <a:srcRect/>
          <a:stretch>
            <a:fillRect/>
          </a:stretch>
        </p:blipFill>
        <p:spPr bwMode="auto">
          <a:xfrm>
            <a:off x="179388" y="2873375"/>
            <a:ext cx="4465637" cy="3162300"/>
          </a:xfrm>
          <a:prstGeom prst="rect">
            <a:avLst/>
          </a:prstGeom>
          <a:noFill/>
          <a:ln w="9525">
            <a:noFill/>
            <a:miter lim="800000"/>
            <a:headEnd/>
            <a:tailEnd/>
          </a:ln>
          <a:effectLst/>
        </p:spPr>
      </p:pic>
      <p:pic>
        <p:nvPicPr>
          <p:cNvPr id="185348" name="Picture 4"/>
          <p:cNvPicPr>
            <a:picLocks noChangeAspect="1" noChangeArrowheads="1"/>
          </p:cNvPicPr>
          <p:nvPr/>
        </p:nvPicPr>
        <p:blipFill>
          <a:blip r:embed="rId5" cstate="print"/>
          <a:srcRect/>
          <a:stretch>
            <a:fillRect/>
          </a:stretch>
        </p:blipFill>
        <p:spPr bwMode="auto">
          <a:xfrm>
            <a:off x="4643438" y="2852738"/>
            <a:ext cx="4322762" cy="3182937"/>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3" cstate="print"/>
          <a:srcRect/>
          <a:stretch>
            <a:fillRect/>
          </a:stretch>
        </p:blipFill>
        <p:spPr bwMode="auto">
          <a:xfrm>
            <a:off x="900113" y="549275"/>
            <a:ext cx="7277100" cy="1685925"/>
          </a:xfrm>
          <a:prstGeom prst="rect">
            <a:avLst/>
          </a:prstGeom>
          <a:noFill/>
          <a:ln w="9525">
            <a:noFill/>
            <a:miter lim="800000"/>
            <a:headEnd/>
            <a:tailEnd/>
          </a:ln>
          <a:effectLst/>
        </p:spPr>
      </p:pic>
      <p:pic>
        <p:nvPicPr>
          <p:cNvPr id="187395" name="Picture 3"/>
          <p:cNvPicPr>
            <a:picLocks noChangeAspect="1" noChangeArrowheads="1"/>
          </p:cNvPicPr>
          <p:nvPr/>
        </p:nvPicPr>
        <p:blipFill>
          <a:blip r:embed="rId4" cstate="print"/>
          <a:srcRect/>
          <a:stretch>
            <a:fillRect/>
          </a:stretch>
        </p:blipFill>
        <p:spPr bwMode="auto">
          <a:xfrm>
            <a:off x="2124075" y="2492375"/>
            <a:ext cx="5041900" cy="35814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3" cstate="print"/>
          <a:srcRect/>
          <a:stretch>
            <a:fillRect/>
          </a:stretch>
        </p:blipFill>
        <p:spPr bwMode="auto">
          <a:xfrm>
            <a:off x="107950" y="44450"/>
            <a:ext cx="8824913" cy="4137025"/>
          </a:xfrm>
          <a:prstGeom prst="rect">
            <a:avLst/>
          </a:prstGeom>
          <a:noFill/>
          <a:ln w="9525">
            <a:noFill/>
            <a:miter lim="800000"/>
            <a:headEnd/>
            <a:tailEnd/>
          </a:ln>
          <a:effectLst/>
        </p:spPr>
      </p:pic>
      <p:pic>
        <p:nvPicPr>
          <p:cNvPr id="189443" name="Picture 3"/>
          <p:cNvPicPr>
            <a:picLocks noChangeAspect="1" noChangeArrowheads="1"/>
          </p:cNvPicPr>
          <p:nvPr/>
        </p:nvPicPr>
        <p:blipFill>
          <a:blip r:embed="rId4" cstate="print"/>
          <a:srcRect/>
          <a:stretch>
            <a:fillRect/>
          </a:stretch>
        </p:blipFill>
        <p:spPr bwMode="auto">
          <a:xfrm>
            <a:off x="6094413" y="4292600"/>
            <a:ext cx="3086100" cy="24765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3" cstate="print"/>
          <a:srcRect/>
          <a:stretch>
            <a:fillRect/>
          </a:stretch>
        </p:blipFill>
        <p:spPr bwMode="auto">
          <a:xfrm>
            <a:off x="1187450" y="333375"/>
            <a:ext cx="6715125" cy="2790825"/>
          </a:xfrm>
          <a:prstGeom prst="rect">
            <a:avLst/>
          </a:prstGeom>
          <a:noFill/>
          <a:ln w="9525">
            <a:noFill/>
            <a:miter lim="800000"/>
            <a:headEnd/>
            <a:tailEnd/>
          </a:ln>
          <a:effectLst/>
        </p:spPr>
      </p:pic>
      <p:pic>
        <p:nvPicPr>
          <p:cNvPr id="191491" name="Picture 3"/>
          <p:cNvPicPr>
            <a:picLocks noChangeAspect="1" noChangeArrowheads="1"/>
          </p:cNvPicPr>
          <p:nvPr/>
        </p:nvPicPr>
        <p:blipFill>
          <a:blip r:embed="rId4" cstate="print"/>
          <a:srcRect/>
          <a:stretch>
            <a:fillRect/>
          </a:stretch>
        </p:blipFill>
        <p:spPr bwMode="auto">
          <a:xfrm>
            <a:off x="360363" y="3738563"/>
            <a:ext cx="8459787" cy="2316162"/>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a:blip r:embed="rId3" cstate="print"/>
          <a:srcRect/>
          <a:stretch>
            <a:fillRect/>
          </a:stretch>
        </p:blipFill>
        <p:spPr bwMode="auto">
          <a:xfrm>
            <a:off x="19050" y="947738"/>
            <a:ext cx="9105900" cy="4962525"/>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ext Box 2"/>
          <p:cNvSpPr txBox="1">
            <a:spLocks noChangeArrowheads="1"/>
          </p:cNvSpPr>
          <p:nvPr/>
        </p:nvSpPr>
        <p:spPr bwMode="auto">
          <a:xfrm>
            <a:off x="3141663" y="304800"/>
            <a:ext cx="2654300" cy="473075"/>
          </a:xfrm>
          <a:prstGeom prst="rect">
            <a:avLst/>
          </a:prstGeom>
          <a:noFill/>
          <a:ln w="25400">
            <a:noFill/>
            <a:miter lim="800000"/>
            <a:headEnd/>
            <a:tailEnd/>
          </a:ln>
          <a:effectLst/>
        </p:spPr>
        <p:txBody>
          <a:bodyPr>
            <a:spAutoFit/>
          </a:bodyPr>
          <a:lstStyle/>
          <a:p>
            <a:pPr algn="ctr" eaLnBrk="0" hangingPunct="0">
              <a:spcBef>
                <a:spcPct val="50000"/>
              </a:spcBef>
            </a:pPr>
            <a:r>
              <a:rPr lang="en-US" sz="2500" b="1">
                <a:cs typeface="Times New Roman" pitchFamily="18" charset="0"/>
              </a:rPr>
              <a:t>REPERCUSIONES</a:t>
            </a:r>
            <a:endParaRPr lang="en-US" sz="2500" b="1" noProof="1">
              <a:cs typeface="Times New Roman" pitchFamily="18" charset="0"/>
            </a:endParaRPr>
          </a:p>
        </p:txBody>
      </p:sp>
      <p:pic>
        <p:nvPicPr>
          <p:cNvPr id="195587" name="Picture 3" descr="hamster sirio"/>
          <p:cNvPicPr>
            <a:picLocks noChangeAspect="1" noChangeArrowheads="1"/>
          </p:cNvPicPr>
          <p:nvPr/>
        </p:nvPicPr>
        <p:blipFill>
          <a:blip r:embed="rId3" cstate="print"/>
          <a:srcRect/>
          <a:stretch>
            <a:fillRect/>
          </a:stretch>
        </p:blipFill>
        <p:spPr bwMode="auto">
          <a:xfrm>
            <a:off x="7767638" y="50800"/>
            <a:ext cx="1223962" cy="1076325"/>
          </a:xfrm>
          <a:prstGeom prst="rect">
            <a:avLst/>
          </a:prstGeom>
          <a:noFill/>
        </p:spPr>
      </p:pic>
      <p:pic>
        <p:nvPicPr>
          <p:cNvPr id="195588" name="Picture 4" descr="fontanarrosa"/>
          <p:cNvPicPr>
            <a:picLocks noChangeAspect="1" noChangeArrowheads="1"/>
          </p:cNvPicPr>
          <p:nvPr/>
        </p:nvPicPr>
        <p:blipFill>
          <a:blip r:embed="rId4" cstate="print"/>
          <a:srcRect/>
          <a:stretch>
            <a:fillRect/>
          </a:stretch>
        </p:blipFill>
        <p:spPr bwMode="auto">
          <a:xfrm>
            <a:off x="2290763" y="1557338"/>
            <a:ext cx="4562475" cy="374332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ext Box 2"/>
          <p:cNvSpPr txBox="1">
            <a:spLocks noChangeArrowheads="1"/>
          </p:cNvSpPr>
          <p:nvPr/>
        </p:nvSpPr>
        <p:spPr bwMode="auto">
          <a:xfrm>
            <a:off x="1095375" y="207963"/>
            <a:ext cx="3500438" cy="366712"/>
          </a:xfrm>
          <a:prstGeom prst="rect">
            <a:avLst/>
          </a:prstGeom>
          <a:noFill/>
          <a:ln w="9525">
            <a:noFill/>
            <a:miter lim="800000"/>
            <a:headEnd/>
            <a:tailEnd/>
          </a:ln>
          <a:effectLst/>
        </p:spPr>
        <p:txBody>
          <a:bodyPr wrap="none">
            <a:spAutoFit/>
          </a:bodyPr>
          <a:lstStyle/>
          <a:p>
            <a:r>
              <a:rPr lang="es-ES_tradnl">
                <a:solidFill>
                  <a:schemeClr val="accent2"/>
                </a:solidFill>
              </a:rPr>
              <a:t>ACTORES PRINCIPALES: CONICET</a:t>
            </a:r>
          </a:p>
        </p:txBody>
      </p:sp>
      <p:pic>
        <p:nvPicPr>
          <p:cNvPr id="212999" name="Picture 7"/>
          <p:cNvPicPr>
            <a:picLocks noChangeAspect="1" noChangeArrowheads="1"/>
          </p:cNvPicPr>
          <p:nvPr/>
        </p:nvPicPr>
        <p:blipFill>
          <a:blip r:embed="rId2" cstate="print"/>
          <a:srcRect/>
          <a:stretch>
            <a:fillRect/>
          </a:stretch>
        </p:blipFill>
        <p:spPr bwMode="auto">
          <a:xfrm>
            <a:off x="515938" y="1341438"/>
            <a:ext cx="8159750" cy="5100637"/>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ext Box 2"/>
          <p:cNvSpPr txBox="1">
            <a:spLocks noChangeArrowheads="1"/>
          </p:cNvSpPr>
          <p:nvPr/>
        </p:nvSpPr>
        <p:spPr bwMode="auto">
          <a:xfrm>
            <a:off x="3141663" y="304800"/>
            <a:ext cx="2654300" cy="473075"/>
          </a:xfrm>
          <a:prstGeom prst="rect">
            <a:avLst/>
          </a:prstGeom>
          <a:noFill/>
          <a:ln w="25400">
            <a:noFill/>
            <a:miter lim="800000"/>
            <a:headEnd/>
            <a:tailEnd/>
          </a:ln>
          <a:effectLst/>
        </p:spPr>
        <p:txBody>
          <a:bodyPr>
            <a:spAutoFit/>
          </a:bodyPr>
          <a:lstStyle/>
          <a:p>
            <a:pPr algn="ctr" eaLnBrk="0" hangingPunct="0">
              <a:spcBef>
                <a:spcPct val="50000"/>
              </a:spcBef>
            </a:pPr>
            <a:r>
              <a:rPr lang="en-US" sz="2500" b="1">
                <a:cs typeface="Times New Roman" pitchFamily="18" charset="0"/>
              </a:rPr>
              <a:t>REPERCUSIONES</a:t>
            </a:r>
            <a:endParaRPr lang="en-US" sz="2500" b="1" noProof="1">
              <a:cs typeface="Times New Roman" pitchFamily="18" charset="0"/>
            </a:endParaRPr>
          </a:p>
        </p:txBody>
      </p:sp>
      <p:pic>
        <p:nvPicPr>
          <p:cNvPr id="197635" name="Picture 3" descr="hamster sirio"/>
          <p:cNvPicPr>
            <a:picLocks noChangeAspect="1" noChangeArrowheads="1"/>
          </p:cNvPicPr>
          <p:nvPr/>
        </p:nvPicPr>
        <p:blipFill>
          <a:blip r:embed="rId3" cstate="print"/>
          <a:srcRect/>
          <a:stretch>
            <a:fillRect/>
          </a:stretch>
        </p:blipFill>
        <p:spPr bwMode="auto">
          <a:xfrm>
            <a:off x="7767638" y="50800"/>
            <a:ext cx="1223962" cy="1076325"/>
          </a:xfrm>
          <a:prstGeom prst="rect">
            <a:avLst/>
          </a:prstGeom>
          <a:noFill/>
        </p:spPr>
      </p:pic>
      <p:pic>
        <p:nvPicPr>
          <p:cNvPr id="197636" name="Picture 4" descr="sendra"/>
          <p:cNvPicPr>
            <a:picLocks noChangeAspect="1" noChangeArrowheads="1"/>
          </p:cNvPicPr>
          <p:nvPr/>
        </p:nvPicPr>
        <p:blipFill>
          <a:blip r:embed="rId4" cstate="print"/>
          <a:srcRect/>
          <a:stretch>
            <a:fillRect/>
          </a:stretch>
        </p:blipFill>
        <p:spPr bwMode="auto">
          <a:xfrm>
            <a:off x="1238250" y="1866900"/>
            <a:ext cx="6667500" cy="386715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 Box 2"/>
          <p:cNvSpPr txBox="1">
            <a:spLocks noChangeArrowheads="1"/>
          </p:cNvSpPr>
          <p:nvPr/>
        </p:nvSpPr>
        <p:spPr bwMode="auto">
          <a:xfrm>
            <a:off x="3141663" y="304800"/>
            <a:ext cx="2654300" cy="473075"/>
          </a:xfrm>
          <a:prstGeom prst="rect">
            <a:avLst/>
          </a:prstGeom>
          <a:noFill/>
          <a:ln w="25400">
            <a:noFill/>
            <a:miter lim="800000"/>
            <a:headEnd/>
            <a:tailEnd/>
          </a:ln>
          <a:effectLst/>
        </p:spPr>
        <p:txBody>
          <a:bodyPr>
            <a:spAutoFit/>
          </a:bodyPr>
          <a:lstStyle/>
          <a:p>
            <a:pPr algn="ctr" eaLnBrk="0" hangingPunct="0">
              <a:spcBef>
                <a:spcPct val="50000"/>
              </a:spcBef>
            </a:pPr>
            <a:r>
              <a:rPr lang="en-US" sz="2500" b="1">
                <a:cs typeface="Times New Roman" pitchFamily="18" charset="0"/>
              </a:rPr>
              <a:t>REPERCUSIONES</a:t>
            </a:r>
            <a:endParaRPr lang="en-US" sz="2500" b="1" noProof="1">
              <a:cs typeface="Times New Roman" pitchFamily="18" charset="0"/>
            </a:endParaRPr>
          </a:p>
        </p:txBody>
      </p:sp>
      <p:pic>
        <p:nvPicPr>
          <p:cNvPr id="199683" name="Picture 3" descr="hamster sirio"/>
          <p:cNvPicPr>
            <a:picLocks noChangeAspect="1" noChangeArrowheads="1"/>
          </p:cNvPicPr>
          <p:nvPr/>
        </p:nvPicPr>
        <p:blipFill>
          <a:blip r:embed="rId3" cstate="print"/>
          <a:srcRect/>
          <a:stretch>
            <a:fillRect/>
          </a:stretch>
        </p:blipFill>
        <p:spPr bwMode="auto">
          <a:xfrm>
            <a:off x="7767638" y="50800"/>
            <a:ext cx="1223962" cy="1076325"/>
          </a:xfrm>
          <a:prstGeom prst="rect">
            <a:avLst/>
          </a:prstGeom>
          <a:noFill/>
        </p:spPr>
      </p:pic>
      <p:pic>
        <p:nvPicPr>
          <p:cNvPr id="199684" name="Picture 4" descr="crono en Barcelona"/>
          <p:cNvPicPr>
            <a:picLocks noChangeAspect="1" noChangeArrowheads="1"/>
          </p:cNvPicPr>
          <p:nvPr/>
        </p:nvPicPr>
        <p:blipFill>
          <a:blip r:embed="rId4" cstate="print"/>
          <a:srcRect/>
          <a:stretch>
            <a:fillRect/>
          </a:stretch>
        </p:blipFill>
        <p:spPr bwMode="auto">
          <a:xfrm>
            <a:off x="1690688" y="1147763"/>
            <a:ext cx="5905500" cy="508952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p:cNvPicPr>
            <a:picLocks noChangeAspect="1" noChangeArrowheads="1"/>
          </p:cNvPicPr>
          <p:nvPr/>
        </p:nvPicPr>
        <p:blipFill>
          <a:blip r:embed="rId3" cstate="print"/>
          <a:srcRect/>
          <a:stretch>
            <a:fillRect/>
          </a:stretch>
        </p:blipFill>
        <p:spPr bwMode="auto">
          <a:xfrm>
            <a:off x="6156325" y="4581525"/>
            <a:ext cx="2705100" cy="1790700"/>
          </a:xfrm>
          <a:prstGeom prst="rect">
            <a:avLst/>
          </a:prstGeom>
          <a:noFill/>
          <a:ln w="9525">
            <a:noFill/>
            <a:miter lim="800000"/>
            <a:headEnd/>
            <a:tailEnd/>
          </a:ln>
          <a:effectLst/>
        </p:spPr>
      </p:pic>
      <p:pic>
        <p:nvPicPr>
          <p:cNvPr id="203779" name="Picture 3"/>
          <p:cNvPicPr>
            <a:picLocks noChangeAspect="1" noChangeArrowheads="1"/>
          </p:cNvPicPr>
          <p:nvPr/>
        </p:nvPicPr>
        <p:blipFill>
          <a:blip r:embed="rId4" cstate="print"/>
          <a:srcRect/>
          <a:stretch>
            <a:fillRect/>
          </a:stretch>
        </p:blipFill>
        <p:spPr bwMode="auto">
          <a:xfrm>
            <a:off x="684213" y="1773238"/>
            <a:ext cx="4845050" cy="3143250"/>
          </a:xfrm>
          <a:prstGeom prst="rect">
            <a:avLst/>
          </a:prstGeom>
          <a:noFill/>
          <a:ln w="9525">
            <a:noFill/>
            <a:miter lim="800000"/>
            <a:headEnd/>
            <a:tailEnd/>
          </a:ln>
          <a:effectLst/>
        </p:spPr>
      </p:pic>
      <p:sp>
        <p:nvSpPr>
          <p:cNvPr id="203780" name="Text Box 4"/>
          <p:cNvSpPr txBox="1">
            <a:spLocks noChangeArrowheads="1"/>
          </p:cNvSpPr>
          <p:nvPr/>
        </p:nvSpPr>
        <p:spPr bwMode="auto">
          <a:xfrm>
            <a:off x="3348038" y="404813"/>
            <a:ext cx="2698750" cy="457200"/>
          </a:xfrm>
          <a:prstGeom prst="rect">
            <a:avLst/>
          </a:prstGeom>
          <a:noFill/>
          <a:ln w="9525">
            <a:noFill/>
            <a:miter lim="800000"/>
            <a:headEnd/>
            <a:tailEnd/>
          </a:ln>
          <a:effectLst/>
        </p:spPr>
        <p:txBody>
          <a:bodyPr wrap="none">
            <a:spAutoFit/>
          </a:bodyPr>
          <a:lstStyle/>
          <a:p>
            <a:r>
              <a:rPr lang="es-ES" sz="2400" b="1">
                <a:cs typeface="Times New Roman" pitchFamily="18" charset="0"/>
              </a:rPr>
              <a:t>The IgNobel prize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7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ChangeArrowheads="1"/>
          </p:cNvSpPr>
          <p:nvPr/>
        </p:nvSpPr>
        <p:spPr bwMode="auto">
          <a:xfrm>
            <a:off x="1066800" y="3032125"/>
            <a:ext cx="7924800" cy="1190625"/>
          </a:xfrm>
          <a:prstGeom prst="rect">
            <a:avLst/>
          </a:prstGeom>
          <a:noFill/>
          <a:ln w="9525">
            <a:noFill/>
            <a:miter lim="800000"/>
            <a:headEnd/>
            <a:tailEnd/>
          </a:ln>
          <a:effectLst/>
        </p:spPr>
        <p:txBody>
          <a:bodyPr>
            <a:spAutoFit/>
          </a:bodyPr>
          <a:lstStyle/>
          <a:p>
            <a:pPr algn="r"/>
            <a:r>
              <a:rPr lang="es-ES_tradnl" i="1">
                <a:solidFill>
                  <a:schemeClr val="accent2"/>
                </a:solidFill>
                <a:cs typeface="Times New Roman" pitchFamily="18" charset="0"/>
              </a:rPr>
              <a:t>Lo más incomprensible del mundo es que es comprensible.</a:t>
            </a:r>
            <a:r>
              <a:rPr lang="es-ES_tradnl">
                <a:solidFill>
                  <a:schemeClr val="accent2"/>
                </a:solidFill>
                <a:cs typeface="Times New Roman" pitchFamily="18" charset="0"/>
              </a:rPr>
              <a:t> </a:t>
            </a:r>
            <a:endParaRPr lang="en-US">
              <a:solidFill>
                <a:schemeClr val="accent2"/>
              </a:solidFill>
              <a:cs typeface="Times New Roman" pitchFamily="18" charset="0"/>
            </a:endParaRPr>
          </a:p>
          <a:p>
            <a:pPr algn="r" eaLnBrk="0" hangingPunct="0"/>
            <a:endParaRPr lang="es-ES_tradnl">
              <a:solidFill>
                <a:schemeClr val="accent2"/>
              </a:solidFill>
              <a:cs typeface="Times New Roman" pitchFamily="18" charset="0"/>
            </a:endParaRPr>
          </a:p>
          <a:p>
            <a:pPr algn="r" eaLnBrk="0" hangingPunct="0"/>
            <a:r>
              <a:rPr lang="es-ES_tradnl">
                <a:solidFill>
                  <a:schemeClr val="accent2"/>
                </a:solidFill>
                <a:cs typeface="Times New Roman" pitchFamily="18" charset="0"/>
              </a:rPr>
              <a:t>A. Einstein, </a:t>
            </a:r>
            <a:r>
              <a:rPr lang="es-ES_tradnl" i="1">
                <a:solidFill>
                  <a:schemeClr val="accent2"/>
                </a:solidFill>
                <a:cs typeface="Times New Roman" pitchFamily="18" charset="0"/>
              </a:rPr>
              <a:t>Física y realidad</a:t>
            </a:r>
            <a:endParaRPr lang="en-US">
              <a:solidFill>
                <a:schemeClr val="accent2"/>
              </a:solidFill>
              <a:cs typeface="Times New Roman" pitchFamily="18" charset="0"/>
            </a:endParaRPr>
          </a:p>
          <a:p>
            <a:pPr eaLnBrk="0" hangingPunct="0"/>
            <a:endParaRPr lang="en-US">
              <a:solidFill>
                <a:schemeClr val="accent2"/>
              </a:solidFill>
              <a:cs typeface="Times New Roman" pitchFamily="18" charset="0"/>
            </a:endParaRPr>
          </a:p>
        </p:txBody>
      </p:sp>
      <p:pic>
        <p:nvPicPr>
          <p:cNvPr id="205827" name="Picture 3" descr="Einstein4"/>
          <p:cNvPicPr>
            <a:picLocks noChangeAspect="1" noChangeArrowheads="1"/>
          </p:cNvPicPr>
          <p:nvPr/>
        </p:nvPicPr>
        <p:blipFill>
          <a:blip r:embed="rId3" cstate="print"/>
          <a:srcRect/>
          <a:stretch>
            <a:fillRect/>
          </a:stretch>
        </p:blipFill>
        <p:spPr bwMode="auto">
          <a:xfrm>
            <a:off x="76200" y="0"/>
            <a:ext cx="2457450" cy="3810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ext Box 2"/>
          <p:cNvSpPr txBox="1">
            <a:spLocks noChangeArrowheads="1"/>
          </p:cNvSpPr>
          <p:nvPr/>
        </p:nvSpPr>
        <p:spPr bwMode="auto">
          <a:xfrm>
            <a:off x="1095375" y="207963"/>
            <a:ext cx="3500438" cy="366712"/>
          </a:xfrm>
          <a:prstGeom prst="rect">
            <a:avLst/>
          </a:prstGeom>
          <a:noFill/>
          <a:ln w="9525">
            <a:noFill/>
            <a:miter lim="800000"/>
            <a:headEnd/>
            <a:tailEnd/>
          </a:ln>
          <a:effectLst/>
        </p:spPr>
        <p:txBody>
          <a:bodyPr wrap="none">
            <a:spAutoFit/>
          </a:bodyPr>
          <a:lstStyle/>
          <a:p>
            <a:r>
              <a:rPr lang="es-ES_tradnl">
                <a:solidFill>
                  <a:schemeClr val="accent2"/>
                </a:solidFill>
              </a:rPr>
              <a:t>ACTORES PRINCIPALES: AGENCIA</a:t>
            </a:r>
          </a:p>
        </p:txBody>
      </p:sp>
      <p:pic>
        <p:nvPicPr>
          <p:cNvPr id="214020" name="Picture 4"/>
          <p:cNvPicPr>
            <a:picLocks noChangeAspect="1" noChangeArrowheads="1"/>
          </p:cNvPicPr>
          <p:nvPr/>
        </p:nvPicPr>
        <p:blipFill>
          <a:blip r:embed="rId2" cstate="print"/>
          <a:srcRect/>
          <a:stretch>
            <a:fillRect/>
          </a:stretch>
        </p:blipFill>
        <p:spPr bwMode="auto">
          <a:xfrm>
            <a:off x="539750" y="1196975"/>
            <a:ext cx="8064500" cy="5040313"/>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theme/_rels/themeOverride1.xml.rels><?xml version="1.0" encoding="UTF-8" standalone="yes"?>
<Relationships xmlns="http://schemas.openxmlformats.org/package/2006/relationships"><Relationship Id="rId1" Type="http://schemas.openxmlformats.org/officeDocument/2006/relationships/image" Target="../media/image61.jpeg"/></Relationships>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Override>
</file>

<file path=docProps/app.xml><?xml version="1.0" encoding="utf-8"?>
<Properties xmlns="http://schemas.openxmlformats.org/officeDocument/2006/extended-properties" xmlns:vt="http://schemas.openxmlformats.org/officeDocument/2006/docPropsVTypes">
  <TotalTime>1304</TotalTime>
  <Words>2088</Words>
  <Application>Microsoft Macintosh PowerPoint</Application>
  <PresentationFormat>Presentación en pantalla (4:3)</PresentationFormat>
  <Paragraphs>467</Paragraphs>
  <Slides>84</Slides>
  <Notes>50</Notes>
  <HiddenSlides>0</HiddenSlides>
  <MMClips>1</MMClips>
  <ScaleCrop>false</ScaleCrop>
  <HeadingPairs>
    <vt:vector size="4" baseType="variant">
      <vt:variant>
        <vt:lpstr>Tema</vt:lpstr>
      </vt:variant>
      <vt:variant>
        <vt:i4>1</vt:i4>
      </vt:variant>
      <vt:variant>
        <vt:lpstr>Títulos de diapositiva</vt:lpstr>
      </vt:variant>
      <vt:variant>
        <vt:i4>84</vt:i4>
      </vt:variant>
    </vt:vector>
  </HeadingPairs>
  <TitlesOfParts>
    <vt:vector size="85" baseType="lpstr">
      <vt:lpstr>Diseño predeterminado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NAIL SCIENCE</vt:lpstr>
      <vt:lpstr>NAIL SCIENCE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The houze!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WinuE</dc:creator>
  <cp:lastModifiedBy>Usuario Mac</cp:lastModifiedBy>
  <cp:revision>52</cp:revision>
  <dcterms:created xsi:type="dcterms:W3CDTF">2007-09-27T01:44:37Z</dcterms:created>
  <dcterms:modified xsi:type="dcterms:W3CDTF">2019-11-04T16:50:02Z</dcterms:modified>
</cp:coreProperties>
</file>