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diagrams/data2.xml" ContentType="application/vnd.openxmlformats-officedocument.drawingml.diagramData+xml"/>
  <Default Extension="doc" ContentType="application/msword"/>
  <Override PartName="/ppt/charts/chart3.xml" ContentType="application/vnd.openxmlformats-officedocument.drawingml.chart+xml"/>
  <Override PartName="/ppt/diagrams/colors6.xml" ContentType="application/vnd.openxmlformats-officedocument.drawingml.diagramColors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  <Override PartName="/ppt/diagrams/data5.xml" ContentType="application/vnd.openxmlformats-officedocument.drawingml.diagramData+xml"/>
  <Override PartName="/ppt/charts/chart6.xml" ContentType="application/vnd.openxmlformats-officedocument.drawingml.chart+xml"/>
  <Override PartName="/ppt/diagrams/data3.xml" ContentType="application/vnd.openxmlformats-officedocument.drawingml.diagramData+xml"/>
  <Override PartName="/ppt/charts/chart4.xml" ContentType="application/vnd.openxmlformats-officedocument.drawingml.chart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7" r:id="rId2"/>
    <p:sldId id="258" r:id="rId3"/>
    <p:sldId id="260" r:id="rId4"/>
    <p:sldId id="261" r:id="rId5"/>
    <p:sldId id="303" r:id="rId6"/>
    <p:sldId id="263" r:id="rId7"/>
    <p:sldId id="262" r:id="rId8"/>
    <p:sldId id="264" r:id="rId9"/>
    <p:sldId id="302" r:id="rId10"/>
    <p:sldId id="265" r:id="rId11"/>
    <p:sldId id="270" r:id="rId12"/>
    <p:sldId id="271" r:id="rId13"/>
    <p:sldId id="272" r:id="rId14"/>
    <p:sldId id="273" r:id="rId15"/>
    <p:sldId id="308" r:id="rId16"/>
    <p:sldId id="299" r:id="rId17"/>
    <p:sldId id="274" r:id="rId18"/>
    <p:sldId id="275" r:id="rId19"/>
    <p:sldId id="276" r:id="rId20"/>
    <p:sldId id="298" r:id="rId21"/>
    <p:sldId id="268" r:id="rId22"/>
    <p:sldId id="307" r:id="rId23"/>
    <p:sldId id="279" r:id="rId24"/>
    <p:sldId id="286" r:id="rId25"/>
    <p:sldId id="301" r:id="rId26"/>
    <p:sldId id="300" r:id="rId27"/>
    <p:sldId id="282" r:id="rId28"/>
    <p:sldId id="284" r:id="rId29"/>
    <p:sldId id="287" r:id="rId30"/>
    <p:sldId id="289" r:id="rId31"/>
    <p:sldId id="291" r:id="rId32"/>
    <p:sldId id="292" r:id="rId33"/>
    <p:sldId id="293" r:id="rId34"/>
    <p:sldId id="294" r:id="rId35"/>
    <p:sldId id="295" r:id="rId36"/>
    <p:sldId id="296" r:id="rId37"/>
    <p:sldId id="304" r:id="rId38"/>
    <p:sldId id="305" r:id="rId39"/>
    <p:sldId id="297" r:id="rId40"/>
  </p:sldIdLst>
  <p:sldSz cx="9144000" cy="6858000" type="screen4x3"/>
  <p:notesSz cx="7045325" cy="9345613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42" autoAdjust="0"/>
    <p:restoredTop sz="94660"/>
  </p:normalViewPr>
  <p:slideViewPr>
    <p:cSldViewPr>
      <p:cViewPr varScale="1">
        <p:scale>
          <a:sx n="103" d="100"/>
          <a:sy n="103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lsemorile\Mis%20documentos\Downloads\datos_1%20(1)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lsemorile\Mis%20documentos\Downloads\distribuci&#243;n%20por%20disciplinas%20convocatoria%202015%20(2)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cinv2\Desktop\patricia\Evaluaci&#243;n%20Mincyt\datos%20proyectos%20externo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 lang="es-AR">
                <a:solidFill>
                  <a:srgbClr val="C00000"/>
                </a:solidFill>
              </a:defRPr>
            </a:pPr>
            <a:r>
              <a:rPr smtClean="0"/>
              <a:t>Totalmente/en </a:t>
            </a:r>
            <a:r>
              <a:t>gran medida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Totalmente/En gran medida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smtClean="0"/>
                      <a:t>74%</a:t>
                    </a:r>
                    <a:endParaRPr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smtClean="0"/>
                      <a:t>67%</a:t>
                    </a:r>
                    <a:endParaRPr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smtClean="0"/>
                      <a:t>43%</a:t>
                    </a:r>
                    <a:endParaRPr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smtClean="0"/>
                      <a:t>46%</a:t>
                    </a:r>
                    <a:endParaRPr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smtClean="0"/>
                      <a:t>66%</a:t>
                    </a:r>
                    <a:endParaRPr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es-AR" sz="1100" b="1" i="0" baseline="0"/>
                </a:pPr>
                <a:endParaRPr lang="es-ES"/>
              </a:p>
            </c:txPr>
            <c:showVal val="1"/>
          </c:dLbls>
          <c:cat>
            <c:strRef>
              <c:f>Hoja1!$A$2:$A$7</c:f>
              <c:strCache>
                <c:ptCount val="5"/>
                <c:pt idx="0">
                  <c:v>Las politicas y estrategias implementadas por la UNQ han contribuido al desarrollo de las actividades de I+D+i</c:v>
                </c:pt>
                <c:pt idx="1">
                  <c:v>El modelo organizativo de la UNQ contribuye al desarrollo de la función</c:v>
                </c:pt>
                <c:pt idx="2">
                  <c:v>Las  políticas relativas al reclutamiento de docentes investigadores de alta calidad </c:v>
                </c:pt>
                <c:pt idx="3">
                  <c:v>Las politicas relativas al uso de resultados de investigación</c:v>
                </c:pt>
                <c:pt idx="4">
                  <c:v>La normativa vigente en la UNQ favorece el desarrollo de la I+D+i</c:v>
                </c:pt>
              </c:strCache>
            </c:strRef>
          </c:cat>
          <c:val>
            <c:numRef>
              <c:f>Hoja1!$B$2:$B$7</c:f>
              <c:numCache>
                <c:formatCode>0.00%</c:formatCode>
                <c:ptCount val="6"/>
                <c:pt idx="0">
                  <c:v>0.74000000000000232</c:v>
                </c:pt>
                <c:pt idx="1">
                  <c:v>0.67000000000000304</c:v>
                </c:pt>
                <c:pt idx="2">
                  <c:v>0.43000000000000038</c:v>
                </c:pt>
                <c:pt idx="3">
                  <c:v>0.46</c:v>
                </c:pt>
                <c:pt idx="4">
                  <c:v>0.66000000000000303</c:v>
                </c:pt>
              </c:numCache>
            </c:numRef>
          </c:val>
        </c:ser>
        <c:axId val="105371520"/>
        <c:axId val="105373056"/>
      </c:barChart>
      <c:catAx>
        <c:axId val="105371520"/>
        <c:scaling>
          <c:orientation val="minMax"/>
        </c:scaling>
        <c:axPos val="l"/>
        <c:tickLblPos val="nextTo"/>
        <c:txPr>
          <a:bodyPr/>
          <a:lstStyle/>
          <a:p>
            <a:pPr>
              <a:defRPr lang="es-AR" sz="1100" b="1" i="0" baseline="0">
                <a:solidFill>
                  <a:schemeClr val="tx1"/>
                </a:solidFill>
              </a:defRPr>
            </a:pPr>
            <a:endParaRPr lang="es-ES"/>
          </a:p>
        </c:txPr>
        <c:crossAx val="105373056"/>
        <c:crosses val="autoZero"/>
        <c:auto val="1"/>
        <c:lblAlgn val="ctr"/>
        <c:lblOffset val="100"/>
      </c:catAx>
      <c:valAx>
        <c:axId val="105373056"/>
        <c:scaling>
          <c:orientation val="minMax"/>
        </c:scaling>
        <c:delete val="1"/>
        <c:axPos val="b"/>
        <c:majorGridlines/>
        <c:numFmt formatCode="0.00%" sourceLinked="1"/>
        <c:tickLblPos val="nextTo"/>
        <c:crossAx val="10537152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s-E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plotArea>
      <c:layout/>
      <c:barChart>
        <c:barDir val="bar"/>
        <c:grouping val="stacked"/>
        <c:ser>
          <c:idx val="0"/>
          <c:order val="0"/>
          <c:tx>
            <c:strRef>
              <c:f>Hoja1!$B$1</c:f>
              <c:strCache>
                <c:ptCount val="1"/>
                <c:pt idx="0">
                  <c:v>Muy adecuados/adecuados</c:v>
                </c:pt>
              </c:strCache>
            </c:strRef>
          </c:tx>
          <c:cat>
            <c:strRef>
              <c:f>Hoja1!$A$2:$A$5</c:f>
              <c:strCache>
                <c:ptCount val="4"/>
                <c:pt idx="0">
                  <c:v>Instrumentos de promoción de la investigación</c:v>
                </c:pt>
                <c:pt idx="1">
                  <c:v>Instrumentos de promoción de la transferencia</c:v>
                </c:pt>
                <c:pt idx="2">
                  <c:v>Instrumentos existentes para la formación y consolidación de RRHH en I+D+i</c:v>
                </c:pt>
                <c:pt idx="3">
                  <c:v>Política de ingreso y promoción de docentes investigadores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79.5</c:v>
                </c:pt>
                <c:pt idx="1">
                  <c:v>45.8</c:v>
                </c:pt>
                <c:pt idx="2">
                  <c:v>58.7</c:v>
                </c:pt>
                <c:pt idx="3">
                  <c:v>36.300000000000004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Poco/Nada adecuados</c:v>
                </c:pt>
              </c:strCache>
            </c:strRef>
          </c:tx>
          <c:cat>
            <c:strRef>
              <c:f>Hoja1!$A$2:$A$5</c:f>
              <c:strCache>
                <c:ptCount val="4"/>
                <c:pt idx="0">
                  <c:v>Instrumentos de promoción de la investigación</c:v>
                </c:pt>
                <c:pt idx="1">
                  <c:v>Instrumentos de promoción de la transferencia</c:v>
                </c:pt>
                <c:pt idx="2">
                  <c:v>Instrumentos existentes para la formación y consolidación de RRHH en I+D+i</c:v>
                </c:pt>
                <c:pt idx="3">
                  <c:v>Política de ingreso y promoción de docentes investigadores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0</c:v>
                </c:pt>
                <c:pt idx="2">
                  <c:v>0</c:v>
                </c:pt>
                <c:pt idx="3">
                  <c:v>47.8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No conozco suficiente</c:v>
                </c:pt>
              </c:strCache>
            </c:strRef>
          </c:tx>
          <c:cat>
            <c:strRef>
              <c:f>Hoja1!$A$2:$A$5</c:f>
              <c:strCache>
                <c:ptCount val="4"/>
                <c:pt idx="0">
                  <c:v>Instrumentos de promoción de la investigación</c:v>
                </c:pt>
                <c:pt idx="1">
                  <c:v>Instrumentos de promoción de la transferencia</c:v>
                </c:pt>
                <c:pt idx="2">
                  <c:v>Instrumentos existentes para la formación y consolidación de RRHH en I+D+i</c:v>
                </c:pt>
                <c:pt idx="3">
                  <c:v>Política de ingreso y promoción de docentes investigadores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0</c:v>
                </c:pt>
                <c:pt idx="1">
                  <c:v>41.7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overlap val="100"/>
        <c:axId val="106423424"/>
        <c:axId val="106424960"/>
      </c:barChart>
      <c:catAx>
        <c:axId val="106423424"/>
        <c:scaling>
          <c:orientation val="minMax"/>
        </c:scaling>
        <c:axPos val="l"/>
        <c:tickLblPos val="nextTo"/>
        <c:txPr>
          <a:bodyPr/>
          <a:lstStyle/>
          <a:p>
            <a:pPr>
              <a:defRPr lang="es-AR" sz="1200" b="1" i="0" baseline="0">
                <a:latin typeface="Arial Narrow" pitchFamily="34" charset="0"/>
              </a:defRPr>
            </a:pPr>
            <a:endParaRPr lang="es-ES"/>
          </a:p>
        </c:txPr>
        <c:crossAx val="106424960"/>
        <c:crosses val="autoZero"/>
        <c:auto val="1"/>
        <c:lblAlgn val="ctr"/>
        <c:lblOffset val="100"/>
      </c:catAx>
      <c:valAx>
        <c:axId val="106424960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lang="es-AR" b="1" i="0" baseline="0"/>
            </a:pPr>
            <a:endParaRPr lang="es-ES"/>
          </a:p>
        </c:txPr>
        <c:crossAx val="10642342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lang="es-AR" b="1" i="0" baseline="0"/>
          </a:pPr>
          <a:endParaRPr lang="es-ES"/>
        </a:p>
      </c:txPr>
    </c:legend>
    <c:plotVisOnly val="1"/>
    <c:dispBlanksAs val="gap"/>
  </c:chart>
  <c:txPr>
    <a:bodyPr/>
    <a:lstStyle/>
    <a:p>
      <a:pPr>
        <a:defRPr sz="1100" baseline="0"/>
      </a:pPr>
      <a:endParaRPr lang="es-E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style val="4"/>
  <c:chart>
    <c:plotArea>
      <c:layout>
        <c:manualLayout>
          <c:layoutTarget val="inner"/>
          <c:xMode val="edge"/>
          <c:yMode val="edge"/>
          <c:x val="0.15587044534412994"/>
          <c:y val="8.9041244784830068E-2"/>
          <c:w val="0.76315789473684215"/>
          <c:h val="0.66096000936431365"/>
        </c:manualLayout>
      </c:layout>
      <c:lineChart>
        <c:grouping val="standard"/>
        <c:ser>
          <c:idx val="1"/>
          <c:order val="0"/>
          <c:tx>
            <c:strRef>
              <c:f>'total de subsidios'!$A$37</c:f>
              <c:strCache>
                <c:ptCount val="1"/>
                <c:pt idx="0">
                  <c:v>Monto</c:v>
                </c:pt>
              </c:strCache>
            </c:strRef>
          </c:tx>
          <c:cat>
            <c:numRef>
              <c:f>'total de subsidios'!$B$36:$J$36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'total de subsidios'!$B$37:$J$37</c:f>
              <c:numCache>
                <c:formatCode>#,##0.00</c:formatCode>
                <c:ptCount val="9"/>
                <c:pt idx="0">
                  <c:v>1481378</c:v>
                </c:pt>
                <c:pt idx="1">
                  <c:v>1592000</c:v>
                </c:pt>
                <c:pt idx="2">
                  <c:v>2110861</c:v>
                </c:pt>
                <c:pt idx="3">
                  <c:v>2532573.73</c:v>
                </c:pt>
                <c:pt idx="4">
                  <c:v>3500000</c:v>
                </c:pt>
                <c:pt idx="5">
                  <c:v>3850000</c:v>
                </c:pt>
                <c:pt idx="6">
                  <c:v>5000000</c:v>
                </c:pt>
                <c:pt idx="7">
                  <c:v>6098925.4200000009</c:v>
                </c:pt>
                <c:pt idx="8">
                  <c:v>8419991.8000000007</c:v>
                </c:pt>
              </c:numCache>
            </c:numRef>
          </c:val>
        </c:ser>
        <c:marker val="1"/>
        <c:axId val="82430592"/>
        <c:axId val="82850176"/>
      </c:lineChart>
      <c:lineChart>
        <c:grouping val="standard"/>
        <c:ser>
          <c:idx val="0"/>
          <c:order val="1"/>
          <c:tx>
            <c:strRef>
              <c:f>'total de subsidios'!$A$38</c:f>
              <c:strCache>
                <c:ptCount val="1"/>
                <c:pt idx="0">
                  <c:v>Programas</c:v>
                </c:pt>
              </c:strCache>
            </c:strRef>
          </c:tx>
          <c:cat>
            <c:numRef>
              <c:f>'total de subsidios'!$B$36:$J$36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'total de subsidios'!$B$38:$J$38</c:f>
              <c:numCache>
                <c:formatCode>General</c:formatCode>
                <c:ptCount val="9"/>
                <c:pt idx="0">
                  <c:v>17</c:v>
                </c:pt>
                <c:pt idx="1">
                  <c:v>17</c:v>
                </c:pt>
                <c:pt idx="2">
                  <c:v>17</c:v>
                </c:pt>
                <c:pt idx="3">
                  <c:v>17</c:v>
                </c:pt>
                <c:pt idx="4">
                  <c:v>21</c:v>
                </c:pt>
                <c:pt idx="5">
                  <c:v>21</c:v>
                </c:pt>
                <c:pt idx="6">
                  <c:v>21</c:v>
                </c:pt>
                <c:pt idx="7">
                  <c:v>21</c:v>
                </c:pt>
                <c:pt idx="8">
                  <c:v>25</c:v>
                </c:pt>
              </c:numCache>
            </c:numRef>
          </c:val>
        </c:ser>
        <c:ser>
          <c:idx val="2"/>
          <c:order val="2"/>
          <c:tx>
            <c:strRef>
              <c:f>'total de subsidios'!$A$39</c:f>
              <c:strCache>
                <c:ptCount val="1"/>
                <c:pt idx="0">
                  <c:v>Proyectos</c:v>
                </c:pt>
              </c:strCache>
            </c:strRef>
          </c:tx>
          <c:cat>
            <c:numRef>
              <c:f>'total de subsidios'!$B$36:$J$36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'total de subsidios'!$B$39:$J$39</c:f>
              <c:numCache>
                <c:formatCode>General</c:formatCode>
                <c:ptCount val="9"/>
                <c:pt idx="0">
                  <c:v>27</c:v>
                </c:pt>
                <c:pt idx="1">
                  <c:v>27</c:v>
                </c:pt>
                <c:pt idx="2">
                  <c:v>39</c:v>
                </c:pt>
                <c:pt idx="3">
                  <c:v>39</c:v>
                </c:pt>
                <c:pt idx="4">
                  <c:v>42</c:v>
                </c:pt>
                <c:pt idx="5">
                  <c:v>42</c:v>
                </c:pt>
                <c:pt idx="6">
                  <c:v>49</c:v>
                </c:pt>
                <c:pt idx="7">
                  <c:v>49</c:v>
                </c:pt>
                <c:pt idx="8">
                  <c:v>42</c:v>
                </c:pt>
              </c:numCache>
            </c:numRef>
          </c:val>
        </c:ser>
        <c:marker val="1"/>
        <c:axId val="82852096"/>
        <c:axId val="82857984"/>
      </c:lineChart>
      <c:catAx>
        <c:axId val="82430592"/>
        <c:scaling>
          <c:orientation val="minMax"/>
        </c:scaling>
        <c:axPos val="b"/>
        <c:numFmt formatCode="General" sourceLinked="1"/>
        <c:majorTickMark val="cross"/>
        <c:tickLblPos val="nextTo"/>
        <c:txPr>
          <a:bodyPr rot="0" vert="horz"/>
          <a:lstStyle/>
          <a:p>
            <a:pPr>
              <a:defRPr lang="es-AR"/>
            </a:pPr>
            <a:endParaRPr lang="es-ES"/>
          </a:p>
        </c:txPr>
        <c:crossAx val="82850176"/>
        <c:crosses val="autoZero"/>
        <c:lblAlgn val="ctr"/>
        <c:lblOffset val="100"/>
        <c:tickLblSkip val="1"/>
        <c:tickMarkSkip val="1"/>
      </c:catAx>
      <c:valAx>
        <c:axId val="82850176"/>
        <c:scaling>
          <c:orientation val="minMax"/>
        </c:scaling>
        <c:axPos val="l"/>
        <c:numFmt formatCode="#,##0.00" sourceLinked="1"/>
        <c:majorTickMark val="cross"/>
        <c:tickLblPos val="nextTo"/>
        <c:txPr>
          <a:bodyPr rot="0" vert="horz"/>
          <a:lstStyle/>
          <a:p>
            <a:pPr>
              <a:defRPr lang="es-AR"/>
            </a:pPr>
            <a:endParaRPr lang="es-ES"/>
          </a:p>
        </c:txPr>
        <c:crossAx val="82430592"/>
        <c:crosses val="autoZero"/>
        <c:crossBetween val="between"/>
        <c:dispUnits>
          <c:builtInUnit val="thousands"/>
        </c:dispUnits>
      </c:valAx>
      <c:catAx>
        <c:axId val="82852096"/>
        <c:scaling>
          <c:orientation val="minMax"/>
        </c:scaling>
        <c:delete val="1"/>
        <c:axPos val="b"/>
        <c:numFmt formatCode="General" sourceLinked="1"/>
        <c:tickLblPos val="none"/>
        <c:crossAx val="82857984"/>
        <c:crosses val="autoZero"/>
        <c:lblAlgn val="ctr"/>
        <c:lblOffset val="100"/>
      </c:catAx>
      <c:valAx>
        <c:axId val="82857984"/>
        <c:scaling>
          <c:orientation val="minMax"/>
        </c:scaling>
        <c:axPos val="r"/>
        <c:numFmt formatCode="General" sourceLinked="1"/>
        <c:majorTickMark val="cross"/>
        <c:tickLblPos val="nextTo"/>
        <c:txPr>
          <a:bodyPr rot="0" vert="horz"/>
          <a:lstStyle/>
          <a:p>
            <a:pPr>
              <a:defRPr lang="es-AR"/>
            </a:pPr>
            <a:endParaRPr lang="es-ES"/>
          </a:p>
        </c:txPr>
        <c:crossAx val="82852096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.26315789473684231"/>
          <c:y val="0.8938371111092529"/>
          <c:w val="0.54858299595141335"/>
          <c:h val="8.2191918262919827E-2"/>
        </c:manualLayout>
      </c:layout>
      <c:txPr>
        <a:bodyPr/>
        <a:lstStyle/>
        <a:p>
          <a:pPr>
            <a:defRPr lang="es-AR"/>
          </a:pPr>
          <a:endParaRPr lang="es-ES"/>
        </a:p>
      </c:txPr>
    </c:legend>
    <c:plotVisOnly val="1"/>
    <c:dispBlanksAs val="gap"/>
  </c:chart>
  <c:txPr>
    <a:bodyPr/>
    <a:lstStyle/>
    <a:p>
      <a:pPr>
        <a:defRPr sz="1400">
          <a:latin typeface="Arial Narrow" pitchFamily="34" charset="0"/>
        </a:defRPr>
      </a:pPr>
      <a:endParaRPr lang="es-ES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style val="11"/>
  <c:chart>
    <c:autoTitleDeleted val="1"/>
    <c:plotArea>
      <c:layout>
        <c:manualLayout>
          <c:layoutTarget val="inner"/>
          <c:xMode val="edge"/>
          <c:yMode val="edge"/>
          <c:x val="0.2333333333333335"/>
          <c:y val="9.0625000000000219E-2"/>
          <c:w val="0.53749999999999998"/>
          <c:h val="0.80625000000000002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Aporte anual CONICET en sueldos Investigadores y Becarios (en miles)</c:v>
                </c:pt>
              </c:strCache>
            </c:strRef>
          </c:tx>
          <c:dLbls>
            <c:dLbl>
              <c:idx val="0"/>
              <c:layout>
                <c:manualLayout>
                  <c:x val="3.4596046587926553E-2"/>
                  <c:y val="5.4694143700787387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baseline="0"/>
                    </a:pPr>
                    <a:r>
                      <a:rPr lang="en-US" dirty="0" err="1"/>
                      <a:t>CICyT</a:t>
                    </a:r>
                    <a:r>
                      <a:rPr lang="en-US" dirty="0"/>
                      <a:t> CONICET (60); $ </a:t>
                    </a:r>
                    <a:r>
                      <a:rPr lang="en-US" dirty="0" smtClean="0"/>
                      <a:t>9.663 *</a:t>
                    </a:r>
                  </a:p>
                  <a:p>
                    <a:pPr>
                      <a:defRPr sz="1200" b="1" i="0" baseline="0"/>
                    </a:pPr>
                    <a:endParaRPr lang="en-US" dirty="0"/>
                  </a:p>
                </c:rich>
              </c:tx>
              <c:spPr/>
              <c:showVal val="1"/>
              <c:showCatName val="1"/>
            </c:dLbl>
            <c:dLbl>
              <c:idx val="1"/>
              <c:layout>
                <c:manualLayout>
                  <c:x val="0.26943471128608931"/>
                  <c:y val="-5.9593750000000077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 baseline="0"/>
                    </a:pPr>
                    <a:endParaRPr lang="en-US" sz="1200" b="1" i="0" baseline="0" dirty="0" smtClean="0"/>
                  </a:p>
                  <a:p>
                    <a:pPr>
                      <a:defRPr sz="1200" b="1" i="0" baseline="0"/>
                    </a:pPr>
                    <a:r>
                      <a:rPr lang="en-US" sz="1200" b="1" i="0" baseline="0" dirty="0" err="1" smtClean="0"/>
                      <a:t>Becarios</a:t>
                    </a:r>
                    <a:r>
                      <a:rPr lang="en-US" sz="1200" b="1" i="0" baseline="0" dirty="0" smtClean="0"/>
                      <a:t> </a:t>
                    </a:r>
                    <a:r>
                      <a:rPr lang="en-US" sz="1200" b="1" i="0" baseline="0" dirty="0" err="1" smtClean="0"/>
                      <a:t>Doctorales</a:t>
                    </a:r>
                    <a:r>
                      <a:rPr lang="en-US" sz="1200" b="1" i="0" baseline="0" dirty="0" smtClean="0"/>
                      <a:t> (105); </a:t>
                    </a:r>
                  </a:p>
                  <a:p>
                    <a:pPr>
                      <a:defRPr sz="1200" b="1" i="0" baseline="0"/>
                    </a:pPr>
                    <a:r>
                      <a:rPr lang="en-US" sz="1200" b="1" i="0" baseline="0" dirty="0" smtClean="0"/>
                      <a:t> $ 13.830</a:t>
                    </a:r>
                    <a:endParaRPr lang="en-US" sz="1200" b="1" i="0" baseline="0" dirty="0"/>
                  </a:p>
                </c:rich>
              </c:tx>
              <c:spPr/>
              <c:showVal val="1"/>
              <c:showCatName val="1"/>
            </c:dLbl>
            <c:dLbl>
              <c:idx val="2"/>
              <c:layout>
                <c:manualLayout>
                  <c:x val="-3.3352854330708601E-2"/>
                  <c:y val="-5.1993110236220514E-4"/>
                </c:manualLayout>
              </c:layout>
              <c:spPr/>
              <c:txPr>
                <a:bodyPr/>
                <a:lstStyle/>
                <a:p>
                  <a:pPr>
                    <a:defRPr sz="1200" b="1" i="0" baseline="0"/>
                  </a:pPr>
                  <a:endParaRPr lang="es-ES"/>
                </a:p>
              </c:txPr>
              <c:showVal val="1"/>
              <c:showCatName val="1"/>
            </c:dLbl>
            <c:txPr>
              <a:bodyPr/>
              <a:lstStyle/>
              <a:p>
                <a:pPr>
                  <a:defRPr b="1" i="0" baseline="0"/>
                </a:pPr>
                <a:endParaRPr lang="es-ES"/>
              </a:p>
            </c:txPr>
            <c:showVal val="1"/>
            <c:showCatName val="1"/>
            <c:showLeaderLines val="1"/>
          </c:dLbls>
          <c:cat>
            <c:strRef>
              <c:f>Hoja1!$A$2:$A$4</c:f>
              <c:strCache>
                <c:ptCount val="3"/>
                <c:pt idx="0">
                  <c:v>CICyT CONICET (60)</c:v>
                </c:pt>
                <c:pt idx="1">
                  <c:v>Becarios Doctorales (105)</c:v>
                </c:pt>
                <c:pt idx="2">
                  <c:v>Becarios Posdoct. (53)</c:v>
                </c:pt>
              </c:strCache>
            </c:strRef>
          </c:cat>
          <c:val>
            <c:numRef>
              <c:f>Hoja1!$B$2:$B$4</c:f>
              <c:numCache>
                <c:formatCode>[$$-2C0A]\ #,##0</c:formatCode>
                <c:ptCount val="3"/>
                <c:pt idx="0">
                  <c:v>9663</c:v>
                </c:pt>
                <c:pt idx="1">
                  <c:v>13830</c:v>
                </c:pt>
                <c:pt idx="2">
                  <c:v>8600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</c:plotArea>
    <c:plotVisOnly val="1"/>
  </c:chart>
  <c:txPr>
    <a:bodyPr/>
    <a:lstStyle/>
    <a:p>
      <a:pPr>
        <a:defRPr sz="1400" baseline="0">
          <a:latin typeface="Arial Narrow" pitchFamily="34" charset="0"/>
        </a:defRPr>
      </a:pPr>
      <a:endParaRPr lang="es-E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style val="4"/>
  <c:chart>
    <c:plotArea>
      <c:layout>
        <c:manualLayout>
          <c:layoutTarget val="inner"/>
          <c:xMode val="edge"/>
          <c:yMode val="edge"/>
          <c:x val="8.367355276781073E-2"/>
          <c:y val="8.8135739101793065E-2"/>
          <c:w val="0.88775598668286393"/>
          <c:h val="0.51525509013355764"/>
        </c:manualLayout>
      </c:layout>
      <c:barChart>
        <c:barDir val="col"/>
        <c:grouping val="stacked"/>
        <c:ser>
          <c:idx val="0"/>
          <c:order val="0"/>
          <c:tx>
            <c:strRef>
              <c:f>Hoja1!$E$58</c:f>
              <c:strCache>
                <c:ptCount val="1"/>
                <c:pt idx="0">
                  <c:v>Programas </c:v>
                </c:pt>
              </c:strCache>
            </c:strRef>
          </c:tx>
          <c:dLbls>
            <c:txPr>
              <a:bodyPr/>
              <a:lstStyle/>
              <a:p>
                <a:pPr>
                  <a:defRPr lang="es-AR"/>
                </a:pPr>
                <a:endParaRPr lang="es-ES"/>
              </a:p>
            </c:txPr>
            <c:showVal val="1"/>
          </c:dLbls>
          <c:cat>
            <c:multiLvlStrRef>
              <c:f>Hoja1!$C$59:$D$66</c:f>
              <c:multiLvlStrCache>
                <c:ptCount val="8"/>
                <c:lvl>
                  <c:pt idx="0">
                    <c:v>2013</c:v>
                  </c:pt>
                  <c:pt idx="1">
                    <c:v>2015</c:v>
                  </c:pt>
                  <c:pt idx="2">
                    <c:v>2013</c:v>
                  </c:pt>
                  <c:pt idx="3">
                    <c:v>2015</c:v>
                  </c:pt>
                  <c:pt idx="4">
                    <c:v>2013</c:v>
                  </c:pt>
                  <c:pt idx="5">
                    <c:v>2015</c:v>
                  </c:pt>
                  <c:pt idx="6">
                    <c:v>2013</c:v>
                  </c:pt>
                  <c:pt idx="7">
                    <c:v>2015</c:v>
                  </c:pt>
                </c:lvl>
                <c:lvl>
                  <c:pt idx="0">
                    <c:v>Cs. Humanas</c:v>
                  </c:pt>
                  <c:pt idx="2">
                    <c:v>Cs. Sociales</c:v>
                  </c:pt>
                  <c:pt idx="4">
                    <c:v>Cs. Exactas y Naturales</c:v>
                  </c:pt>
                  <c:pt idx="6">
                    <c:v>Tecnologías e Ingenierias</c:v>
                  </c:pt>
                </c:lvl>
              </c:multiLvlStrCache>
            </c:multiLvlStrRef>
          </c:cat>
          <c:val>
            <c:numRef>
              <c:f>Hoja1!$E$59:$E$66</c:f>
              <c:numCache>
                <c:formatCode>General</c:formatCode>
                <c:ptCount val="8"/>
                <c:pt idx="0">
                  <c:v>3</c:v>
                </c:pt>
                <c:pt idx="1">
                  <c:v>4</c:v>
                </c:pt>
                <c:pt idx="2">
                  <c:v>8</c:v>
                </c:pt>
                <c:pt idx="3">
                  <c:v>11</c:v>
                </c:pt>
                <c:pt idx="4">
                  <c:v>9</c:v>
                </c:pt>
                <c:pt idx="5">
                  <c:v>8</c:v>
                </c:pt>
                <c:pt idx="6">
                  <c:v>1</c:v>
                </c:pt>
                <c:pt idx="7">
                  <c:v>2</c:v>
                </c:pt>
              </c:numCache>
            </c:numRef>
          </c:val>
        </c:ser>
        <c:ser>
          <c:idx val="1"/>
          <c:order val="1"/>
          <c:tx>
            <c:strRef>
              <c:f>Hoja1!$F$58</c:f>
              <c:strCache>
                <c:ptCount val="1"/>
                <c:pt idx="0">
                  <c:v>Proyectos</c:v>
                </c:pt>
              </c:strCache>
            </c:strRef>
          </c:tx>
          <c:dLbls>
            <c:dLbl>
              <c:idx val="7"/>
              <c:layout>
                <c:manualLayout>
                  <c:x val="0"/>
                  <c:y val="-1.0126536522510153E-2"/>
                </c:manualLayout>
              </c:layout>
              <c:showVal val="1"/>
            </c:dLbl>
            <c:txPr>
              <a:bodyPr/>
              <a:lstStyle/>
              <a:p>
                <a:pPr>
                  <a:defRPr lang="es-AR"/>
                </a:pPr>
                <a:endParaRPr lang="es-ES"/>
              </a:p>
            </c:txPr>
            <c:showVal val="1"/>
          </c:dLbls>
          <c:cat>
            <c:multiLvlStrRef>
              <c:f>Hoja1!$C$59:$D$66</c:f>
              <c:multiLvlStrCache>
                <c:ptCount val="8"/>
                <c:lvl>
                  <c:pt idx="0">
                    <c:v>2013</c:v>
                  </c:pt>
                  <c:pt idx="1">
                    <c:v>2015</c:v>
                  </c:pt>
                  <c:pt idx="2">
                    <c:v>2013</c:v>
                  </c:pt>
                  <c:pt idx="3">
                    <c:v>2015</c:v>
                  </c:pt>
                  <c:pt idx="4">
                    <c:v>2013</c:v>
                  </c:pt>
                  <c:pt idx="5">
                    <c:v>2015</c:v>
                  </c:pt>
                  <c:pt idx="6">
                    <c:v>2013</c:v>
                  </c:pt>
                  <c:pt idx="7">
                    <c:v>2015</c:v>
                  </c:pt>
                </c:lvl>
                <c:lvl>
                  <c:pt idx="0">
                    <c:v>Cs. Humanas</c:v>
                  </c:pt>
                  <c:pt idx="2">
                    <c:v>Cs. Sociales</c:v>
                  </c:pt>
                  <c:pt idx="4">
                    <c:v>Cs. Exactas y Naturales</c:v>
                  </c:pt>
                  <c:pt idx="6">
                    <c:v>Tecnologías e Ingenierias</c:v>
                  </c:pt>
                </c:lvl>
              </c:multiLvlStrCache>
            </c:multiLvlStrRef>
          </c:cat>
          <c:val>
            <c:numRef>
              <c:f>Hoja1!$F$59:$F$66</c:f>
              <c:numCache>
                <c:formatCode>General</c:formatCode>
                <c:ptCount val="8"/>
                <c:pt idx="0">
                  <c:v>7</c:v>
                </c:pt>
                <c:pt idx="1">
                  <c:v>6</c:v>
                </c:pt>
                <c:pt idx="2">
                  <c:v>38</c:v>
                </c:pt>
                <c:pt idx="3">
                  <c:v>25</c:v>
                </c:pt>
                <c:pt idx="4">
                  <c:v>7</c:v>
                </c:pt>
                <c:pt idx="5">
                  <c:v>7</c:v>
                </c:pt>
                <c:pt idx="6">
                  <c:v>9</c:v>
                </c:pt>
                <c:pt idx="7">
                  <c:v>4</c:v>
                </c:pt>
              </c:numCache>
            </c:numRef>
          </c:val>
        </c:ser>
        <c:dLbls>
          <c:showVal val="1"/>
        </c:dLbls>
        <c:overlap val="100"/>
        <c:axId val="82884096"/>
        <c:axId val="82885632"/>
      </c:barChart>
      <c:catAx>
        <c:axId val="82884096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s-AR"/>
            </a:pPr>
            <a:endParaRPr lang="es-ES"/>
          </a:p>
        </c:txPr>
        <c:crossAx val="82885632"/>
        <c:crosses val="autoZero"/>
        <c:auto val="1"/>
        <c:lblAlgn val="ctr"/>
        <c:lblOffset val="100"/>
        <c:tickLblSkip val="1"/>
        <c:tickMarkSkip val="1"/>
      </c:catAx>
      <c:valAx>
        <c:axId val="82885632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lang="es-AR"/>
            </a:pPr>
            <a:endParaRPr lang="es-ES"/>
          </a:p>
        </c:txPr>
        <c:crossAx val="828840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5918403139352773"/>
          <c:y val="0.89491673549512651"/>
          <c:w val="0.33673502943143074"/>
          <c:h val="8.1356066863193743E-2"/>
        </c:manualLayout>
      </c:layout>
      <c:txPr>
        <a:bodyPr/>
        <a:lstStyle/>
        <a:p>
          <a:pPr>
            <a:defRPr lang="es-AR"/>
          </a:pPr>
          <a:endParaRPr lang="es-ES"/>
        </a:p>
      </c:txPr>
    </c:legend>
    <c:plotVisOnly val="1"/>
    <c:dispBlanksAs val="gap"/>
  </c:chart>
  <c:txPr>
    <a:bodyPr/>
    <a:lstStyle/>
    <a:p>
      <a:pPr>
        <a:defRPr sz="1400">
          <a:latin typeface="Arial Narrow" pitchFamily="34" charset="0"/>
        </a:defRPr>
      </a:pPr>
      <a:endParaRPr lang="es-E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style val="4"/>
  <c:chart>
    <c:plotArea>
      <c:layout/>
      <c:lineChart>
        <c:grouping val="standard"/>
        <c:ser>
          <c:idx val="1"/>
          <c:order val="0"/>
          <c:tx>
            <c:strRef>
              <c:f>Hoja1!$B$1</c:f>
              <c:strCache>
                <c:ptCount val="1"/>
                <c:pt idx="0">
                  <c:v>CONICET</c:v>
                </c:pt>
              </c:strCache>
            </c:strRef>
          </c:tx>
          <c:trendline>
            <c:trendlineType val="log"/>
          </c:trendline>
          <c:cat>
            <c:numRef>
              <c:f>Hoja1!$A$2:$A$8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Hoja1!$B$2:$B$8</c:f>
              <c:numCache>
                <c:formatCode>General</c:formatCode>
                <c:ptCount val="7"/>
                <c:pt idx="0">
                  <c:v>15</c:v>
                </c:pt>
                <c:pt idx="1">
                  <c:v>15</c:v>
                </c:pt>
                <c:pt idx="2">
                  <c:v>24</c:v>
                </c:pt>
                <c:pt idx="3">
                  <c:v>16</c:v>
                </c:pt>
                <c:pt idx="4">
                  <c:v>23</c:v>
                </c:pt>
                <c:pt idx="5">
                  <c:v>23</c:v>
                </c:pt>
                <c:pt idx="6">
                  <c:v>32</c:v>
                </c:pt>
              </c:numCache>
            </c:numRef>
          </c:val>
        </c:ser>
        <c:ser>
          <c:idx val="2"/>
          <c:order val="1"/>
          <c:tx>
            <c:strRef>
              <c:f>Hoja1!$C$1</c:f>
              <c:strCache>
                <c:ptCount val="1"/>
                <c:pt idx="0">
                  <c:v>ANPCyT</c:v>
                </c:pt>
              </c:strCache>
            </c:strRef>
          </c:tx>
          <c:trendline>
            <c:trendlineType val="log"/>
          </c:trendline>
          <c:cat>
            <c:numRef>
              <c:f>Hoja1!$A$2:$A$8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Hoja1!$C$2:$C$8</c:f>
              <c:numCache>
                <c:formatCode>General</c:formatCode>
                <c:ptCount val="7"/>
                <c:pt idx="0">
                  <c:v>41</c:v>
                </c:pt>
                <c:pt idx="1">
                  <c:v>49</c:v>
                </c:pt>
                <c:pt idx="2">
                  <c:v>50</c:v>
                </c:pt>
                <c:pt idx="3">
                  <c:v>47</c:v>
                </c:pt>
                <c:pt idx="4">
                  <c:v>47</c:v>
                </c:pt>
                <c:pt idx="5">
                  <c:v>40</c:v>
                </c:pt>
                <c:pt idx="6">
                  <c:v>48</c:v>
                </c:pt>
              </c:numCache>
            </c:numRef>
          </c:val>
        </c:ser>
        <c:ser>
          <c:idx val="3"/>
          <c:order val="2"/>
          <c:tx>
            <c:strRef>
              <c:f>Hoja1!$D$1</c:f>
              <c:strCache>
                <c:ptCount val="1"/>
                <c:pt idx="0">
                  <c:v>Otros Org. Nac.</c:v>
                </c:pt>
              </c:strCache>
            </c:strRef>
          </c:tx>
          <c:trendline>
            <c:trendlineType val="log"/>
          </c:trendline>
          <c:cat>
            <c:numRef>
              <c:f>Hoja1!$A$2:$A$8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Hoja1!$D$2:$D$8</c:f>
              <c:numCache>
                <c:formatCode>General</c:formatCode>
                <c:ptCount val="7"/>
                <c:pt idx="0">
                  <c:v>10</c:v>
                </c:pt>
                <c:pt idx="1">
                  <c:v>6</c:v>
                </c:pt>
                <c:pt idx="2">
                  <c:v>5</c:v>
                </c:pt>
                <c:pt idx="3">
                  <c:v>6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</c:numCache>
            </c:numRef>
          </c:val>
        </c:ser>
        <c:ser>
          <c:idx val="4"/>
          <c:order val="3"/>
          <c:tx>
            <c:strRef>
              <c:f>Hoja1!$E$1</c:f>
              <c:strCache>
                <c:ptCount val="1"/>
                <c:pt idx="0">
                  <c:v>Org. Intern.</c:v>
                </c:pt>
              </c:strCache>
            </c:strRef>
          </c:tx>
          <c:trendline>
            <c:trendlineType val="log"/>
          </c:trendline>
          <c:cat>
            <c:numRef>
              <c:f>Hoja1!$A$2:$A$8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Hoja1!$E$2:$E$8</c:f>
              <c:numCache>
                <c:formatCode>General</c:formatCode>
                <c:ptCount val="7"/>
                <c:pt idx="0">
                  <c:v>3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</c:numCache>
            </c:numRef>
          </c:val>
        </c:ser>
        <c:marker val="1"/>
        <c:axId val="83210624"/>
        <c:axId val="83212160"/>
      </c:lineChart>
      <c:catAx>
        <c:axId val="8321062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s-AR"/>
            </a:pPr>
            <a:endParaRPr lang="es-ES"/>
          </a:p>
        </c:txPr>
        <c:crossAx val="83212160"/>
        <c:crosses val="autoZero"/>
        <c:auto val="1"/>
        <c:lblAlgn val="ctr"/>
        <c:lblOffset val="100"/>
      </c:catAx>
      <c:valAx>
        <c:axId val="8321216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s-AR"/>
            </a:pPr>
            <a:endParaRPr lang="es-ES"/>
          </a:p>
        </c:txPr>
        <c:crossAx val="832106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3356265544376714"/>
          <c:y val="0.81897580281801463"/>
          <c:w val="0.71836231903102787"/>
          <c:h val="0.17407978311555938"/>
        </c:manualLayout>
      </c:layout>
      <c:txPr>
        <a:bodyPr/>
        <a:lstStyle/>
        <a:p>
          <a:pPr>
            <a:defRPr lang="es-AR"/>
          </a:pPr>
          <a:endParaRPr lang="es-ES"/>
        </a:p>
      </c:txPr>
    </c:legend>
    <c:plotVisOnly val="1"/>
  </c:chart>
  <c:txPr>
    <a:bodyPr/>
    <a:lstStyle/>
    <a:p>
      <a:pPr>
        <a:defRPr sz="1400">
          <a:latin typeface="Arial Narrow" pitchFamily="34" charset="0"/>
        </a:defRPr>
      </a:pPr>
      <a:endParaRPr lang="es-E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8CBCCD-7FF1-4715-8BF0-BD56FA392C6C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A49C1FC2-D530-4EA8-8365-4DC6D2DF31CA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_tradnl" sz="1200" b="1" dirty="0" smtClean="0">
              <a:latin typeface="Arial Narrow" pitchFamily="34" charset="0"/>
            </a:rPr>
            <a:t>PEI-UNQ: 45% de conocimiento</a:t>
          </a:r>
          <a:endParaRPr lang="es-AR" sz="1200" b="1" dirty="0">
            <a:latin typeface="Arial Narrow" pitchFamily="34" charset="0"/>
          </a:endParaRPr>
        </a:p>
      </dgm:t>
    </dgm:pt>
    <dgm:pt modelId="{050F34F4-3211-4FED-921B-92770107CAE2}" type="parTrans" cxnId="{80C03813-B57D-4A07-B8E7-6E908F78FE71}">
      <dgm:prSet/>
      <dgm:spPr/>
      <dgm:t>
        <a:bodyPr/>
        <a:lstStyle/>
        <a:p>
          <a:endParaRPr lang="es-AR"/>
        </a:p>
      </dgm:t>
    </dgm:pt>
    <dgm:pt modelId="{0F4397EE-9CC1-49FE-BC2D-187C3F578595}" type="sibTrans" cxnId="{80C03813-B57D-4A07-B8E7-6E908F78FE71}">
      <dgm:prSet/>
      <dgm:spPr/>
      <dgm:t>
        <a:bodyPr/>
        <a:lstStyle/>
        <a:p>
          <a:endParaRPr lang="es-AR"/>
        </a:p>
      </dgm:t>
    </dgm:pt>
    <dgm:pt modelId="{1F3D2060-1E4B-4492-BC03-E540D7D69231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AR" sz="1100" b="1" dirty="0" smtClean="0">
              <a:latin typeface="Arial Narrow" pitchFamily="34" charset="0"/>
            </a:rPr>
            <a:t>De ese universo, 79%  señaló que las políticas y estrategias desarrolladas  por la UNQ reflejan los objetivos del PEI en su totalidad o en gran medida.     </a:t>
          </a:r>
          <a:endParaRPr lang="es-AR" sz="1100" b="1" dirty="0">
            <a:latin typeface="Arial Narrow" pitchFamily="34" charset="0"/>
          </a:endParaRPr>
        </a:p>
      </dgm:t>
    </dgm:pt>
    <dgm:pt modelId="{2C2FE077-F508-41E6-B064-CDC1BB502048}" type="parTrans" cxnId="{4E4919E1-AC52-4FA4-8080-095EBC47E3AA}">
      <dgm:prSet/>
      <dgm:spPr/>
      <dgm:t>
        <a:bodyPr/>
        <a:lstStyle/>
        <a:p>
          <a:endParaRPr lang="es-AR"/>
        </a:p>
      </dgm:t>
    </dgm:pt>
    <dgm:pt modelId="{E62E22FF-C21D-48C6-A971-FFF6AF7C83C5}" type="sibTrans" cxnId="{4E4919E1-AC52-4FA4-8080-095EBC47E3AA}">
      <dgm:prSet/>
      <dgm:spPr/>
      <dgm:t>
        <a:bodyPr/>
        <a:lstStyle/>
        <a:p>
          <a:endParaRPr lang="es-AR"/>
        </a:p>
      </dgm:t>
    </dgm:pt>
    <dgm:pt modelId="{E7A23427-0545-42A9-AE11-0FE8388F8DEB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AR" b="1" dirty="0" smtClean="0">
              <a:latin typeface="Arial Narrow" pitchFamily="34" charset="0"/>
            </a:rPr>
            <a:t>Valoración del contexto de desarrollo de la función </a:t>
          </a:r>
          <a:r>
            <a:rPr lang="es-AR" b="1" dirty="0" err="1" smtClean="0">
              <a:latin typeface="Arial Narrow" pitchFamily="34" charset="0"/>
            </a:rPr>
            <a:t>I+D+i</a:t>
          </a:r>
          <a:r>
            <a:rPr lang="es-AR" b="1" dirty="0" smtClean="0">
              <a:latin typeface="Arial Narrow" pitchFamily="34" charset="0"/>
            </a:rPr>
            <a:t> en la UNQ  </a:t>
          </a:r>
          <a:endParaRPr lang="es-AR" b="1" dirty="0">
            <a:latin typeface="Arial Narrow" pitchFamily="34" charset="0"/>
          </a:endParaRPr>
        </a:p>
      </dgm:t>
    </dgm:pt>
    <dgm:pt modelId="{FAFDFBBB-7360-4FEE-B8D1-40D805E0977B}" type="parTrans" cxnId="{AC76BBB7-716B-4BA2-81E7-E356E12C65AC}">
      <dgm:prSet/>
      <dgm:spPr/>
      <dgm:t>
        <a:bodyPr/>
        <a:lstStyle/>
        <a:p>
          <a:endParaRPr lang="es-AR"/>
        </a:p>
      </dgm:t>
    </dgm:pt>
    <dgm:pt modelId="{51E378E0-0B16-4944-AA79-BBCD96559A2A}" type="sibTrans" cxnId="{AC76BBB7-716B-4BA2-81E7-E356E12C65AC}">
      <dgm:prSet/>
      <dgm:spPr/>
      <dgm:t>
        <a:bodyPr/>
        <a:lstStyle/>
        <a:p>
          <a:endParaRPr lang="es-AR"/>
        </a:p>
      </dgm:t>
    </dgm:pt>
    <dgm:pt modelId="{3A82A2F0-D0B4-423F-B13C-015F36621DA6}" type="pres">
      <dgm:prSet presAssocID="{7B8CBCCD-7FF1-4715-8BF0-BD56FA392C6C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5E932EE0-B18C-4320-BC4A-ABCD22824500}" type="pres">
      <dgm:prSet presAssocID="{A49C1FC2-D530-4EA8-8365-4DC6D2DF31CA}" presName="horFlow" presStyleCnt="0"/>
      <dgm:spPr/>
    </dgm:pt>
    <dgm:pt modelId="{FB01805B-3854-4B2A-A48B-3BCCCCF48E77}" type="pres">
      <dgm:prSet presAssocID="{A49C1FC2-D530-4EA8-8365-4DC6D2DF31CA}" presName="bigChev" presStyleLbl="node1" presStyleIdx="0" presStyleCnt="3"/>
      <dgm:spPr/>
      <dgm:t>
        <a:bodyPr/>
        <a:lstStyle/>
        <a:p>
          <a:endParaRPr lang="es-AR"/>
        </a:p>
      </dgm:t>
    </dgm:pt>
    <dgm:pt modelId="{2D787FE4-2AE9-4E1F-87E6-3A2744A24760}" type="pres">
      <dgm:prSet presAssocID="{A49C1FC2-D530-4EA8-8365-4DC6D2DF31CA}" presName="vSp" presStyleCnt="0"/>
      <dgm:spPr/>
    </dgm:pt>
    <dgm:pt modelId="{5E28E2E9-27EE-4DAF-B09F-BFBC5B0FCF93}" type="pres">
      <dgm:prSet presAssocID="{1F3D2060-1E4B-4492-BC03-E540D7D69231}" presName="horFlow" presStyleCnt="0"/>
      <dgm:spPr/>
    </dgm:pt>
    <dgm:pt modelId="{E1E0C6E3-C209-46F4-B0F8-8441E25F8ECF}" type="pres">
      <dgm:prSet presAssocID="{1F3D2060-1E4B-4492-BC03-E540D7D69231}" presName="bigChev" presStyleLbl="node1" presStyleIdx="1" presStyleCnt="3"/>
      <dgm:spPr/>
      <dgm:t>
        <a:bodyPr/>
        <a:lstStyle/>
        <a:p>
          <a:endParaRPr lang="es-AR"/>
        </a:p>
      </dgm:t>
    </dgm:pt>
    <dgm:pt modelId="{0D57AA68-9AE6-43ED-9F60-BE0B2BC5D855}" type="pres">
      <dgm:prSet presAssocID="{1F3D2060-1E4B-4492-BC03-E540D7D69231}" presName="vSp" presStyleCnt="0"/>
      <dgm:spPr/>
    </dgm:pt>
    <dgm:pt modelId="{99A8C230-0F13-4771-BF37-E6268A5E0DD9}" type="pres">
      <dgm:prSet presAssocID="{E7A23427-0545-42A9-AE11-0FE8388F8DEB}" presName="horFlow" presStyleCnt="0"/>
      <dgm:spPr/>
    </dgm:pt>
    <dgm:pt modelId="{C1F6517E-69BD-4965-8B7F-B359DC58B745}" type="pres">
      <dgm:prSet presAssocID="{E7A23427-0545-42A9-AE11-0FE8388F8DEB}" presName="bigChev" presStyleLbl="node1" presStyleIdx="2" presStyleCnt="3"/>
      <dgm:spPr/>
      <dgm:t>
        <a:bodyPr/>
        <a:lstStyle/>
        <a:p>
          <a:endParaRPr lang="es-AR"/>
        </a:p>
      </dgm:t>
    </dgm:pt>
  </dgm:ptLst>
  <dgm:cxnLst>
    <dgm:cxn modelId="{4E4919E1-AC52-4FA4-8080-095EBC47E3AA}" srcId="{7B8CBCCD-7FF1-4715-8BF0-BD56FA392C6C}" destId="{1F3D2060-1E4B-4492-BC03-E540D7D69231}" srcOrd="1" destOrd="0" parTransId="{2C2FE077-F508-41E6-B064-CDC1BB502048}" sibTransId="{E62E22FF-C21D-48C6-A971-FFF6AF7C83C5}"/>
    <dgm:cxn modelId="{72F58BEE-11D4-47B8-9CBC-9C3AEC4C589A}" type="presOf" srcId="{E7A23427-0545-42A9-AE11-0FE8388F8DEB}" destId="{C1F6517E-69BD-4965-8B7F-B359DC58B745}" srcOrd="0" destOrd="0" presId="urn:microsoft.com/office/officeart/2005/8/layout/lProcess3"/>
    <dgm:cxn modelId="{AC76BBB7-716B-4BA2-81E7-E356E12C65AC}" srcId="{7B8CBCCD-7FF1-4715-8BF0-BD56FA392C6C}" destId="{E7A23427-0545-42A9-AE11-0FE8388F8DEB}" srcOrd="2" destOrd="0" parTransId="{FAFDFBBB-7360-4FEE-B8D1-40D805E0977B}" sibTransId="{51E378E0-0B16-4944-AA79-BBCD96559A2A}"/>
    <dgm:cxn modelId="{80C03813-B57D-4A07-B8E7-6E908F78FE71}" srcId="{7B8CBCCD-7FF1-4715-8BF0-BD56FA392C6C}" destId="{A49C1FC2-D530-4EA8-8365-4DC6D2DF31CA}" srcOrd="0" destOrd="0" parTransId="{050F34F4-3211-4FED-921B-92770107CAE2}" sibTransId="{0F4397EE-9CC1-49FE-BC2D-187C3F578595}"/>
    <dgm:cxn modelId="{709E2E0C-AD40-490F-904E-E58D4582A6D8}" type="presOf" srcId="{1F3D2060-1E4B-4492-BC03-E540D7D69231}" destId="{E1E0C6E3-C209-46F4-B0F8-8441E25F8ECF}" srcOrd="0" destOrd="0" presId="urn:microsoft.com/office/officeart/2005/8/layout/lProcess3"/>
    <dgm:cxn modelId="{5C833765-7639-4944-96E1-15E358A04A71}" type="presOf" srcId="{7B8CBCCD-7FF1-4715-8BF0-BD56FA392C6C}" destId="{3A82A2F0-D0B4-423F-B13C-015F36621DA6}" srcOrd="0" destOrd="0" presId="urn:microsoft.com/office/officeart/2005/8/layout/lProcess3"/>
    <dgm:cxn modelId="{5E9DA49A-7EC3-4AF0-992F-234B76E36852}" type="presOf" srcId="{A49C1FC2-D530-4EA8-8365-4DC6D2DF31CA}" destId="{FB01805B-3854-4B2A-A48B-3BCCCCF48E77}" srcOrd="0" destOrd="0" presId="urn:microsoft.com/office/officeart/2005/8/layout/lProcess3"/>
    <dgm:cxn modelId="{46B3EB95-17AE-4E7C-8EDF-33439DBEFE84}" type="presParOf" srcId="{3A82A2F0-D0B4-423F-B13C-015F36621DA6}" destId="{5E932EE0-B18C-4320-BC4A-ABCD22824500}" srcOrd="0" destOrd="0" presId="urn:microsoft.com/office/officeart/2005/8/layout/lProcess3"/>
    <dgm:cxn modelId="{6EB22127-8008-4BAE-9EC3-D9D282CB6B47}" type="presParOf" srcId="{5E932EE0-B18C-4320-BC4A-ABCD22824500}" destId="{FB01805B-3854-4B2A-A48B-3BCCCCF48E77}" srcOrd="0" destOrd="0" presId="urn:microsoft.com/office/officeart/2005/8/layout/lProcess3"/>
    <dgm:cxn modelId="{CAC9247E-04D6-4714-92A7-D1E3793C4FDA}" type="presParOf" srcId="{3A82A2F0-D0B4-423F-B13C-015F36621DA6}" destId="{2D787FE4-2AE9-4E1F-87E6-3A2744A24760}" srcOrd="1" destOrd="0" presId="urn:microsoft.com/office/officeart/2005/8/layout/lProcess3"/>
    <dgm:cxn modelId="{316C53D9-8BBA-41E4-B8C4-3BA51978E8B6}" type="presParOf" srcId="{3A82A2F0-D0B4-423F-B13C-015F36621DA6}" destId="{5E28E2E9-27EE-4DAF-B09F-BFBC5B0FCF93}" srcOrd="2" destOrd="0" presId="urn:microsoft.com/office/officeart/2005/8/layout/lProcess3"/>
    <dgm:cxn modelId="{15D9C081-8C06-4067-9DF5-C16B2AD80F50}" type="presParOf" srcId="{5E28E2E9-27EE-4DAF-B09F-BFBC5B0FCF93}" destId="{E1E0C6E3-C209-46F4-B0F8-8441E25F8ECF}" srcOrd="0" destOrd="0" presId="urn:microsoft.com/office/officeart/2005/8/layout/lProcess3"/>
    <dgm:cxn modelId="{1AFB2FAA-2EFB-4DD3-8AE1-EB6D8F7EAC78}" type="presParOf" srcId="{3A82A2F0-D0B4-423F-B13C-015F36621DA6}" destId="{0D57AA68-9AE6-43ED-9F60-BE0B2BC5D855}" srcOrd="3" destOrd="0" presId="urn:microsoft.com/office/officeart/2005/8/layout/lProcess3"/>
    <dgm:cxn modelId="{75BE0986-12A6-4894-A013-F5541C65BA14}" type="presParOf" srcId="{3A82A2F0-D0B4-423F-B13C-015F36621DA6}" destId="{99A8C230-0F13-4771-BF37-E6268A5E0DD9}" srcOrd="4" destOrd="0" presId="urn:microsoft.com/office/officeart/2005/8/layout/lProcess3"/>
    <dgm:cxn modelId="{B5CB63B8-01A0-4CDD-B11E-AB1FA06C336F}" type="presParOf" srcId="{99A8C230-0F13-4771-BF37-E6268A5E0DD9}" destId="{C1F6517E-69BD-4965-8B7F-B359DC58B745}" srcOrd="0" destOrd="0" presId="urn:microsoft.com/office/officeart/2005/8/layout/lProcess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72EA64-ADC9-48B1-89BD-1D48B0E3315E}" type="doc">
      <dgm:prSet loTypeId="urn:microsoft.com/office/officeart/2005/8/layout/lProcess3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AR"/>
        </a:p>
      </dgm:t>
    </dgm:pt>
    <dgm:pt modelId="{D4E59AAD-28E6-4F66-A50A-62EF54BE1F99}">
      <dgm:prSet custT="1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pPr rtl="0"/>
          <a:r>
            <a:rPr lang="es-ES_tradnl" sz="1200" b="1" i="0" dirty="0" smtClean="0">
              <a:latin typeface="Arial Narrow" pitchFamily="34" charset="0"/>
            </a:rPr>
            <a:t>Calidad, diversidad temática y pertinencia de la I+D.</a:t>
          </a:r>
          <a:endParaRPr lang="es-AR" sz="1200" b="1" i="0" dirty="0">
            <a:latin typeface="Arial Narrow" pitchFamily="34" charset="0"/>
          </a:endParaRPr>
        </a:p>
      </dgm:t>
    </dgm:pt>
    <dgm:pt modelId="{6E519A43-0722-45BE-9D7A-AB885CF69845}" type="parTrans" cxnId="{5DEAAB0B-D55D-4C28-BEAD-9EF6DB06E2E7}">
      <dgm:prSet/>
      <dgm:spPr/>
      <dgm:t>
        <a:bodyPr/>
        <a:lstStyle/>
        <a:p>
          <a:endParaRPr lang="es-AR" i="0"/>
        </a:p>
      </dgm:t>
    </dgm:pt>
    <dgm:pt modelId="{172272FC-DB6F-4A31-AF39-E41EA56660EE}" type="sibTrans" cxnId="{5DEAAB0B-D55D-4C28-BEAD-9EF6DB06E2E7}">
      <dgm:prSet/>
      <dgm:spPr/>
      <dgm:t>
        <a:bodyPr/>
        <a:lstStyle/>
        <a:p>
          <a:endParaRPr lang="es-AR" i="0"/>
        </a:p>
      </dgm:t>
    </dgm:pt>
    <dgm:pt modelId="{2BAA60D2-C613-4866-89BD-926F7BD3D352}">
      <dgm:prSet custT="1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pPr rtl="0"/>
          <a:r>
            <a:rPr lang="es-ES_tradnl" sz="1200" b="1" i="0" dirty="0" smtClean="0">
              <a:latin typeface="Arial Narrow" pitchFamily="34" charset="0"/>
            </a:rPr>
            <a:t>Orientación del Sistema en relación a objetivos estratégicos.</a:t>
          </a:r>
          <a:endParaRPr lang="es-AR" sz="1200" b="1" i="0" dirty="0">
            <a:latin typeface="Arial Narrow" pitchFamily="34" charset="0"/>
          </a:endParaRPr>
        </a:p>
      </dgm:t>
    </dgm:pt>
    <dgm:pt modelId="{E5A47A17-19E5-47CC-96F9-246877DC5455}" type="parTrans" cxnId="{82FB0743-39CA-43E5-AB16-67E18AD9F208}">
      <dgm:prSet/>
      <dgm:spPr/>
      <dgm:t>
        <a:bodyPr/>
        <a:lstStyle/>
        <a:p>
          <a:endParaRPr lang="es-AR" i="0"/>
        </a:p>
      </dgm:t>
    </dgm:pt>
    <dgm:pt modelId="{C8826B2A-A1F6-466E-B791-9C2039173811}" type="sibTrans" cxnId="{82FB0743-39CA-43E5-AB16-67E18AD9F208}">
      <dgm:prSet/>
      <dgm:spPr/>
      <dgm:t>
        <a:bodyPr/>
        <a:lstStyle/>
        <a:p>
          <a:endParaRPr lang="es-AR" i="0"/>
        </a:p>
      </dgm:t>
    </dgm:pt>
    <dgm:pt modelId="{0255EEC8-E56F-4320-A919-1D5F05BF0B0C}">
      <dgm:prSet custT="1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pPr rtl="0"/>
          <a:r>
            <a:rPr lang="es-ES_tradnl" sz="1200" b="1" i="0" dirty="0" smtClean="0">
              <a:latin typeface="Arial Narrow" pitchFamily="34" charset="0"/>
            </a:rPr>
            <a:t>Apoyo a la formación de docentes-investigadores</a:t>
          </a:r>
          <a:r>
            <a:rPr lang="es-ES_tradnl" sz="1000" b="1" i="0" dirty="0" smtClean="0">
              <a:latin typeface="Arial Narrow" pitchFamily="34" charset="0"/>
            </a:rPr>
            <a:t>.</a:t>
          </a:r>
          <a:endParaRPr lang="es-AR" sz="1000" b="1" i="0" dirty="0">
            <a:latin typeface="Arial Narrow" pitchFamily="34" charset="0"/>
          </a:endParaRPr>
        </a:p>
      </dgm:t>
    </dgm:pt>
    <dgm:pt modelId="{F433EAE6-3362-428E-9B47-82503233DD0C}" type="parTrans" cxnId="{30B30478-A0B0-447B-9F13-073353BDD27C}">
      <dgm:prSet/>
      <dgm:spPr/>
      <dgm:t>
        <a:bodyPr/>
        <a:lstStyle/>
        <a:p>
          <a:endParaRPr lang="es-AR" i="0"/>
        </a:p>
      </dgm:t>
    </dgm:pt>
    <dgm:pt modelId="{4C17F52C-4050-4C82-8CBF-FB02822530E1}" type="sibTrans" cxnId="{30B30478-A0B0-447B-9F13-073353BDD27C}">
      <dgm:prSet/>
      <dgm:spPr/>
      <dgm:t>
        <a:bodyPr/>
        <a:lstStyle/>
        <a:p>
          <a:endParaRPr lang="es-AR" i="0"/>
        </a:p>
      </dgm:t>
    </dgm:pt>
    <dgm:pt modelId="{5F5F5EB5-2F36-444A-A974-AC7676C7824D}">
      <dgm:prSet custT="1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pPr rtl="0"/>
          <a:r>
            <a:rPr lang="es-ES_tradnl" sz="1200" b="1" i="0" dirty="0" smtClean="0">
              <a:latin typeface="Arial Narrow" pitchFamily="34" charset="0"/>
            </a:rPr>
            <a:t>Articulación </a:t>
          </a:r>
          <a:r>
            <a:rPr lang="es-ES_tradnl" sz="1200" b="1" i="0" dirty="0" err="1" smtClean="0">
              <a:latin typeface="Arial Narrow" pitchFamily="34" charset="0"/>
            </a:rPr>
            <a:t>intra</a:t>
          </a:r>
          <a:r>
            <a:rPr lang="es-ES_tradnl" sz="1200" b="1" i="0" dirty="0" smtClean="0">
              <a:latin typeface="Arial Narrow" pitchFamily="34" charset="0"/>
            </a:rPr>
            <a:t>-inter institucional</a:t>
          </a:r>
          <a:r>
            <a:rPr lang="es-ES_tradnl" sz="1200" i="0" dirty="0" smtClean="0"/>
            <a:t>.</a:t>
          </a:r>
          <a:endParaRPr lang="es-AR" sz="1200" i="0" dirty="0"/>
        </a:p>
      </dgm:t>
    </dgm:pt>
    <dgm:pt modelId="{429E83AE-DC40-46AD-8016-B6DC3545ACD7}" type="parTrans" cxnId="{66E92C2D-DBB4-4CE2-988D-25F7FA37BA98}">
      <dgm:prSet/>
      <dgm:spPr/>
      <dgm:t>
        <a:bodyPr/>
        <a:lstStyle/>
        <a:p>
          <a:endParaRPr lang="es-AR" i="0"/>
        </a:p>
      </dgm:t>
    </dgm:pt>
    <dgm:pt modelId="{E0F1248A-5579-432D-ACCD-08224B18D351}" type="sibTrans" cxnId="{66E92C2D-DBB4-4CE2-988D-25F7FA37BA98}">
      <dgm:prSet/>
      <dgm:spPr/>
      <dgm:t>
        <a:bodyPr/>
        <a:lstStyle/>
        <a:p>
          <a:endParaRPr lang="es-AR" i="0"/>
        </a:p>
      </dgm:t>
    </dgm:pt>
    <dgm:pt modelId="{51D55945-D70C-471F-943E-656F72032C9D}">
      <dgm:prSet custT="1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pPr rtl="0"/>
          <a:r>
            <a:rPr lang="es-ES_tradnl" sz="1200" b="1" i="0" dirty="0" smtClean="0">
              <a:latin typeface="Arial Narrow" pitchFamily="34" charset="0"/>
            </a:rPr>
            <a:t>Incentivos a la transferencia</a:t>
          </a:r>
          <a:endParaRPr lang="es-AR" sz="1200" b="1" i="0" dirty="0">
            <a:latin typeface="Arial Narrow" pitchFamily="34" charset="0"/>
          </a:endParaRPr>
        </a:p>
      </dgm:t>
    </dgm:pt>
    <dgm:pt modelId="{FEB3831D-8835-4306-A289-903D3B99F4C6}" type="parTrans" cxnId="{B8FDB654-32D5-4D77-B6D3-A06B76E00D33}">
      <dgm:prSet/>
      <dgm:spPr/>
      <dgm:t>
        <a:bodyPr/>
        <a:lstStyle/>
        <a:p>
          <a:endParaRPr lang="es-AR" i="0"/>
        </a:p>
      </dgm:t>
    </dgm:pt>
    <dgm:pt modelId="{8247C80C-F6C5-4FE0-B3C8-9E1E1144C1D2}" type="sibTrans" cxnId="{B8FDB654-32D5-4D77-B6D3-A06B76E00D33}">
      <dgm:prSet/>
      <dgm:spPr/>
      <dgm:t>
        <a:bodyPr/>
        <a:lstStyle/>
        <a:p>
          <a:endParaRPr lang="es-AR" i="0"/>
        </a:p>
      </dgm:t>
    </dgm:pt>
    <dgm:pt modelId="{A4245A9A-9100-42C2-A14B-D5D01F140441}">
      <dgm:prSet custT="1"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pPr rtl="0"/>
          <a:r>
            <a:rPr lang="es-ES_tradnl" sz="1200" b="1" i="0" dirty="0" smtClean="0">
              <a:latin typeface="Arial Narrow" pitchFamily="34" charset="0"/>
            </a:rPr>
            <a:t>Protección del valor tecnológico del conocimiento y los desarrollos</a:t>
          </a:r>
          <a:endParaRPr lang="es-AR" sz="1200" b="1" i="0" dirty="0">
            <a:latin typeface="Arial Narrow" pitchFamily="34" charset="0"/>
          </a:endParaRPr>
        </a:p>
      </dgm:t>
    </dgm:pt>
    <dgm:pt modelId="{EEECE486-2A53-41E9-AB28-DB39D6D0EF3F}" type="parTrans" cxnId="{B392AABD-9413-46C3-A4C5-5F39CAAB98CC}">
      <dgm:prSet/>
      <dgm:spPr/>
      <dgm:t>
        <a:bodyPr/>
        <a:lstStyle/>
        <a:p>
          <a:endParaRPr lang="es-AR" i="0"/>
        </a:p>
      </dgm:t>
    </dgm:pt>
    <dgm:pt modelId="{C06F5A81-FC94-4634-ACE6-82E0C6826E90}" type="sibTrans" cxnId="{B392AABD-9413-46C3-A4C5-5F39CAAB98CC}">
      <dgm:prSet/>
      <dgm:spPr/>
      <dgm:t>
        <a:bodyPr/>
        <a:lstStyle/>
        <a:p>
          <a:endParaRPr lang="es-AR" i="0"/>
        </a:p>
      </dgm:t>
    </dgm:pt>
    <dgm:pt modelId="{C1D78148-41D4-4642-A88F-3BE970976B52}" type="pres">
      <dgm:prSet presAssocID="{8A72EA64-ADC9-48B1-89BD-1D48B0E3315E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7CE4D99B-00EB-47A5-9A3D-1573775D3246}" type="pres">
      <dgm:prSet presAssocID="{D4E59AAD-28E6-4F66-A50A-62EF54BE1F99}" presName="horFlow" presStyleCnt="0"/>
      <dgm:spPr/>
    </dgm:pt>
    <dgm:pt modelId="{57819087-13F7-4DF9-8FE8-CE66D33FB22D}" type="pres">
      <dgm:prSet presAssocID="{D4E59AAD-28E6-4F66-A50A-62EF54BE1F99}" presName="bigChev" presStyleLbl="node1" presStyleIdx="0" presStyleCnt="6" custScaleX="181114"/>
      <dgm:spPr/>
      <dgm:t>
        <a:bodyPr/>
        <a:lstStyle/>
        <a:p>
          <a:endParaRPr lang="es-AR"/>
        </a:p>
      </dgm:t>
    </dgm:pt>
    <dgm:pt modelId="{A5FBB3E0-ECD3-49E1-9A93-5527EC1E4EBD}" type="pres">
      <dgm:prSet presAssocID="{D4E59AAD-28E6-4F66-A50A-62EF54BE1F99}" presName="vSp" presStyleCnt="0"/>
      <dgm:spPr/>
    </dgm:pt>
    <dgm:pt modelId="{6707D6FB-5C61-4EEF-9B07-0E9053031A38}" type="pres">
      <dgm:prSet presAssocID="{2BAA60D2-C613-4866-89BD-926F7BD3D352}" presName="horFlow" presStyleCnt="0"/>
      <dgm:spPr/>
    </dgm:pt>
    <dgm:pt modelId="{143E307D-9AF2-403A-8A2A-3C0CFBEC0D2A}" type="pres">
      <dgm:prSet presAssocID="{2BAA60D2-C613-4866-89BD-926F7BD3D352}" presName="bigChev" presStyleLbl="node1" presStyleIdx="1" presStyleCnt="6" custScaleX="181114"/>
      <dgm:spPr/>
      <dgm:t>
        <a:bodyPr/>
        <a:lstStyle/>
        <a:p>
          <a:endParaRPr lang="es-AR"/>
        </a:p>
      </dgm:t>
    </dgm:pt>
    <dgm:pt modelId="{BFECEEFB-7095-491E-9556-B8B964938CC4}" type="pres">
      <dgm:prSet presAssocID="{2BAA60D2-C613-4866-89BD-926F7BD3D352}" presName="vSp" presStyleCnt="0"/>
      <dgm:spPr/>
    </dgm:pt>
    <dgm:pt modelId="{355095BE-0D53-4DAD-A3B1-4F34B0946805}" type="pres">
      <dgm:prSet presAssocID="{0255EEC8-E56F-4320-A919-1D5F05BF0B0C}" presName="horFlow" presStyleCnt="0"/>
      <dgm:spPr/>
    </dgm:pt>
    <dgm:pt modelId="{65044D82-A502-49AB-9B98-BE1E128E29EC}" type="pres">
      <dgm:prSet presAssocID="{0255EEC8-E56F-4320-A919-1D5F05BF0B0C}" presName="bigChev" presStyleLbl="node1" presStyleIdx="2" presStyleCnt="6" custScaleX="181114"/>
      <dgm:spPr/>
      <dgm:t>
        <a:bodyPr/>
        <a:lstStyle/>
        <a:p>
          <a:endParaRPr lang="es-AR"/>
        </a:p>
      </dgm:t>
    </dgm:pt>
    <dgm:pt modelId="{12EDD81F-EF81-4FE2-A075-04375C95BCB6}" type="pres">
      <dgm:prSet presAssocID="{0255EEC8-E56F-4320-A919-1D5F05BF0B0C}" presName="vSp" presStyleCnt="0"/>
      <dgm:spPr/>
    </dgm:pt>
    <dgm:pt modelId="{3049713C-9F49-428F-9B01-5346EBA2A73B}" type="pres">
      <dgm:prSet presAssocID="{5F5F5EB5-2F36-444A-A974-AC7676C7824D}" presName="horFlow" presStyleCnt="0"/>
      <dgm:spPr/>
    </dgm:pt>
    <dgm:pt modelId="{43A7080B-5B5C-464F-B36A-544C809CBDBD}" type="pres">
      <dgm:prSet presAssocID="{5F5F5EB5-2F36-444A-A974-AC7676C7824D}" presName="bigChev" presStyleLbl="node1" presStyleIdx="3" presStyleCnt="6" custScaleX="181114" custScaleY="195344"/>
      <dgm:spPr/>
      <dgm:t>
        <a:bodyPr/>
        <a:lstStyle/>
        <a:p>
          <a:endParaRPr lang="es-AR"/>
        </a:p>
      </dgm:t>
    </dgm:pt>
    <dgm:pt modelId="{D062D2F7-3CAC-499E-8236-38FBD6460037}" type="pres">
      <dgm:prSet presAssocID="{5F5F5EB5-2F36-444A-A974-AC7676C7824D}" presName="vSp" presStyleCnt="0"/>
      <dgm:spPr/>
    </dgm:pt>
    <dgm:pt modelId="{410428E4-AC00-486B-BB2C-ABDE30DD9621}" type="pres">
      <dgm:prSet presAssocID="{51D55945-D70C-471F-943E-656F72032C9D}" presName="horFlow" presStyleCnt="0"/>
      <dgm:spPr/>
    </dgm:pt>
    <dgm:pt modelId="{93DFF2BE-F29E-4D2E-8AF0-A4B181489D04}" type="pres">
      <dgm:prSet presAssocID="{51D55945-D70C-471F-943E-656F72032C9D}" presName="bigChev" presStyleLbl="node1" presStyleIdx="4" presStyleCnt="6" custScaleX="181114"/>
      <dgm:spPr/>
      <dgm:t>
        <a:bodyPr/>
        <a:lstStyle/>
        <a:p>
          <a:endParaRPr lang="es-AR"/>
        </a:p>
      </dgm:t>
    </dgm:pt>
    <dgm:pt modelId="{6554F77C-CBC5-49E5-A5F5-6EF253B4AEE9}" type="pres">
      <dgm:prSet presAssocID="{51D55945-D70C-471F-943E-656F72032C9D}" presName="vSp" presStyleCnt="0"/>
      <dgm:spPr/>
    </dgm:pt>
    <dgm:pt modelId="{D1CF147B-2696-4D24-9939-5CBE61B5F5DB}" type="pres">
      <dgm:prSet presAssocID="{A4245A9A-9100-42C2-A14B-D5D01F140441}" presName="horFlow" presStyleCnt="0"/>
      <dgm:spPr/>
    </dgm:pt>
    <dgm:pt modelId="{04D5F7FF-1FF1-4EE9-8948-D1691F5173F1}" type="pres">
      <dgm:prSet presAssocID="{A4245A9A-9100-42C2-A14B-D5D01F140441}" presName="bigChev" presStyleLbl="node1" presStyleIdx="5" presStyleCnt="6" custScaleX="181114"/>
      <dgm:spPr/>
      <dgm:t>
        <a:bodyPr/>
        <a:lstStyle/>
        <a:p>
          <a:endParaRPr lang="es-AR"/>
        </a:p>
      </dgm:t>
    </dgm:pt>
  </dgm:ptLst>
  <dgm:cxnLst>
    <dgm:cxn modelId="{5DEAAB0B-D55D-4C28-BEAD-9EF6DB06E2E7}" srcId="{8A72EA64-ADC9-48B1-89BD-1D48B0E3315E}" destId="{D4E59AAD-28E6-4F66-A50A-62EF54BE1F99}" srcOrd="0" destOrd="0" parTransId="{6E519A43-0722-45BE-9D7A-AB885CF69845}" sibTransId="{172272FC-DB6F-4A31-AF39-E41EA56660EE}"/>
    <dgm:cxn modelId="{B392AABD-9413-46C3-A4C5-5F39CAAB98CC}" srcId="{8A72EA64-ADC9-48B1-89BD-1D48B0E3315E}" destId="{A4245A9A-9100-42C2-A14B-D5D01F140441}" srcOrd="5" destOrd="0" parTransId="{EEECE486-2A53-41E9-AB28-DB39D6D0EF3F}" sibTransId="{C06F5A81-FC94-4634-ACE6-82E0C6826E90}"/>
    <dgm:cxn modelId="{08178325-4794-43AE-B0FA-3945088C3DAA}" type="presOf" srcId="{5F5F5EB5-2F36-444A-A974-AC7676C7824D}" destId="{43A7080B-5B5C-464F-B36A-544C809CBDBD}" srcOrd="0" destOrd="0" presId="urn:microsoft.com/office/officeart/2005/8/layout/lProcess3"/>
    <dgm:cxn modelId="{874A2FE0-E6A9-446F-8264-029489D9B675}" type="presOf" srcId="{51D55945-D70C-471F-943E-656F72032C9D}" destId="{93DFF2BE-F29E-4D2E-8AF0-A4B181489D04}" srcOrd="0" destOrd="0" presId="urn:microsoft.com/office/officeart/2005/8/layout/lProcess3"/>
    <dgm:cxn modelId="{59B37C6B-F7E6-4414-8B3E-E6FEE67CF60D}" type="presOf" srcId="{D4E59AAD-28E6-4F66-A50A-62EF54BE1F99}" destId="{57819087-13F7-4DF9-8FE8-CE66D33FB22D}" srcOrd="0" destOrd="0" presId="urn:microsoft.com/office/officeart/2005/8/layout/lProcess3"/>
    <dgm:cxn modelId="{30B30478-A0B0-447B-9F13-073353BDD27C}" srcId="{8A72EA64-ADC9-48B1-89BD-1D48B0E3315E}" destId="{0255EEC8-E56F-4320-A919-1D5F05BF0B0C}" srcOrd="2" destOrd="0" parTransId="{F433EAE6-3362-428E-9B47-82503233DD0C}" sibTransId="{4C17F52C-4050-4C82-8CBF-FB02822530E1}"/>
    <dgm:cxn modelId="{82FB0743-39CA-43E5-AB16-67E18AD9F208}" srcId="{8A72EA64-ADC9-48B1-89BD-1D48B0E3315E}" destId="{2BAA60D2-C613-4866-89BD-926F7BD3D352}" srcOrd="1" destOrd="0" parTransId="{E5A47A17-19E5-47CC-96F9-246877DC5455}" sibTransId="{C8826B2A-A1F6-466E-B791-9C2039173811}"/>
    <dgm:cxn modelId="{B8FDB654-32D5-4D77-B6D3-A06B76E00D33}" srcId="{8A72EA64-ADC9-48B1-89BD-1D48B0E3315E}" destId="{51D55945-D70C-471F-943E-656F72032C9D}" srcOrd="4" destOrd="0" parTransId="{FEB3831D-8835-4306-A289-903D3B99F4C6}" sibTransId="{8247C80C-F6C5-4FE0-B3C8-9E1E1144C1D2}"/>
    <dgm:cxn modelId="{D552C4B6-BE6B-483C-A600-4FC4A56BE505}" type="presOf" srcId="{0255EEC8-E56F-4320-A919-1D5F05BF0B0C}" destId="{65044D82-A502-49AB-9B98-BE1E128E29EC}" srcOrd="0" destOrd="0" presId="urn:microsoft.com/office/officeart/2005/8/layout/lProcess3"/>
    <dgm:cxn modelId="{81F9AF60-A0EC-4F84-8D94-032E0263CFAE}" type="presOf" srcId="{8A72EA64-ADC9-48B1-89BD-1D48B0E3315E}" destId="{C1D78148-41D4-4642-A88F-3BE970976B52}" srcOrd="0" destOrd="0" presId="urn:microsoft.com/office/officeart/2005/8/layout/lProcess3"/>
    <dgm:cxn modelId="{03A4118E-6F1E-4335-B8AB-74871BEAB21E}" type="presOf" srcId="{2BAA60D2-C613-4866-89BD-926F7BD3D352}" destId="{143E307D-9AF2-403A-8A2A-3C0CFBEC0D2A}" srcOrd="0" destOrd="0" presId="urn:microsoft.com/office/officeart/2005/8/layout/lProcess3"/>
    <dgm:cxn modelId="{66E92C2D-DBB4-4CE2-988D-25F7FA37BA98}" srcId="{8A72EA64-ADC9-48B1-89BD-1D48B0E3315E}" destId="{5F5F5EB5-2F36-444A-A974-AC7676C7824D}" srcOrd="3" destOrd="0" parTransId="{429E83AE-DC40-46AD-8016-B6DC3545ACD7}" sibTransId="{E0F1248A-5579-432D-ACCD-08224B18D351}"/>
    <dgm:cxn modelId="{41976AB6-1ABF-4531-BA6F-74FF87548B23}" type="presOf" srcId="{A4245A9A-9100-42C2-A14B-D5D01F140441}" destId="{04D5F7FF-1FF1-4EE9-8948-D1691F5173F1}" srcOrd="0" destOrd="0" presId="urn:microsoft.com/office/officeart/2005/8/layout/lProcess3"/>
    <dgm:cxn modelId="{AB14BFB4-8E0B-422A-931F-C65A53CA24F2}" type="presParOf" srcId="{C1D78148-41D4-4642-A88F-3BE970976B52}" destId="{7CE4D99B-00EB-47A5-9A3D-1573775D3246}" srcOrd="0" destOrd="0" presId="urn:microsoft.com/office/officeart/2005/8/layout/lProcess3"/>
    <dgm:cxn modelId="{6A043E62-2A80-4390-89DD-1745171146AB}" type="presParOf" srcId="{7CE4D99B-00EB-47A5-9A3D-1573775D3246}" destId="{57819087-13F7-4DF9-8FE8-CE66D33FB22D}" srcOrd="0" destOrd="0" presId="urn:microsoft.com/office/officeart/2005/8/layout/lProcess3"/>
    <dgm:cxn modelId="{2CF2657F-3689-4E24-86D7-113995288CF0}" type="presParOf" srcId="{C1D78148-41D4-4642-A88F-3BE970976B52}" destId="{A5FBB3E0-ECD3-49E1-9A93-5527EC1E4EBD}" srcOrd="1" destOrd="0" presId="urn:microsoft.com/office/officeart/2005/8/layout/lProcess3"/>
    <dgm:cxn modelId="{2844464F-CE26-4D60-B2F2-78A5EDFA7EEB}" type="presParOf" srcId="{C1D78148-41D4-4642-A88F-3BE970976B52}" destId="{6707D6FB-5C61-4EEF-9B07-0E9053031A38}" srcOrd="2" destOrd="0" presId="urn:microsoft.com/office/officeart/2005/8/layout/lProcess3"/>
    <dgm:cxn modelId="{C164DEF2-BAE5-4B30-988B-FC24717D2AEE}" type="presParOf" srcId="{6707D6FB-5C61-4EEF-9B07-0E9053031A38}" destId="{143E307D-9AF2-403A-8A2A-3C0CFBEC0D2A}" srcOrd="0" destOrd="0" presId="urn:microsoft.com/office/officeart/2005/8/layout/lProcess3"/>
    <dgm:cxn modelId="{2496E424-DF08-4BEF-968D-2B0509B0CC11}" type="presParOf" srcId="{C1D78148-41D4-4642-A88F-3BE970976B52}" destId="{BFECEEFB-7095-491E-9556-B8B964938CC4}" srcOrd="3" destOrd="0" presId="urn:microsoft.com/office/officeart/2005/8/layout/lProcess3"/>
    <dgm:cxn modelId="{FAE87F0A-29EF-4F1B-8B48-81A4526FE236}" type="presParOf" srcId="{C1D78148-41D4-4642-A88F-3BE970976B52}" destId="{355095BE-0D53-4DAD-A3B1-4F34B0946805}" srcOrd="4" destOrd="0" presId="urn:microsoft.com/office/officeart/2005/8/layout/lProcess3"/>
    <dgm:cxn modelId="{DD810659-1840-4DF5-901C-85BF5851B42A}" type="presParOf" srcId="{355095BE-0D53-4DAD-A3B1-4F34B0946805}" destId="{65044D82-A502-49AB-9B98-BE1E128E29EC}" srcOrd="0" destOrd="0" presId="urn:microsoft.com/office/officeart/2005/8/layout/lProcess3"/>
    <dgm:cxn modelId="{F5857A84-FF9B-4418-AF87-949ED2ECE81C}" type="presParOf" srcId="{C1D78148-41D4-4642-A88F-3BE970976B52}" destId="{12EDD81F-EF81-4FE2-A075-04375C95BCB6}" srcOrd="5" destOrd="0" presId="urn:microsoft.com/office/officeart/2005/8/layout/lProcess3"/>
    <dgm:cxn modelId="{79B6D529-2618-4F5B-B184-A3B582A9AACF}" type="presParOf" srcId="{C1D78148-41D4-4642-A88F-3BE970976B52}" destId="{3049713C-9F49-428F-9B01-5346EBA2A73B}" srcOrd="6" destOrd="0" presId="urn:microsoft.com/office/officeart/2005/8/layout/lProcess3"/>
    <dgm:cxn modelId="{18A354A8-1068-456F-BED7-11C4028C01EB}" type="presParOf" srcId="{3049713C-9F49-428F-9B01-5346EBA2A73B}" destId="{43A7080B-5B5C-464F-B36A-544C809CBDBD}" srcOrd="0" destOrd="0" presId="urn:microsoft.com/office/officeart/2005/8/layout/lProcess3"/>
    <dgm:cxn modelId="{4C237813-A33F-460F-BC97-40BDFFBDCF2A}" type="presParOf" srcId="{C1D78148-41D4-4642-A88F-3BE970976B52}" destId="{D062D2F7-3CAC-499E-8236-38FBD6460037}" srcOrd="7" destOrd="0" presId="urn:microsoft.com/office/officeart/2005/8/layout/lProcess3"/>
    <dgm:cxn modelId="{B85F236B-2486-49D4-B3DC-70BA8D7DA408}" type="presParOf" srcId="{C1D78148-41D4-4642-A88F-3BE970976B52}" destId="{410428E4-AC00-486B-BB2C-ABDE30DD9621}" srcOrd="8" destOrd="0" presId="urn:microsoft.com/office/officeart/2005/8/layout/lProcess3"/>
    <dgm:cxn modelId="{A83F082D-3A32-435C-A62F-4069C9F63E44}" type="presParOf" srcId="{410428E4-AC00-486B-BB2C-ABDE30DD9621}" destId="{93DFF2BE-F29E-4D2E-8AF0-A4B181489D04}" srcOrd="0" destOrd="0" presId="urn:microsoft.com/office/officeart/2005/8/layout/lProcess3"/>
    <dgm:cxn modelId="{47AE546D-A4DD-4767-B407-FBCEAF2651BD}" type="presParOf" srcId="{C1D78148-41D4-4642-A88F-3BE970976B52}" destId="{6554F77C-CBC5-49E5-A5F5-6EF253B4AEE9}" srcOrd="9" destOrd="0" presId="urn:microsoft.com/office/officeart/2005/8/layout/lProcess3"/>
    <dgm:cxn modelId="{B3A19F5D-C91F-43BC-8D62-16CAAEFD479E}" type="presParOf" srcId="{C1D78148-41D4-4642-A88F-3BE970976B52}" destId="{D1CF147B-2696-4D24-9939-5CBE61B5F5DB}" srcOrd="10" destOrd="0" presId="urn:microsoft.com/office/officeart/2005/8/layout/lProcess3"/>
    <dgm:cxn modelId="{B2333687-E52A-4435-B84F-89D93DD24716}" type="presParOf" srcId="{D1CF147B-2696-4D24-9939-5CBE61B5F5DB}" destId="{04D5F7FF-1FF1-4EE9-8948-D1691F5173F1}" srcOrd="0" destOrd="0" presId="urn:microsoft.com/office/officeart/2005/8/layout/lProcess3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1D4AF8-CACB-405C-AD2F-5ED0AFB71669}" type="doc">
      <dgm:prSet loTypeId="urn:microsoft.com/office/officeart/2005/8/layout/target3" loCatId="relationship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s-AR"/>
        </a:p>
      </dgm:t>
    </dgm:pt>
    <dgm:pt modelId="{77F15204-2388-4889-96DF-00EE460E4174}">
      <dgm:prSet custT="1"/>
      <dgm:spPr/>
      <dgm:t>
        <a:bodyPr/>
        <a:lstStyle/>
        <a:p>
          <a:pPr rtl="0"/>
          <a:r>
            <a:rPr lang="es-ES" sz="1600" b="1" dirty="0" smtClean="0">
              <a:latin typeface="Arial Narrow" pitchFamily="34" charset="0"/>
            </a:rPr>
            <a:t>Inversión total 2013 destinada a actividades de I+D: 25% del presupuesto anual de la Universidad.*</a:t>
          </a:r>
          <a:endParaRPr lang="es-AR" sz="1600" b="1" dirty="0">
            <a:latin typeface="Arial Narrow" pitchFamily="34" charset="0"/>
          </a:endParaRPr>
        </a:p>
      </dgm:t>
    </dgm:pt>
    <dgm:pt modelId="{319C11BC-9F5B-4FBC-9C38-55CD290309BA}" type="parTrans" cxnId="{E5D48540-9C4D-422F-B6B6-FA8404E841B0}">
      <dgm:prSet/>
      <dgm:spPr/>
      <dgm:t>
        <a:bodyPr/>
        <a:lstStyle/>
        <a:p>
          <a:endParaRPr lang="es-AR">
            <a:latin typeface="Arial Narrow" pitchFamily="34" charset="0"/>
          </a:endParaRPr>
        </a:p>
      </dgm:t>
    </dgm:pt>
    <dgm:pt modelId="{4D870664-F7E4-4F8B-BC7C-8B0023FDF9F1}" type="sibTrans" cxnId="{E5D48540-9C4D-422F-B6B6-FA8404E841B0}">
      <dgm:prSet/>
      <dgm:spPr/>
      <dgm:t>
        <a:bodyPr/>
        <a:lstStyle/>
        <a:p>
          <a:endParaRPr lang="es-AR">
            <a:latin typeface="Arial Narrow" pitchFamily="34" charset="0"/>
          </a:endParaRPr>
        </a:p>
      </dgm:t>
    </dgm:pt>
    <dgm:pt modelId="{E7366BEC-77E4-4126-974C-288CBCAAD7FB}">
      <dgm:prSet/>
      <dgm:spPr/>
      <dgm:t>
        <a:bodyPr/>
        <a:lstStyle/>
        <a:p>
          <a:pPr rtl="0"/>
          <a:r>
            <a:rPr lang="es-ES" b="1" dirty="0" smtClean="0">
              <a:latin typeface="Arial Narrow" pitchFamily="34" charset="0"/>
            </a:rPr>
            <a:t>* incluye inversión en bienes, infraestructura y servicios para el desarrollo de función I+D y % de dedicación de RRHH a dichas actividades (77% del ingreso de un docente investigador EJC, considerando cargo testigo docente categoría Adjunto con antigüedad promedio de 10 años). </a:t>
          </a:r>
          <a:endParaRPr lang="es-AR" b="1" dirty="0">
            <a:latin typeface="Arial Narrow" pitchFamily="34" charset="0"/>
          </a:endParaRPr>
        </a:p>
      </dgm:t>
    </dgm:pt>
    <dgm:pt modelId="{FE58EB1C-5532-4666-B28C-533FA9BF3B40}" type="parTrans" cxnId="{A30C3DCB-B956-471C-BC86-9A8E8C899F99}">
      <dgm:prSet/>
      <dgm:spPr/>
      <dgm:t>
        <a:bodyPr/>
        <a:lstStyle/>
        <a:p>
          <a:endParaRPr lang="es-AR">
            <a:latin typeface="Arial Narrow" pitchFamily="34" charset="0"/>
          </a:endParaRPr>
        </a:p>
      </dgm:t>
    </dgm:pt>
    <dgm:pt modelId="{AD6733AF-7CF6-41BA-8C68-A6CCAEB3ABEC}" type="sibTrans" cxnId="{A30C3DCB-B956-471C-BC86-9A8E8C899F99}">
      <dgm:prSet/>
      <dgm:spPr/>
      <dgm:t>
        <a:bodyPr/>
        <a:lstStyle/>
        <a:p>
          <a:endParaRPr lang="es-AR">
            <a:latin typeface="Arial Narrow" pitchFamily="34" charset="0"/>
          </a:endParaRPr>
        </a:p>
      </dgm:t>
    </dgm:pt>
    <dgm:pt modelId="{373B9A86-F2A8-43AE-A4B5-2AAA0783B13E}" type="pres">
      <dgm:prSet presAssocID="{9F1D4AF8-CACB-405C-AD2F-5ED0AFB7166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C7DC21BE-1076-445B-A304-D89B1D39899E}" type="pres">
      <dgm:prSet presAssocID="{77F15204-2388-4889-96DF-00EE460E4174}" presName="circle1" presStyleLbl="node1" presStyleIdx="0" presStyleCnt="2"/>
      <dgm:spPr/>
      <dgm:t>
        <a:bodyPr/>
        <a:lstStyle/>
        <a:p>
          <a:endParaRPr lang="es-AR"/>
        </a:p>
      </dgm:t>
    </dgm:pt>
    <dgm:pt modelId="{A6083BE4-A4D6-481A-A32C-E80DE95FC386}" type="pres">
      <dgm:prSet presAssocID="{77F15204-2388-4889-96DF-00EE460E4174}" presName="space" presStyleCnt="0"/>
      <dgm:spPr/>
      <dgm:t>
        <a:bodyPr/>
        <a:lstStyle/>
        <a:p>
          <a:endParaRPr lang="es-AR"/>
        </a:p>
      </dgm:t>
    </dgm:pt>
    <dgm:pt modelId="{A2B8C35F-C514-4EFB-8AA6-73D8832852C4}" type="pres">
      <dgm:prSet presAssocID="{77F15204-2388-4889-96DF-00EE460E4174}" presName="rect1" presStyleLbl="alignAcc1" presStyleIdx="0" presStyleCnt="2"/>
      <dgm:spPr/>
      <dgm:t>
        <a:bodyPr/>
        <a:lstStyle/>
        <a:p>
          <a:endParaRPr lang="es-AR"/>
        </a:p>
      </dgm:t>
    </dgm:pt>
    <dgm:pt modelId="{7EA76B71-1349-484F-A3D2-6A3DF07EE962}" type="pres">
      <dgm:prSet presAssocID="{E7366BEC-77E4-4126-974C-288CBCAAD7FB}" presName="vertSpace2" presStyleLbl="node1" presStyleIdx="0" presStyleCnt="2"/>
      <dgm:spPr/>
      <dgm:t>
        <a:bodyPr/>
        <a:lstStyle/>
        <a:p>
          <a:endParaRPr lang="es-AR"/>
        </a:p>
      </dgm:t>
    </dgm:pt>
    <dgm:pt modelId="{E253BA35-2B14-4AFF-AA37-4EB9DB8D8F57}" type="pres">
      <dgm:prSet presAssocID="{E7366BEC-77E4-4126-974C-288CBCAAD7FB}" presName="circle2" presStyleLbl="node1" presStyleIdx="1" presStyleCnt="2"/>
      <dgm:spPr/>
      <dgm:t>
        <a:bodyPr/>
        <a:lstStyle/>
        <a:p>
          <a:endParaRPr lang="es-AR"/>
        </a:p>
      </dgm:t>
    </dgm:pt>
    <dgm:pt modelId="{3A9B94AB-ECAB-467C-8DB3-43C6FB246537}" type="pres">
      <dgm:prSet presAssocID="{E7366BEC-77E4-4126-974C-288CBCAAD7FB}" presName="rect2" presStyleLbl="alignAcc1" presStyleIdx="1" presStyleCnt="2"/>
      <dgm:spPr/>
      <dgm:t>
        <a:bodyPr/>
        <a:lstStyle/>
        <a:p>
          <a:endParaRPr lang="es-AR"/>
        </a:p>
      </dgm:t>
    </dgm:pt>
    <dgm:pt modelId="{2416206B-BD78-4DBE-B929-DA55898F13AA}" type="pres">
      <dgm:prSet presAssocID="{77F15204-2388-4889-96DF-00EE460E4174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069CCB7-31BF-4363-B506-E9F9F96D1FBD}" type="pres">
      <dgm:prSet presAssocID="{E7366BEC-77E4-4126-974C-288CBCAAD7FB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7E3BC451-6518-4469-8C33-CDF420BFE69A}" type="presOf" srcId="{9F1D4AF8-CACB-405C-AD2F-5ED0AFB71669}" destId="{373B9A86-F2A8-43AE-A4B5-2AAA0783B13E}" srcOrd="0" destOrd="0" presId="urn:microsoft.com/office/officeart/2005/8/layout/target3"/>
    <dgm:cxn modelId="{76D1CA0C-5D48-4CB5-BF05-69B6BFEAC8A0}" type="presOf" srcId="{E7366BEC-77E4-4126-974C-288CBCAAD7FB}" destId="{7069CCB7-31BF-4363-B506-E9F9F96D1FBD}" srcOrd="1" destOrd="0" presId="urn:microsoft.com/office/officeart/2005/8/layout/target3"/>
    <dgm:cxn modelId="{B2FA04FB-6D58-4279-87E0-7222C05C3CE7}" type="presOf" srcId="{E7366BEC-77E4-4126-974C-288CBCAAD7FB}" destId="{3A9B94AB-ECAB-467C-8DB3-43C6FB246537}" srcOrd="0" destOrd="0" presId="urn:microsoft.com/office/officeart/2005/8/layout/target3"/>
    <dgm:cxn modelId="{CCBDDF78-0BBC-4B7A-8FBC-96AA302F9100}" type="presOf" srcId="{77F15204-2388-4889-96DF-00EE460E4174}" destId="{2416206B-BD78-4DBE-B929-DA55898F13AA}" srcOrd="1" destOrd="0" presId="urn:microsoft.com/office/officeart/2005/8/layout/target3"/>
    <dgm:cxn modelId="{A30C3DCB-B956-471C-BC86-9A8E8C899F99}" srcId="{9F1D4AF8-CACB-405C-AD2F-5ED0AFB71669}" destId="{E7366BEC-77E4-4126-974C-288CBCAAD7FB}" srcOrd="1" destOrd="0" parTransId="{FE58EB1C-5532-4666-B28C-533FA9BF3B40}" sibTransId="{AD6733AF-7CF6-41BA-8C68-A6CCAEB3ABEC}"/>
    <dgm:cxn modelId="{E5D48540-9C4D-422F-B6B6-FA8404E841B0}" srcId="{9F1D4AF8-CACB-405C-AD2F-5ED0AFB71669}" destId="{77F15204-2388-4889-96DF-00EE460E4174}" srcOrd="0" destOrd="0" parTransId="{319C11BC-9F5B-4FBC-9C38-55CD290309BA}" sibTransId="{4D870664-F7E4-4F8B-BC7C-8B0023FDF9F1}"/>
    <dgm:cxn modelId="{C51A7FE4-E622-437D-B5F6-3C6CA6491E5E}" type="presOf" srcId="{77F15204-2388-4889-96DF-00EE460E4174}" destId="{A2B8C35F-C514-4EFB-8AA6-73D8832852C4}" srcOrd="0" destOrd="0" presId="urn:microsoft.com/office/officeart/2005/8/layout/target3"/>
    <dgm:cxn modelId="{D3D0AB56-5B0B-4173-8B95-3FC94FF34222}" type="presParOf" srcId="{373B9A86-F2A8-43AE-A4B5-2AAA0783B13E}" destId="{C7DC21BE-1076-445B-A304-D89B1D39899E}" srcOrd="0" destOrd="0" presId="urn:microsoft.com/office/officeart/2005/8/layout/target3"/>
    <dgm:cxn modelId="{1CC228D9-24EB-4A02-9D18-BD2413AEAEE5}" type="presParOf" srcId="{373B9A86-F2A8-43AE-A4B5-2AAA0783B13E}" destId="{A6083BE4-A4D6-481A-A32C-E80DE95FC386}" srcOrd="1" destOrd="0" presId="urn:microsoft.com/office/officeart/2005/8/layout/target3"/>
    <dgm:cxn modelId="{8CF7849A-E346-4C61-9447-DC141EFD2056}" type="presParOf" srcId="{373B9A86-F2A8-43AE-A4B5-2AAA0783B13E}" destId="{A2B8C35F-C514-4EFB-8AA6-73D8832852C4}" srcOrd="2" destOrd="0" presId="urn:microsoft.com/office/officeart/2005/8/layout/target3"/>
    <dgm:cxn modelId="{714BF439-A934-416D-BBDE-55B52598F7BC}" type="presParOf" srcId="{373B9A86-F2A8-43AE-A4B5-2AAA0783B13E}" destId="{7EA76B71-1349-484F-A3D2-6A3DF07EE962}" srcOrd="3" destOrd="0" presId="urn:microsoft.com/office/officeart/2005/8/layout/target3"/>
    <dgm:cxn modelId="{D789B8C1-B5B3-4968-9414-1F52067291D4}" type="presParOf" srcId="{373B9A86-F2A8-43AE-A4B5-2AAA0783B13E}" destId="{E253BA35-2B14-4AFF-AA37-4EB9DB8D8F57}" srcOrd="4" destOrd="0" presId="urn:microsoft.com/office/officeart/2005/8/layout/target3"/>
    <dgm:cxn modelId="{7A824DC9-8163-4E2F-BD63-C17CB01316A0}" type="presParOf" srcId="{373B9A86-F2A8-43AE-A4B5-2AAA0783B13E}" destId="{3A9B94AB-ECAB-467C-8DB3-43C6FB246537}" srcOrd="5" destOrd="0" presId="urn:microsoft.com/office/officeart/2005/8/layout/target3"/>
    <dgm:cxn modelId="{AE16A96F-BCB0-4F13-B539-17B0EAE8C133}" type="presParOf" srcId="{373B9A86-F2A8-43AE-A4B5-2AAA0783B13E}" destId="{2416206B-BD78-4DBE-B929-DA55898F13AA}" srcOrd="6" destOrd="0" presId="urn:microsoft.com/office/officeart/2005/8/layout/target3"/>
    <dgm:cxn modelId="{5557ED3E-2DAA-47C6-936B-F8FB9BCF04D6}" type="presParOf" srcId="{373B9A86-F2A8-43AE-A4B5-2AAA0783B13E}" destId="{7069CCB7-31BF-4363-B506-E9F9F96D1FBD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818D75-2FBA-4203-B292-7A65C3C916C6}" type="doc">
      <dgm:prSet loTypeId="urn:microsoft.com/office/officeart/2005/8/layout/hList1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s-AR"/>
        </a:p>
      </dgm:t>
    </dgm:pt>
    <dgm:pt modelId="{49D6C296-2211-48B4-87C4-92AA546325CF}">
      <dgm:prSet custT="1"/>
      <dgm:spPr/>
      <dgm:t>
        <a:bodyPr/>
        <a:lstStyle/>
        <a:p>
          <a:pPr rtl="0"/>
          <a:r>
            <a:rPr lang="es-ES" sz="1200" b="1" dirty="0" smtClean="0">
              <a:latin typeface="Arial Narrow" pitchFamily="34" charset="0"/>
            </a:rPr>
            <a:t>2007</a:t>
          </a:r>
        </a:p>
        <a:p>
          <a:pPr rtl="0"/>
          <a:r>
            <a:rPr lang="es-ES" sz="1200" b="1" dirty="0" smtClean="0">
              <a:latin typeface="Arial Narrow" pitchFamily="34" charset="0"/>
            </a:rPr>
            <a:t>156 docentes de planta participantes del Sistema de I+D</a:t>
          </a:r>
        </a:p>
        <a:p>
          <a:pPr rtl="0"/>
          <a:r>
            <a:rPr lang="es-ES" sz="1200" b="1" dirty="0" smtClean="0">
              <a:latin typeface="Arial Narrow" pitchFamily="34" charset="0"/>
            </a:rPr>
            <a:t>DE 137 (87,8%)</a:t>
          </a:r>
        </a:p>
        <a:p>
          <a:pPr rtl="0"/>
          <a:r>
            <a:rPr lang="es-ES" sz="1200" b="1" dirty="0" smtClean="0">
              <a:latin typeface="Arial Narrow" pitchFamily="34" charset="0"/>
            </a:rPr>
            <a:t>Participación de la planta docente en el Sistema de I+D;  37,6% </a:t>
          </a:r>
        </a:p>
        <a:p>
          <a:pPr rtl="0"/>
          <a:r>
            <a:rPr lang="es-ES" sz="1200" b="1" dirty="0" smtClean="0">
              <a:latin typeface="Arial Narrow" pitchFamily="34" charset="0"/>
            </a:rPr>
            <a:t>64,4 % con Maestría o Doctorado</a:t>
          </a:r>
          <a:endParaRPr lang="es-AR" sz="1200" b="1" dirty="0">
            <a:latin typeface="Arial Narrow" pitchFamily="34" charset="0"/>
          </a:endParaRPr>
        </a:p>
      </dgm:t>
    </dgm:pt>
    <dgm:pt modelId="{2DF83591-3748-4709-9BA0-42A5126C7ACA}" type="parTrans" cxnId="{31449977-29C1-46E0-9EB1-3A7D49D910BC}">
      <dgm:prSet/>
      <dgm:spPr/>
      <dgm:t>
        <a:bodyPr/>
        <a:lstStyle/>
        <a:p>
          <a:endParaRPr lang="es-AR"/>
        </a:p>
      </dgm:t>
    </dgm:pt>
    <dgm:pt modelId="{9256AFDC-1115-483D-82B9-11724584B59C}" type="sibTrans" cxnId="{31449977-29C1-46E0-9EB1-3A7D49D910BC}">
      <dgm:prSet/>
      <dgm:spPr/>
      <dgm:t>
        <a:bodyPr/>
        <a:lstStyle/>
        <a:p>
          <a:endParaRPr lang="es-AR"/>
        </a:p>
      </dgm:t>
    </dgm:pt>
    <dgm:pt modelId="{573BDEB5-E2B2-4AA8-B31A-E7F087DB60B9}">
      <dgm:prSet custT="1"/>
      <dgm:spPr/>
      <dgm:t>
        <a:bodyPr/>
        <a:lstStyle/>
        <a:p>
          <a:pPr rtl="0"/>
          <a:endParaRPr lang="es-ES" sz="1200" dirty="0" smtClean="0"/>
        </a:p>
        <a:p>
          <a:pPr rtl="0"/>
          <a:r>
            <a:rPr lang="es-ES" sz="1200" b="1" dirty="0" smtClean="0">
              <a:latin typeface="Arial Narrow" pitchFamily="34" charset="0"/>
            </a:rPr>
            <a:t>2013</a:t>
          </a:r>
        </a:p>
        <a:p>
          <a:pPr rtl="0"/>
          <a:r>
            <a:rPr lang="es-ES" sz="1200" b="1" dirty="0" smtClean="0">
              <a:latin typeface="Arial Narrow" pitchFamily="34" charset="0"/>
            </a:rPr>
            <a:t>458 docentes de planta participantes del Sistema de I+D .</a:t>
          </a:r>
        </a:p>
        <a:p>
          <a:pPr rtl="0"/>
          <a:r>
            <a:rPr lang="es-ES" sz="1200" b="1" dirty="0" smtClean="0">
              <a:latin typeface="Arial Narrow" pitchFamily="34" charset="0"/>
            </a:rPr>
            <a:t>DE 254 (55,5%) </a:t>
          </a:r>
        </a:p>
        <a:p>
          <a:pPr rtl="0"/>
          <a:r>
            <a:rPr lang="es-ES" sz="1200" b="1" dirty="0" smtClean="0">
              <a:latin typeface="Arial Narrow" pitchFamily="34" charset="0"/>
            </a:rPr>
            <a:t>Participación de la planta docente en el Sistema de I+D;  47,4%</a:t>
          </a:r>
        </a:p>
        <a:p>
          <a:pPr rtl="0"/>
          <a:r>
            <a:rPr lang="es-ES" sz="1200" b="1" dirty="0" smtClean="0">
              <a:latin typeface="Arial Narrow" pitchFamily="34" charset="0"/>
            </a:rPr>
            <a:t>49,8 % con Maestría o Doctorado</a:t>
          </a:r>
        </a:p>
        <a:p>
          <a:pPr rtl="0"/>
          <a:endParaRPr lang="es-AR" sz="1200" dirty="0"/>
        </a:p>
      </dgm:t>
    </dgm:pt>
    <dgm:pt modelId="{6C6D40EF-14B4-4AAB-A98A-7DE3181D039D}" type="parTrans" cxnId="{81EF9AA6-165C-4D88-A30B-4FBDEFC6DCE5}">
      <dgm:prSet/>
      <dgm:spPr/>
      <dgm:t>
        <a:bodyPr/>
        <a:lstStyle/>
        <a:p>
          <a:endParaRPr lang="es-AR"/>
        </a:p>
      </dgm:t>
    </dgm:pt>
    <dgm:pt modelId="{FEC66E0C-21AD-4BD1-B04F-6C2DA07E3BDA}" type="sibTrans" cxnId="{81EF9AA6-165C-4D88-A30B-4FBDEFC6DCE5}">
      <dgm:prSet/>
      <dgm:spPr/>
      <dgm:t>
        <a:bodyPr/>
        <a:lstStyle/>
        <a:p>
          <a:endParaRPr lang="es-AR"/>
        </a:p>
      </dgm:t>
    </dgm:pt>
    <dgm:pt modelId="{CF27B46B-7E4B-449E-AC11-4CC0D136D305}" type="pres">
      <dgm:prSet presAssocID="{93818D75-2FBA-4203-B292-7A65C3C916C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FB7D060C-FEBC-4EFC-B6CD-48661E5C4C43}" type="pres">
      <dgm:prSet presAssocID="{49D6C296-2211-48B4-87C4-92AA546325CF}" presName="composite" presStyleCnt="0"/>
      <dgm:spPr/>
      <dgm:t>
        <a:bodyPr/>
        <a:lstStyle/>
        <a:p>
          <a:endParaRPr lang="es-AR"/>
        </a:p>
      </dgm:t>
    </dgm:pt>
    <dgm:pt modelId="{D1BD8D91-B9FF-41F8-B0C8-863DDA90572B}" type="pres">
      <dgm:prSet presAssocID="{49D6C296-2211-48B4-87C4-92AA546325C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F38FA4E-1569-4EF1-BACE-6D2EE57B5D6E}" type="pres">
      <dgm:prSet presAssocID="{49D6C296-2211-48B4-87C4-92AA546325CF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6AA4F2A-4A63-4337-8F64-C4234D50B1BF}" type="pres">
      <dgm:prSet presAssocID="{9256AFDC-1115-483D-82B9-11724584B59C}" presName="space" presStyleCnt="0"/>
      <dgm:spPr/>
      <dgm:t>
        <a:bodyPr/>
        <a:lstStyle/>
        <a:p>
          <a:endParaRPr lang="es-AR"/>
        </a:p>
      </dgm:t>
    </dgm:pt>
    <dgm:pt modelId="{F89AC9F4-1CFB-4A9C-883D-58979B0F91B1}" type="pres">
      <dgm:prSet presAssocID="{573BDEB5-E2B2-4AA8-B31A-E7F087DB60B9}" presName="composite" presStyleCnt="0"/>
      <dgm:spPr/>
      <dgm:t>
        <a:bodyPr/>
        <a:lstStyle/>
        <a:p>
          <a:endParaRPr lang="es-AR"/>
        </a:p>
      </dgm:t>
    </dgm:pt>
    <dgm:pt modelId="{EE1119B7-8DB1-444C-B765-53E02E1E2EDA}" type="pres">
      <dgm:prSet presAssocID="{573BDEB5-E2B2-4AA8-B31A-E7F087DB60B9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FACF1D3-30CA-43F3-AECE-AB5DE7FAD190}" type="pres">
      <dgm:prSet presAssocID="{573BDEB5-E2B2-4AA8-B31A-E7F087DB60B9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81EF9AA6-165C-4D88-A30B-4FBDEFC6DCE5}" srcId="{93818D75-2FBA-4203-B292-7A65C3C916C6}" destId="{573BDEB5-E2B2-4AA8-B31A-E7F087DB60B9}" srcOrd="1" destOrd="0" parTransId="{6C6D40EF-14B4-4AAB-A98A-7DE3181D039D}" sibTransId="{FEC66E0C-21AD-4BD1-B04F-6C2DA07E3BDA}"/>
    <dgm:cxn modelId="{31449977-29C1-46E0-9EB1-3A7D49D910BC}" srcId="{93818D75-2FBA-4203-B292-7A65C3C916C6}" destId="{49D6C296-2211-48B4-87C4-92AA546325CF}" srcOrd="0" destOrd="0" parTransId="{2DF83591-3748-4709-9BA0-42A5126C7ACA}" sibTransId="{9256AFDC-1115-483D-82B9-11724584B59C}"/>
    <dgm:cxn modelId="{FCFFD52C-E329-49D9-AD5D-13FA5198788E}" type="presOf" srcId="{49D6C296-2211-48B4-87C4-92AA546325CF}" destId="{D1BD8D91-B9FF-41F8-B0C8-863DDA90572B}" srcOrd="0" destOrd="0" presId="urn:microsoft.com/office/officeart/2005/8/layout/hList1"/>
    <dgm:cxn modelId="{B9462297-B9EE-4165-93F6-5BDC31A1F9AC}" type="presOf" srcId="{573BDEB5-E2B2-4AA8-B31A-E7F087DB60B9}" destId="{EE1119B7-8DB1-444C-B765-53E02E1E2EDA}" srcOrd="0" destOrd="0" presId="urn:microsoft.com/office/officeart/2005/8/layout/hList1"/>
    <dgm:cxn modelId="{0BECF428-A9FD-464B-9121-B2A45B444CB4}" type="presOf" srcId="{93818D75-2FBA-4203-B292-7A65C3C916C6}" destId="{CF27B46B-7E4B-449E-AC11-4CC0D136D305}" srcOrd="0" destOrd="0" presId="urn:microsoft.com/office/officeart/2005/8/layout/hList1"/>
    <dgm:cxn modelId="{5B035457-8664-410C-ACD8-A7FD82B8D6FD}" type="presParOf" srcId="{CF27B46B-7E4B-449E-AC11-4CC0D136D305}" destId="{FB7D060C-FEBC-4EFC-B6CD-48661E5C4C43}" srcOrd="0" destOrd="0" presId="urn:microsoft.com/office/officeart/2005/8/layout/hList1"/>
    <dgm:cxn modelId="{CC24D531-A7B8-47B0-86B2-F6F39FDB9448}" type="presParOf" srcId="{FB7D060C-FEBC-4EFC-B6CD-48661E5C4C43}" destId="{D1BD8D91-B9FF-41F8-B0C8-863DDA90572B}" srcOrd="0" destOrd="0" presId="urn:microsoft.com/office/officeart/2005/8/layout/hList1"/>
    <dgm:cxn modelId="{CFC0A928-255E-4C3F-A25F-F18846C30AE5}" type="presParOf" srcId="{FB7D060C-FEBC-4EFC-B6CD-48661E5C4C43}" destId="{BF38FA4E-1569-4EF1-BACE-6D2EE57B5D6E}" srcOrd="1" destOrd="0" presId="urn:microsoft.com/office/officeart/2005/8/layout/hList1"/>
    <dgm:cxn modelId="{0631E7D6-B768-4711-8DC6-C0C85B9154CE}" type="presParOf" srcId="{CF27B46B-7E4B-449E-AC11-4CC0D136D305}" destId="{06AA4F2A-4A63-4337-8F64-C4234D50B1BF}" srcOrd="1" destOrd="0" presId="urn:microsoft.com/office/officeart/2005/8/layout/hList1"/>
    <dgm:cxn modelId="{CF2F8F78-652A-4251-A975-8C23A50C7BF1}" type="presParOf" srcId="{CF27B46B-7E4B-449E-AC11-4CC0D136D305}" destId="{F89AC9F4-1CFB-4A9C-883D-58979B0F91B1}" srcOrd="2" destOrd="0" presId="urn:microsoft.com/office/officeart/2005/8/layout/hList1"/>
    <dgm:cxn modelId="{053AAA4D-082B-44DB-997E-C4EF254205F2}" type="presParOf" srcId="{F89AC9F4-1CFB-4A9C-883D-58979B0F91B1}" destId="{EE1119B7-8DB1-444C-B765-53E02E1E2EDA}" srcOrd="0" destOrd="0" presId="urn:microsoft.com/office/officeart/2005/8/layout/hList1"/>
    <dgm:cxn modelId="{D8A27A79-313B-4616-8973-AA258E0A0FD4}" type="presParOf" srcId="{F89AC9F4-1CFB-4A9C-883D-58979B0F91B1}" destId="{CFACF1D3-30CA-43F3-AECE-AB5DE7FAD19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77E9B3-B25C-47E0-9F77-7D0568ACEC4B}" type="doc">
      <dgm:prSet loTypeId="urn:microsoft.com/office/officeart/2005/8/layout/chevron1" loCatId="process" qsTypeId="urn:microsoft.com/office/officeart/2005/8/quickstyle/simple3" qsCatId="simple" csTypeId="urn:microsoft.com/office/officeart/2005/8/colors/accent2_2" csCatId="accent2" phldr="1"/>
      <dgm:spPr/>
    </dgm:pt>
    <dgm:pt modelId="{EEDBFE87-CF1F-4D21-917E-57E38240127D}">
      <dgm:prSet phldrT="[Texto]" custT="1"/>
      <dgm:spPr/>
      <dgm:t>
        <a:bodyPr/>
        <a:lstStyle/>
        <a:p>
          <a:r>
            <a:rPr lang="es-AR" sz="1100" b="1" dirty="0" smtClean="0">
              <a:latin typeface="Arial Narrow" pitchFamily="34" charset="0"/>
            </a:rPr>
            <a:t>257%  en docentes de planta en Sistema I+D</a:t>
          </a:r>
          <a:endParaRPr lang="es-AR" sz="1100" b="1" dirty="0">
            <a:latin typeface="Arial Narrow" pitchFamily="34" charset="0"/>
          </a:endParaRPr>
        </a:p>
      </dgm:t>
    </dgm:pt>
    <dgm:pt modelId="{AA7FFA2D-5C5E-4787-B625-C3AD59E79C08}" type="parTrans" cxnId="{23E356D1-9360-4565-9214-E17E8CEFEC39}">
      <dgm:prSet/>
      <dgm:spPr/>
      <dgm:t>
        <a:bodyPr/>
        <a:lstStyle/>
        <a:p>
          <a:endParaRPr lang="es-AR"/>
        </a:p>
      </dgm:t>
    </dgm:pt>
    <dgm:pt modelId="{CEA11686-7619-44E4-9A8C-5386A49E1C84}" type="sibTrans" cxnId="{23E356D1-9360-4565-9214-E17E8CEFEC39}">
      <dgm:prSet/>
      <dgm:spPr/>
      <dgm:t>
        <a:bodyPr/>
        <a:lstStyle/>
        <a:p>
          <a:endParaRPr lang="es-AR"/>
        </a:p>
      </dgm:t>
    </dgm:pt>
    <dgm:pt modelId="{3FCF5D86-D0C4-462F-92F1-FA71505BAF6C}">
      <dgm:prSet phldrT="[Texto]" custT="1"/>
      <dgm:spPr/>
      <dgm:t>
        <a:bodyPr/>
        <a:lstStyle/>
        <a:p>
          <a:r>
            <a:rPr lang="es-AR" sz="1100" b="1" dirty="0" smtClean="0">
              <a:latin typeface="Arial Narrow" pitchFamily="34" charset="0"/>
            </a:rPr>
            <a:t>166%  en investigadores CONICET</a:t>
          </a:r>
          <a:endParaRPr lang="es-AR" sz="1100" b="1" dirty="0">
            <a:latin typeface="Arial Narrow" pitchFamily="34" charset="0"/>
          </a:endParaRPr>
        </a:p>
      </dgm:t>
    </dgm:pt>
    <dgm:pt modelId="{DA98EA94-6440-40DB-8660-434BF8A07986}" type="parTrans" cxnId="{5ADCC69C-BB35-431B-A4D8-61BABE07ACA1}">
      <dgm:prSet/>
      <dgm:spPr/>
      <dgm:t>
        <a:bodyPr/>
        <a:lstStyle/>
        <a:p>
          <a:endParaRPr lang="es-AR"/>
        </a:p>
      </dgm:t>
    </dgm:pt>
    <dgm:pt modelId="{7ADD4B94-AB69-490C-A3CE-506AC23C1E5C}" type="sibTrans" cxnId="{5ADCC69C-BB35-431B-A4D8-61BABE07ACA1}">
      <dgm:prSet/>
      <dgm:spPr/>
      <dgm:t>
        <a:bodyPr/>
        <a:lstStyle/>
        <a:p>
          <a:endParaRPr lang="es-AR"/>
        </a:p>
      </dgm:t>
    </dgm:pt>
    <dgm:pt modelId="{72FCA2D7-2641-4A1A-A892-7855C0C5ACA1}">
      <dgm:prSet phldrT="[Texto]" custT="1"/>
      <dgm:spPr/>
      <dgm:t>
        <a:bodyPr/>
        <a:lstStyle/>
        <a:p>
          <a:r>
            <a:rPr lang="es-AR" sz="1100" b="1" dirty="0" smtClean="0">
              <a:latin typeface="Arial Narrow" pitchFamily="34" charset="0"/>
            </a:rPr>
            <a:t>71% en docentes que perciben incentivos  </a:t>
          </a:r>
          <a:endParaRPr lang="es-AR" sz="1100" b="1" dirty="0">
            <a:latin typeface="Arial Narrow" pitchFamily="34" charset="0"/>
          </a:endParaRPr>
        </a:p>
      </dgm:t>
    </dgm:pt>
    <dgm:pt modelId="{1031DA56-9A15-4341-9403-809059F46090}" type="parTrans" cxnId="{76BAD6A8-00B0-499C-AAA8-121DF7011A68}">
      <dgm:prSet/>
      <dgm:spPr/>
      <dgm:t>
        <a:bodyPr/>
        <a:lstStyle/>
        <a:p>
          <a:endParaRPr lang="es-AR"/>
        </a:p>
      </dgm:t>
    </dgm:pt>
    <dgm:pt modelId="{9A3F0E2F-910C-4A9F-A79E-61F5D0AB7A16}" type="sibTrans" cxnId="{76BAD6A8-00B0-499C-AAA8-121DF7011A68}">
      <dgm:prSet/>
      <dgm:spPr/>
      <dgm:t>
        <a:bodyPr/>
        <a:lstStyle/>
        <a:p>
          <a:endParaRPr lang="es-AR"/>
        </a:p>
      </dgm:t>
    </dgm:pt>
    <dgm:pt modelId="{062F1083-5A05-49E5-8B6E-8067BCA0E446}">
      <dgm:prSet custT="1"/>
      <dgm:spPr/>
      <dgm:t>
        <a:bodyPr/>
        <a:lstStyle/>
        <a:p>
          <a:r>
            <a:rPr lang="es-AR" sz="1100" b="1" dirty="0" smtClean="0">
              <a:latin typeface="Arial Narrow" pitchFamily="34" charset="0"/>
            </a:rPr>
            <a:t>104%  en becarios de posgrado</a:t>
          </a:r>
          <a:endParaRPr lang="es-AR" sz="1100" b="1" dirty="0">
            <a:latin typeface="Arial Narrow" pitchFamily="34" charset="0"/>
          </a:endParaRPr>
        </a:p>
      </dgm:t>
    </dgm:pt>
    <dgm:pt modelId="{9D5319CE-A1CF-416F-AA00-9699812D969B}" type="parTrans" cxnId="{C136506A-EC13-4846-BFA5-E0FDAD8177E1}">
      <dgm:prSet/>
      <dgm:spPr/>
      <dgm:t>
        <a:bodyPr/>
        <a:lstStyle/>
        <a:p>
          <a:endParaRPr lang="es-AR"/>
        </a:p>
      </dgm:t>
    </dgm:pt>
    <dgm:pt modelId="{DCBC3318-0C40-4430-89DB-E8AE82E93B0F}" type="sibTrans" cxnId="{C136506A-EC13-4846-BFA5-E0FDAD8177E1}">
      <dgm:prSet/>
      <dgm:spPr/>
      <dgm:t>
        <a:bodyPr/>
        <a:lstStyle/>
        <a:p>
          <a:endParaRPr lang="es-AR"/>
        </a:p>
      </dgm:t>
    </dgm:pt>
    <dgm:pt modelId="{27C8BBBC-3F22-4731-B3F7-59657578A00E}">
      <dgm:prSet custT="1"/>
      <dgm:spPr/>
      <dgm:t>
        <a:bodyPr/>
        <a:lstStyle/>
        <a:p>
          <a:r>
            <a:rPr lang="es-AR" sz="1100" b="1" dirty="0" smtClean="0">
              <a:latin typeface="Arial Narrow" pitchFamily="34" charset="0"/>
            </a:rPr>
            <a:t>D-TEC 2013: 7 becarios postdoctorales </a:t>
          </a:r>
          <a:endParaRPr lang="es-AR" sz="1100" b="1" dirty="0">
            <a:latin typeface="Arial Narrow" pitchFamily="34" charset="0"/>
          </a:endParaRPr>
        </a:p>
      </dgm:t>
    </dgm:pt>
    <dgm:pt modelId="{A443D6D3-50F3-411C-B401-9B47C8399789}" type="parTrans" cxnId="{15E8E6D0-8BFB-4ED2-A307-AA5FDB0C640A}">
      <dgm:prSet/>
      <dgm:spPr/>
      <dgm:t>
        <a:bodyPr/>
        <a:lstStyle/>
        <a:p>
          <a:endParaRPr lang="es-AR"/>
        </a:p>
      </dgm:t>
    </dgm:pt>
    <dgm:pt modelId="{E156F28E-66EB-4829-9F3A-D47B734AA91E}" type="sibTrans" cxnId="{15E8E6D0-8BFB-4ED2-A307-AA5FDB0C640A}">
      <dgm:prSet/>
      <dgm:spPr/>
      <dgm:t>
        <a:bodyPr/>
        <a:lstStyle/>
        <a:p>
          <a:endParaRPr lang="es-AR"/>
        </a:p>
      </dgm:t>
    </dgm:pt>
    <dgm:pt modelId="{93C77798-1C14-4102-B95F-157CD509C981}">
      <dgm:prSet custT="1"/>
      <dgm:spPr/>
      <dgm:t>
        <a:bodyPr/>
        <a:lstStyle/>
        <a:p>
          <a:r>
            <a:rPr lang="es-ES" sz="1100" b="1" dirty="0" smtClean="0">
              <a:latin typeface="Arial Narrow" pitchFamily="34" charset="0"/>
            </a:rPr>
            <a:t>D-TEC 2013: 14 profesionales de apoyo</a:t>
          </a:r>
          <a:endParaRPr lang="en-US" sz="1100" b="1" dirty="0">
            <a:latin typeface="Arial Narrow" pitchFamily="34" charset="0"/>
          </a:endParaRPr>
        </a:p>
      </dgm:t>
    </dgm:pt>
    <dgm:pt modelId="{0CC9D248-E945-4692-81F7-CA5A2572E37B}" type="parTrans" cxnId="{FF62F97B-EE86-48C9-B526-634926563608}">
      <dgm:prSet/>
      <dgm:spPr/>
      <dgm:t>
        <a:bodyPr/>
        <a:lstStyle/>
        <a:p>
          <a:endParaRPr lang="en-US"/>
        </a:p>
      </dgm:t>
    </dgm:pt>
    <dgm:pt modelId="{56EFC0B0-51E9-45F1-989A-A93DB0D496FE}" type="sibTrans" cxnId="{FF62F97B-EE86-48C9-B526-634926563608}">
      <dgm:prSet/>
      <dgm:spPr/>
      <dgm:t>
        <a:bodyPr/>
        <a:lstStyle/>
        <a:p>
          <a:endParaRPr lang="en-US"/>
        </a:p>
      </dgm:t>
    </dgm:pt>
    <dgm:pt modelId="{658C78BF-4F1A-465C-9437-6A574B09E207}" type="pres">
      <dgm:prSet presAssocID="{5077E9B3-B25C-47E0-9F77-7D0568ACEC4B}" presName="Name0" presStyleCnt="0">
        <dgm:presLayoutVars>
          <dgm:dir/>
          <dgm:animLvl val="lvl"/>
          <dgm:resizeHandles val="exact"/>
        </dgm:presLayoutVars>
      </dgm:prSet>
      <dgm:spPr/>
    </dgm:pt>
    <dgm:pt modelId="{137F995E-639D-4BC9-8DD4-E670CFB37A40}" type="pres">
      <dgm:prSet presAssocID="{EEDBFE87-CF1F-4D21-917E-57E38240127D}" presName="parTxOnly" presStyleLbl="node1" presStyleIdx="0" presStyleCnt="6" custScaleX="149034" custScaleY="166436" custLinFactX="196241" custLinFactY="-69629" custLinFactNeighborX="20000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5A61D7-1C07-4E4A-9A63-746883892CDB}" type="pres">
      <dgm:prSet presAssocID="{CEA11686-7619-44E4-9A8C-5386A49E1C84}" presName="parTxOnlySpace" presStyleCnt="0"/>
      <dgm:spPr/>
    </dgm:pt>
    <dgm:pt modelId="{5545C854-9959-4F5D-AC5F-72278FB9A36B}" type="pres">
      <dgm:prSet presAssocID="{3FCF5D86-D0C4-462F-92F1-FA71505BAF6C}" presName="parTxOnly" presStyleLbl="node1" presStyleIdx="1" presStyleCnt="6" custScaleX="183088" custScaleY="169249" custLinFactX="206798" custLinFactY="-68222" custLinFactNeighborX="30000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E9A6A5-374E-46E5-AC64-F2212926D89F}" type="pres">
      <dgm:prSet presAssocID="{7ADD4B94-AB69-490C-A3CE-506AC23C1E5C}" presName="parTxOnlySpace" presStyleCnt="0"/>
      <dgm:spPr/>
    </dgm:pt>
    <dgm:pt modelId="{A63284EE-F6CA-4DF2-9151-4551DB5B6F5F}" type="pres">
      <dgm:prSet presAssocID="{72FCA2D7-2641-4A1A-A892-7855C0C5ACA1}" presName="parTxOnly" presStyleLbl="node1" presStyleIdx="2" presStyleCnt="6" custScaleX="168903" custScaleY="167745" custLinFactX="200900" custLinFactY="-68974" custLinFactNeighborX="30000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2199968-ACFF-48F4-A702-E8FE9171C0E8}" type="pres">
      <dgm:prSet presAssocID="{9A3F0E2F-910C-4A9F-A79E-61F5D0AB7A16}" presName="parTxOnlySpace" presStyleCnt="0"/>
      <dgm:spPr/>
    </dgm:pt>
    <dgm:pt modelId="{D54DBE6B-5EF2-4D2B-9CA0-ADDBBB04B13F}" type="pres">
      <dgm:prSet presAssocID="{062F1083-5A05-49E5-8B6E-8067BCA0E446}" presName="parTxOnly" presStyleLbl="node1" presStyleIdx="3" presStyleCnt="6" custScaleX="139818" custScaleY="160958" custLinFactX="209187" custLinFactY="-72368" custLinFactNeighborX="30000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9F0E81-B0BF-4F44-A4EC-59FB1D9BDDB4}" type="pres">
      <dgm:prSet presAssocID="{DCBC3318-0C40-4430-89DB-E8AE82E93B0F}" presName="parTxOnlySpace" presStyleCnt="0"/>
      <dgm:spPr/>
    </dgm:pt>
    <dgm:pt modelId="{4AA92848-EFB4-4284-9E39-83A24B2141CE}" type="pres">
      <dgm:prSet presAssocID="{27C8BBBC-3F22-4731-B3F7-59657578A00E}" presName="parTxOnly" presStyleLbl="node1" presStyleIdx="4" presStyleCnt="6" custScaleX="162603" custScaleY="168939" custLinFactX="-337002" custLinFactNeighborX="-400000" custLinFactNeighborY="976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C889791-59AE-4F18-96A6-19BB60A26C00}" type="pres">
      <dgm:prSet presAssocID="{E156F28E-66EB-4829-9F3A-D47B734AA91E}" presName="parTxOnlySpace" presStyleCnt="0"/>
      <dgm:spPr/>
    </dgm:pt>
    <dgm:pt modelId="{2813AFE6-3637-477B-A942-479E91C6090C}" type="pres">
      <dgm:prSet presAssocID="{93C77798-1C14-4102-B95F-157CD509C981}" presName="parTxOnly" presStyleLbl="node1" presStyleIdx="5" presStyleCnt="6" custScaleX="158434" custScaleY="154487" custLinFactX="-300000" custLinFactNeighborX="-396167" custLinFactNeighborY="903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882672-A472-4BFA-A3BC-B72F856E8288}" type="presOf" srcId="{72FCA2D7-2641-4A1A-A892-7855C0C5ACA1}" destId="{A63284EE-F6CA-4DF2-9151-4551DB5B6F5F}" srcOrd="0" destOrd="0" presId="urn:microsoft.com/office/officeart/2005/8/layout/chevron1"/>
    <dgm:cxn modelId="{23E356D1-9360-4565-9214-E17E8CEFEC39}" srcId="{5077E9B3-B25C-47E0-9F77-7D0568ACEC4B}" destId="{EEDBFE87-CF1F-4D21-917E-57E38240127D}" srcOrd="0" destOrd="0" parTransId="{AA7FFA2D-5C5E-4787-B625-C3AD59E79C08}" sibTransId="{CEA11686-7619-44E4-9A8C-5386A49E1C84}"/>
    <dgm:cxn modelId="{7022F2CD-EE25-49D9-A8B1-B0941939BDC5}" type="presOf" srcId="{3FCF5D86-D0C4-462F-92F1-FA71505BAF6C}" destId="{5545C854-9959-4F5D-AC5F-72278FB9A36B}" srcOrd="0" destOrd="0" presId="urn:microsoft.com/office/officeart/2005/8/layout/chevron1"/>
    <dgm:cxn modelId="{5ADCC69C-BB35-431B-A4D8-61BABE07ACA1}" srcId="{5077E9B3-B25C-47E0-9F77-7D0568ACEC4B}" destId="{3FCF5D86-D0C4-462F-92F1-FA71505BAF6C}" srcOrd="1" destOrd="0" parTransId="{DA98EA94-6440-40DB-8660-434BF8A07986}" sibTransId="{7ADD4B94-AB69-490C-A3CE-506AC23C1E5C}"/>
    <dgm:cxn modelId="{92C65C22-1994-4E38-81F8-1B32CF539FEE}" type="presOf" srcId="{062F1083-5A05-49E5-8B6E-8067BCA0E446}" destId="{D54DBE6B-5EF2-4D2B-9CA0-ADDBBB04B13F}" srcOrd="0" destOrd="0" presId="urn:microsoft.com/office/officeart/2005/8/layout/chevron1"/>
    <dgm:cxn modelId="{15E8E6D0-8BFB-4ED2-A307-AA5FDB0C640A}" srcId="{5077E9B3-B25C-47E0-9F77-7D0568ACEC4B}" destId="{27C8BBBC-3F22-4731-B3F7-59657578A00E}" srcOrd="4" destOrd="0" parTransId="{A443D6D3-50F3-411C-B401-9B47C8399789}" sibTransId="{E156F28E-66EB-4829-9F3A-D47B734AA91E}"/>
    <dgm:cxn modelId="{30A6A931-1BA8-4881-BB14-FF44C2A437F0}" type="presOf" srcId="{5077E9B3-B25C-47E0-9F77-7D0568ACEC4B}" destId="{658C78BF-4F1A-465C-9437-6A574B09E207}" srcOrd="0" destOrd="0" presId="urn:microsoft.com/office/officeart/2005/8/layout/chevron1"/>
    <dgm:cxn modelId="{FF62F97B-EE86-48C9-B526-634926563608}" srcId="{5077E9B3-B25C-47E0-9F77-7D0568ACEC4B}" destId="{93C77798-1C14-4102-B95F-157CD509C981}" srcOrd="5" destOrd="0" parTransId="{0CC9D248-E945-4692-81F7-CA5A2572E37B}" sibTransId="{56EFC0B0-51E9-45F1-989A-A93DB0D496FE}"/>
    <dgm:cxn modelId="{76BAD6A8-00B0-499C-AAA8-121DF7011A68}" srcId="{5077E9B3-B25C-47E0-9F77-7D0568ACEC4B}" destId="{72FCA2D7-2641-4A1A-A892-7855C0C5ACA1}" srcOrd="2" destOrd="0" parTransId="{1031DA56-9A15-4341-9403-809059F46090}" sibTransId="{9A3F0E2F-910C-4A9F-A79E-61F5D0AB7A16}"/>
    <dgm:cxn modelId="{6212C348-A999-4D77-9B4C-645D80A02DDB}" type="presOf" srcId="{EEDBFE87-CF1F-4D21-917E-57E38240127D}" destId="{137F995E-639D-4BC9-8DD4-E670CFB37A40}" srcOrd="0" destOrd="0" presId="urn:microsoft.com/office/officeart/2005/8/layout/chevron1"/>
    <dgm:cxn modelId="{C136506A-EC13-4846-BFA5-E0FDAD8177E1}" srcId="{5077E9B3-B25C-47E0-9F77-7D0568ACEC4B}" destId="{062F1083-5A05-49E5-8B6E-8067BCA0E446}" srcOrd="3" destOrd="0" parTransId="{9D5319CE-A1CF-416F-AA00-9699812D969B}" sibTransId="{DCBC3318-0C40-4430-89DB-E8AE82E93B0F}"/>
    <dgm:cxn modelId="{618BC377-FA86-4B3D-B466-4F913897DF2A}" type="presOf" srcId="{27C8BBBC-3F22-4731-B3F7-59657578A00E}" destId="{4AA92848-EFB4-4284-9E39-83A24B2141CE}" srcOrd="0" destOrd="0" presId="urn:microsoft.com/office/officeart/2005/8/layout/chevron1"/>
    <dgm:cxn modelId="{8288D717-DE99-401B-B489-1EE615878DB9}" type="presOf" srcId="{93C77798-1C14-4102-B95F-157CD509C981}" destId="{2813AFE6-3637-477B-A942-479E91C6090C}" srcOrd="0" destOrd="0" presId="urn:microsoft.com/office/officeart/2005/8/layout/chevron1"/>
    <dgm:cxn modelId="{1764BCFC-D319-4B85-9EEC-EBBFC31918EF}" type="presParOf" srcId="{658C78BF-4F1A-465C-9437-6A574B09E207}" destId="{137F995E-639D-4BC9-8DD4-E670CFB37A40}" srcOrd="0" destOrd="0" presId="urn:microsoft.com/office/officeart/2005/8/layout/chevron1"/>
    <dgm:cxn modelId="{4C2B0D9D-A18F-4807-885C-104B4639212F}" type="presParOf" srcId="{658C78BF-4F1A-465C-9437-6A574B09E207}" destId="{DC5A61D7-1C07-4E4A-9A63-746883892CDB}" srcOrd="1" destOrd="0" presId="urn:microsoft.com/office/officeart/2005/8/layout/chevron1"/>
    <dgm:cxn modelId="{E4D353A7-BBF1-4C07-9AED-527B65E06CF0}" type="presParOf" srcId="{658C78BF-4F1A-465C-9437-6A574B09E207}" destId="{5545C854-9959-4F5D-AC5F-72278FB9A36B}" srcOrd="2" destOrd="0" presId="urn:microsoft.com/office/officeart/2005/8/layout/chevron1"/>
    <dgm:cxn modelId="{60E7D417-F2F6-4F79-BDC3-A3DAEC0D1F58}" type="presParOf" srcId="{658C78BF-4F1A-465C-9437-6A574B09E207}" destId="{BFE9A6A5-374E-46E5-AC64-F2212926D89F}" srcOrd="3" destOrd="0" presId="urn:microsoft.com/office/officeart/2005/8/layout/chevron1"/>
    <dgm:cxn modelId="{E7259A95-0AD5-4D42-AF71-578E301853E8}" type="presParOf" srcId="{658C78BF-4F1A-465C-9437-6A574B09E207}" destId="{A63284EE-F6CA-4DF2-9151-4551DB5B6F5F}" srcOrd="4" destOrd="0" presId="urn:microsoft.com/office/officeart/2005/8/layout/chevron1"/>
    <dgm:cxn modelId="{ED52B8EF-7148-4F53-A39E-81DC12A064DA}" type="presParOf" srcId="{658C78BF-4F1A-465C-9437-6A574B09E207}" destId="{72199968-ACFF-48F4-A702-E8FE9171C0E8}" srcOrd="5" destOrd="0" presId="urn:microsoft.com/office/officeart/2005/8/layout/chevron1"/>
    <dgm:cxn modelId="{77DA1A41-0361-4870-8093-9D262ADC18A7}" type="presParOf" srcId="{658C78BF-4F1A-465C-9437-6A574B09E207}" destId="{D54DBE6B-5EF2-4D2B-9CA0-ADDBBB04B13F}" srcOrd="6" destOrd="0" presId="urn:microsoft.com/office/officeart/2005/8/layout/chevron1"/>
    <dgm:cxn modelId="{C15C1829-0A95-4B47-B09D-C1AA0FB681E1}" type="presParOf" srcId="{658C78BF-4F1A-465C-9437-6A574B09E207}" destId="{399F0E81-B0BF-4F44-A4EC-59FB1D9BDDB4}" srcOrd="7" destOrd="0" presId="urn:microsoft.com/office/officeart/2005/8/layout/chevron1"/>
    <dgm:cxn modelId="{E3036309-B222-4083-A10D-EDA85FA8C3C7}" type="presParOf" srcId="{658C78BF-4F1A-465C-9437-6A574B09E207}" destId="{4AA92848-EFB4-4284-9E39-83A24B2141CE}" srcOrd="8" destOrd="0" presId="urn:microsoft.com/office/officeart/2005/8/layout/chevron1"/>
    <dgm:cxn modelId="{1F92E3C2-9051-4BE6-8978-6DE20CB81BE7}" type="presParOf" srcId="{658C78BF-4F1A-465C-9437-6A574B09E207}" destId="{9C889791-59AE-4F18-96A6-19BB60A26C00}" srcOrd="9" destOrd="0" presId="urn:microsoft.com/office/officeart/2005/8/layout/chevron1"/>
    <dgm:cxn modelId="{7F6497FD-9E3C-4462-9710-4F433CBF9EDD}" type="presParOf" srcId="{658C78BF-4F1A-465C-9437-6A574B09E207}" destId="{2813AFE6-3637-477B-A942-479E91C6090C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11DEB61-E6C1-4B0D-81BE-C143425AF0C0}" type="doc">
      <dgm:prSet loTypeId="urn:microsoft.com/office/officeart/2005/8/layout/chevron2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AR"/>
        </a:p>
      </dgm:t>
    </dgm:pt>
    <dgm:pt modelId="{BA2CF280-E2C8-4372-8601-9C6344CF8831}">
      <dgm:prSet phldrT="[Texto]" custT="1"/>
      <dgm:spPr/>
      <dgm:t>
        <a:bodyPr/>
        <a:lstStyle/>
        <a:p>
          <a:r>
            <a:rPr lang="es-AR" sz="1400" dirty="0" smtClean="0">
              <a:latin typeface="Arial Narrow" pitchFamily="34" charset="0"/>
            </a:rPr>
            <a:t>Desafíos</a:t>
          </a:r>
          <a:endParaRPr lang="es-AR" sz="1400" dirty="0">
            <a:latin typeface="Arial Narrow" pitchFamily="34" charset="0"/>
          </a:endParaRPr>
        </a:p>
      </dgm:t>
    </dgm:pt>
    <dgm:pt modelId="{566CDDE3-55E4-48F5-90FA-31BBC60627AB}" type="parTrans" cxnId="{ADC182D9-87F8-4323-9CD2-D248ED0479D8}">
      <dgm:prSet/>
      <dgm:spPr/>
      <dgm:t>
        <a:bodyPr/>
        <a:lstStyle/>
        <a:p>
          <a:endParaRPr lang="es-AR"/>
        </a:p>
      </dgm:t>
    </dgm:pt>
    <dgm:pt modelId="{A83C08F4-66B5-4404-91D5-F1207A27BE6A}" type="sibTrans" cxnId="{ADC182D9-87F8-4323-9CD2-D248ED0479D8}">
      <dgm:prSet/>
      <dgm:spPr/>
      <dgm:t>
        <a:bodyPr/>
        <a:lstStyle/>
        <a:p>
          <a:endParaRPr lang="es-AR"/>
        </a:p>
      </dgm:t>
    </dgm:pt>
    <dgm:pt modelId="{4AB36AD3-5FE6-4D16-8AF2-62E4D30DEB34}">
      <dgm:prSet phldrT="[Texto]" custT="1"/>
      <dgm:spPr/>
      <dgm:t>
        <a:bodyPr/>
        <a:lstStyle/>
        <a:p>
          <a:pPr>
            <a:lnSpc>
              <a:spcPct val="100000"/>
            </a:lnSpc>
          </a:pPr>
          <a:r>
            <a:rPr lang="es-AR" sz="1200" b="1" dirty="0" smtClean="0">
              <a:latin typeface="Arial Narrow" pitchFamily="34" charset="0"/>
            </a:rPr>
            <a:t>Incorporación de RRHH destinados a la investigación</a:t>
          </a:r>
          <a:endParaRPr lang="es-AR" sz="1200" b="1" dirty="0">
            <a:latin typeface="Arial Narrow" pitchFamily="34" charset="0"/>
          </a:endParaRPr>
        </a:p>
      </dgm:t>
    </dgm:pt>
    <dgm:pt modelId="{6AB065E1-5BF1-4182-87A0-FE03B9CF0BB6}" type="parTrans" cxnId="{E7C4DBED-66BC-4EB9-8F30-2E7BB839237E}">
      <dgm:prSet/>
      <dgm:spPr/>
      <dgm:t>
        <a:bodyPr/>
        <a:lstStyle/>
        <a:p>
          <a:endParaRPr lang="es-AR"/>
        </a:p>
      </dgm:t>
    </dgm:pt>
    <dgm:pt modelId="{4272F801-CCDB-4BC5-8B90-BB53185A5063}" type="sibTrans" cxnId="{E7C4DBED-66BC-4EB9-8F30-2E7BB839237E}">
      <dgm:prSet/>
      <dgm:spPr/>
      <dgm:t>
        <a:bodyPr/>
        <a:lstStyle/>
        <a:p>
          <a:endParaRPr lang="es-AR"/>
        </a:p>
      </dgm:t>
    </dgm:pt>
    <dgm:pt modelId="{01BB9242-9B1A-4877-A14F-C53E6AC6306A}">
      <dgm:prSet phldrT="[Texto]" custT="1"/>
      <dgm:spPr/>
      <dgm:t>
        <a:bodyPr/>
        <a:lstStyle/>
        <a:p>
          <a:pPr>
            <a:lnSpc>
              <a:spcPct val="100000"/>
            </a:lnSpc>
          </a:pPr>
          <a:r>
            <a:rPr lang="es-AR" sz="1200" b="1" dirty="0" smtClean="0">
              <a:latin typeface="Arial Narrow" pitchFamily="34" charset="0"/>
            </a:rPr>
            <a:t>Inserción académica de becarios posdoctorales</a:t>
          </a:r>
          <a:endParaRPr lang="es-AR" sz="1200" b="1" dirty="0">
            <a:latin typeface="Arial Narrow" pitchFamily="34" charset="0"/>
          </a:endParaRPr>
        </a:p>
      </dgm:t>
    </dgm:pt>
    <dgm:pt modelId="{203A4C6E-8D11-4E8E-BC00-A8EA67771CDD}" type="parTrans" cxnId="{650D5FC4-9FD6-4161-9631-240E3207853E}">
      <dgm:prSet/>
      <dgm:spPr/>
      <dgm:t>
        <a:bodyPr/>
        <a:lstStyle/>
        <a:p>
          <a:endParaRPr lang="es-AR"/>
        </a:p>
      </dgm:t>
    </dgm:pt>
    <dgm:pt modelId="{9690EE25-E7F1-442F-A51A-3908D103D615}" type="sibTrans" cxnId="{650D5FC4-9FD6-4161-9631-240E3207853E}">
      <dgm:prSet/>
      <dgm:spPr/>
      <dgm:t>
        <a:bodyPr/>
        <a:lstStyle/>
        <a:p>
          <a:endParaRPr lang="es-AR"/>
        </a:p>
      </dgm:t>
    </dgm:pt>
    <dgm:pt modelId="{6A4C63CC-A608-4685-8304-35F543D3189E}">
      <dgm:prSet phldrT="[Texto]" custT="1"/>
      <dgm:spPr/>
      <dgm:t>
        <a:bodyPr/>
        <a:lstStyle/>
        <a:p>
          <a:pPr>
            <a:lnSpc>
              <a:spcPct val="100000"/>
            </a:lnSpc>
          </a:pPr>
          <a:r>
            <a:rPr lang="es-AR" sz="1200" b="1" dirty="0" smtClean="0">
              <a:latin typeface="Arial Narrow" pitchFamily="34" charset="0"/>
            </a:rPr>
            <a:t>Desarrollo de una carrera de personal técnico profesional</a:t>
          </a:r>
          <a:endParaRPr lang="es-AR" sz="1200" b="1" dirty="0">
            <a:latin typeface="Arial Narrow" pitchFamily="34" charset="0"/>
          </a:endParaRPr>
        </a:p>
      </dgm:t>
    </dgm:pt>
    <dgm:pt modelId="{AF24614D-732D-45F1-BC8B-50E06CF3811C}" type="parTrans" cxnId="{FF971320-A5C1-4518-9EEF-228D07F96337}">
      <dgm:prSet/>
      <dgm:spPr/>
      <dgm:t>
        <a:bodyPr/>
        <a:lstStyle/>
        <a:p>
          <a:endParaRPr lang="es-AR"/>
        </a:p>
      </dgm:t>
    </dgm:pt>
    <dgm:pt modelId="{A1C96DDB-1165-44FD-9248-98243342A514}" type="sibTrans" cxnId="{FF971320-A5C1-4518-9EEF-228D07F96337}">
      <dgm:prSet/>
      <dgm:spPr/>
      <dgm:t>
        <a:bodyPr/>
        <a:lstStyle/>
        <a:p>
          <a:endParaRPr lang="es-AR"/>
        </a:p>
      </dgm:t>
    </dgm:pt>
    <dgm:pt modelId="{8DC329EF-EAE4-41D2-85F6-FF5EDEE0E867}">
      <dgm:prSet phldrT="[Texto]" custT="1"/>
      <dgm:spPr/>
      <dgm:t>
        <a:bodyPr/>
        <a:lstStyle/>
        <a:p>
          <a:pPr>
            <a:lnSpc>
              <a:spcPct val="100000"/>
            </a:lnSpc>
          </a:pPr>
          <a:r>
            <a:rPr lang="es-AR" sz="1200" b="1" dirty="0" smtClean="0">
              <a:latin typeface="Arial Narrow" pitchFamily="34" charset="0"/>
            </a:rPr>
            <a:t>Incremento de dedicaciones destinadas a la investigación </a:t>
          </a:r>
          <a:endParaRPr lang="es-AR" sz="1200" b="1" dirty="0">
            <a:latin typeface="Arial Narrow" pitchFamily="34" charset="0"/>
          </a:endParaRPr>
        </a:p>
      </dgm:t>
    </dgm:pt>
    <dgm:pt modelId="{CA95EEF0-26C9-4A97-9E8B-F7B74FF4D1A6}" type="parTrans" cxnId="{636E1559-8228-4976-86F6-3CEB985A0663}">
      <dgm:prSet/>
      <dgm:spPr/>
      <dgm:t>
        <a:bodyPr/>
        <a:lstStyle/>
        <a:p>
          <a:endParaRPr lang="es-AR"/>
        </a:p>
      </dgm:t>
    </dgm:pt>
    <dgm:pt modelId="{D73858B5-5F02-4C4F-AD75-37069069DBC7}" type="sibTrans" cxnId="{636E1559-8228-4976-86F6-3CEB985A0663}">
      <dgm:prSet/>
      <dgm:spPr/>
      <dgm:t>
        <a:bodyPr/>
        <a:lstStyle/>
        <a:p>
          <a:endParaRPr lang="es-AR"/>
        </a:p>
      </dgm:t>
    </dgm:pt>
    <dgm:pt modelId="{16A3DA79-5A04-4218-851D-3B13C13A9F57}">
      <dgm:prSet phldrT="[Texto]" custT="1"/>
      <dgm:spPr/>
      <dgm:t>
        <a:bodyPr/>
        <a:lstStyle/>
        <a:p>
          <a:pPr>
            <a:lnSpc>
              <a:spcPct val="100000"/>
            </a:lnSpc>
          </a:pPr>
          <a:r>
            <a:rPr lang="es-AR" sz="1200" b="1" dirty="0" smtClean="0">
              <a:latin typeface="Arial Narrow" pitchFamily="34" charset="0"/>
            </a:rPr>
            <a:t>Incremento de la percepción de incentivos por docentes investigadores categorizados </a:t>
          </a:r>
          <a:endParaRPr lang="es-AR" sz="1200" b="1" dirty="0">
            <a:latin typeface="Arial Narrow" pitchFamily="34" charset="0"/>
          </a:endParaRPr>
        </a:p>
      </dgm:t>
    </dgm:pt>
    <dgm:pt modelId="{46981D93-438C-4007-8834-1C06A2364C37}" type="parTrans" cxnId="{ECC98C26-396E-41E9-96DF-F974DF94F791}">
      <dgm:prSet/>
      <dgm:spPr/>
      <dgm:t>
        <a:bodyPr/>
        <a:lstStyle/>
        <a:p>
          <a:endParaRPr lang="en-US"/>
        </a:p>
      </dgm:t>
    </dgm:pt>
    <dgm:pt modelId="{5FA80B9A-8507-4019-B75E-46DFD9C7C523}" type="sibTrans" cxnId="{ECC98C26-396E-41E9-96DF-F974DF94F791}">
      <dgm:prSet/>
      <dgm:spPr/>
      <dgm:t>
        <a:bodyPr/>
        <a:lstStyle/>
        <a:p>
          <a:endParaRPr lang="en-US"/>
        </a:p>
      </dgm:t>
    </dgm:pt>
    <dgm:pt modelId="{C59DD7FC-F4E5-46E0-83C9-A905EBAC2616}" type="pres">
      <dgm:prSet presAssocID="{811DEB61-E6C1-4B0D-81BE-C143425AF0C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6CC136E-0C6F-478E-BFB2-316CD55B3307}" type="pres">
      <dgm:prSet presAssocID="{BA2CF280-E2C8-4372-8601-9C6344CF8831}" presName="composite" presStyleCnt="0"/>
      <dgm:spPr/>
      <dgm:t>
        <a:bodyPr/>
        <a:lstStyle/>
        <a:p>
          <a:endParaRPr lang="es-AR"/>
        </a:p>
      </dgm:t>
    </dgm:pt>
    <dgm:pt modelId="{9EA31623-CF39-4244-905F-ADA914FBFB2A}" type="pres">
      <dgm:prSet presAssocID="{BA2CF280-E2C8-4372-8601-9C6344CF8831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AA24ED9-51D4-45F4-A258-615DC9A76187}" type="pres">
      <dgm:prSet presAssocID="{BA2CF280-E2C8-4372-8601-9C6344CF8831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ADC182D9-87F8-4323-9CD2-D248ED0479D8}" srcId="{811DEB61-E6C1-4B0D-81BE-C143425AF0C0}" destId="{BA2CF280-E2C8-4372-8601-9C6344CF8831}" srcOrd="0" destOrd="0" parTransId="{566CDDE3-55E4-48F5-90FA-31BBC60627AB}" sibTransId="{A83C08F4-66B5-4404-91D5-F1207A27BE6A}"/>
    <dgm:cxn modelId="{FF971320-A5C1-4518-9EEF-228D07F96337}" srcId="{BA2CF280-E2C8-4372-8601-9C6344CF8831}" destId="{6A4C63CC-A608-4685-8304-35F543D3189E}" srcOrd="2" destOrd="0" parTransId="{AF24614D-732D-45F1-BC8B-50E06CF3811C}" sibTransId="{A1C96DDB-1165-44FD-9248-98243342A514}"/>
    <dgm:cxn modelId="{B1BA0744-EBB0-4B31-9894-E9823DC44806}" type="presOf" srcId="{4AB36AD3-5FE6-4D16-8AF2-62E4D30DEB34}" destId="{7AA24ED9-51D4-45F4-A258-615DC9A76187}" srcOrd="0" destOrd="0" presId="urn:microsoft.com/office/officeart/2005/8/layout/chevron2"/>
    <dgm:cxn modelId="{BC1CF24A-4720-4FB6-886C-F844F0B03E4B}" type="presOf" srcId="{811DEB61-E6C1-4B0D-81BE-C143425AF0C0}" destId="{C59DD7FC-F4E5-46E0-83C9-A905EBAC2616}" srcOrd="0" destOrd="0" presId="urn:microsoft.com/office/officeart/2005/8/layout/chevron2"/>
    <dgm:cxn modelId="{E56ACD7D-B1A7-4BA8-8B5B-39559FD11491}" type="presOf" srcId="{01BB9242-9B1A-4877-A14F-C53E6AC6306A}" destId="{7AA24ED9-51D4-45F4-A258-615DC9A76187}" srcOrd="0" destOrd="1" presId="urn:microsoft.com/office/officeart/2005/8/layout/chevron2"/>
    <dgm:cxn modelId="{E59BB423-5C71-4ADB-AB38-018020E16A08}" type="presOf" srcId="{8DC329EF-EAE4-41D2-85F6-FF5EDEE0E867}" destId="{7AA24ED9-51D4-45F4-A258-615DC9A76187}" srcOrd="0" destOrd="3" presId="urn:microsoft.com/office/officeart/2005/8/layout/chevron2"/>
    <dgm:cxn modelId="{755CF47A-A08C-4BF6-94BA-4D6E8526CD01}" type="presOf" srcId="{BA2CF280-E2C8-4372-8601-9C6344CF8831}" destId="{9EA31623-CF39-4244-905F-ADA914FBFB2A}" srcOrd="0" destOrd="0" presId="urn:microsoft.com/office/officeart/2005/8/layout/chevron2"/>
    <dgm:cxn modelId="{C844A60B-B777-4B52-B04B-8BBB1E4DC36E}" type="presOf" srcId="{6A4C63CC-A608-4685-8304-35F543D3189E}" destId="{7AA24ED9-51D4-45F4-A258-615DC9A76187}" srcOrd="0" destOrd="2" presId="urn:microsoft.com/office/officeart/2005/8/layout/chevron2"/>
    <dgm:cxn modelId="{650D5FC4-9FD6-4161-9631-240E3207853E}" srcId="{BA2CF280-E2C8-4372-8601-9C6344CF8831}" destId="{01BB9242-9B1A-4877-A14F-C53E6AC6306A}" srcOrd="1" destOrd="0" parTransId="{203A4C6E-8D11-4E8E-BC00-A8EA67771CDD}" sibTransId="{9690EE25-E7F1-442F-A51A-3908D103D615}"/>
    <dgm:cxn modelId="{ECC98C26-396E-41E9-96DF-F974DF94F791}" srcId="{BA2CF280-E2C8-4372-8601-9C6344CF8831}" destId="{16A3DA79-5A04-4218-851D-3B13C13A9F57}" srcOrd="4" destOrd="0" parTransId="{46981D93-438C-4007-8834-1C06A2364C37}" sibTransId="{5FA80B9A-8507-4019-B75E-46DFD9C7C523}"/>
    <dgm:cxn modelId="{B2862DC0-811F-4FC3-9367-E4CE676E3B72}" type="presOf" srcId="{16A3DA79-5A04-4218-851D-3B13C13A9F57}" destId="{7AA24ED9-51D4-45F4-A258-615DC9A76187}" srcOrd="0" destOrd="4" presId="urn:microsoft.com/office/officeart/2005/8/layout/chevron2"/>
    <dgm:cxn modelId="{E7C4DBED-66BC-4EB9-8F30-2E7BB839237E}" srcId="{BA2CF280-E2C8-4372-8601-9C6344CF8831}" destId="{4AB36AD3-5FE6-4D16-8AF2-62E4D30DEB34}" srcOrd="0" destOrd="0" parTransId="{6AB065E1-5BF1-4182-87A0-FE03B9CF0BB6}" sibTransId="{4272F801-CCDB-4BC5-8B90-BB53185A5063}"/>
    <dgm:cxn modelId="{636E1559-8228-4976-86F6-3CEB985A0663}" srcId="{BA2CF280-E2C8-4372-8601-9C6344CF8831}" destId="{8DC329EF-EAE4-41D2-85F6-FF5EDEE0E867}" srcOrd="3" destOrd="0" parTransId="{CA95EEF0-26C9-4A97-9E8B-F7B74FF4D1A6}" sibTransId="{D73858B5-5F02-4C4F-AD75-37069069DBC7}"/>
    <dgm:cxn modelId="{CF54C78A-92E0-40EC-9A3C-43CA01E04155}" type="presParOf" srcId="{C59DD7FC-F4E5-46E0-83C9-A905EBAC2616}" destId="{06CC136E-0C6F-478E-BFB2-316CD55B3307}" srcOrd="0" destOrd="0" presId="urn:microsoft.com/office/officeart/2005/8/layout/chevron2"/>
    <dgm:cxn modelId="{292D3BFC-D34E-4B88-90F8-A23453917C1A}" type="presParOf" srcId="{06CC136E-0C6F-478E-BFB2-316CD55B3307}" destId="{9EA31623-CF39-4244-905F-ADA914FBFB2A}" srcOrd="0" destOrd="0" presId="urn:microsoft.com/office/officeart/2005/8/layout/chevron2"/>
    <dgm:cxn modelId="{6AA6FA92-590E-46C0-890C-DE5349E3356A}" type="presParOf" srcId="{06CC136E-0C6F-478E-BFB2-316CD55B3307}" destId="{7AA24ED9-51D4-45F4-A258-615DC9A761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7819087-13F7-4DF9-8FE8-CE66D33FB22D}">
      <dsp:nvSpPr>
        <dsp:cNvPr id="0" name=""/>
        <dsp:cNvSpPr/>
      </dsp:nvSpPr>
      <dsp:spPr>
        <a:xfrm>
          <a:off x="908542" y="15"/>
          <a:ext cx="3042947" cy="6720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b="1" i="0" kern="1200" dirty="0" smtClean="0">
              <a:latin typeface="Arial Narrow" pitchFamily="34" charset="0"/>
            </a:rPr>
            <a:t>Calidad, diversidad temática y pertinencia de la I+D.</a:t>
          </a:r>
          <a:endParaRPr lang="es-AR" sz="1200" b="1" i="0" kern="1200" dirty="0">
            <a:latin typeface="Arial Narrow" pitchFamily="34" charset="0"/>
          </a:endParaRPr>
        </a:p>
      </dsp:txBody>
      <dsp:txXfrm>
        <a:off x="908542" y="15"/>
        <a:ext cx="3042947" cy="672051"/>
      </dsp:txXfrm>
    </dsp:sp>
    <dsp:sp modelId="{143E307D-9AF2-403A-8A2A-3C0CFBEC0D2A}">
      <dsp:nvSpPr>
        <dsp:cNvPr id="0" name=""/>
        <dsp:cNvSpPr/>
      </dsp:nvSpPr>
      <dsp:spPr>
        <a:xfrm>
          <a:off x="908542" y="766153"/>
          <a:ext cx="3042947" cy="6720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b="1" i="0" kern="1200" dirty="0" smtClean="0">
              <a:latin typeface="Arial Narrow" pitchFamily="34" charset="0"/>
            </a:rPr>
            <a:t>Orientación del Sistema en relación a objetivos estratégicos.</a:t>
          </a:r>
          <a:endParaRPr lang="es-AR" sz="1200" b="1" i="0" kern="1200" dirty="0">
            <a:latin typeface="Arial Narrow" pitchFamily="34" charset="0"/>
          </a:endParaRPr>
        </a:p>
      </dsp:txBody>
      <dsp:txXfrm>
        <a:off x="908542" y="766153"/>
        <a:ext cx="3042947" cy="672051"/>
      </dsp:txXfrm>
    </dsp:sp>
    <dsp:sp modelId="{65044D82-A502-49AB-9B98-BE1E128E29EC}">
      <dsp:nvSpPr>
        <dsp:cNvPr id="0" name=""/>
        <dsp:cNvSpPr/>
      </dsp:nvSpPr>
      <dsp:spPr>
        <a:xfrm>
          <a:off x="908542" y="1532292"/>
          <a:ext cx="3042947" cy="6720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b="1" i="0" kern="1200" dirty="0" smtClean="0">
              <a:latin typeface="Arial Narrow" pitchFamily="34" charset="0"/>
            </a:rPr>
            <a:t>Apoyo a la formación de docentes-investigadores</a:t>
          </a:r>
          <a:r>
            <a:rPr lang="es-ES_tradnl" sz="1000" b="1" i="0" kern="1200" dirty="0" smtClean="0">
              <a:latin typeface="Arial Narrow" pitchFamily="34" charset="0"/>
            </a:rPr>
            <a:t>.</a:t>
          </a:r>
          <a:endParaRPr lang="es-AR" sz="1000" b="1" i="0" kern="1200" dirty="0">
            <a:latin typeface="Arial Narrow" pitchFamily="34" charset="0"/>
          </a:endParaRPr>
        </a:p>
      </dsp:txBody>
      <dsp:txXfrm>
        <a:off x="908542" y="1532292"/>
        <a:ext cx="3042947" cy="672051"/>
      </dsp:txXfrm>
    </dsp:sp>
    <dsp:sp modelId="{43A7080B-5B5C-464F-B36A-544C809CBDBD}">
      <dsp:nvSpPr>
        <dsp:cNvPr id="0" name=""/>
        <dsp:cNvSpPr/>
      </dsp:nvSpPr>
      <dsp:spPr>
        <a:xfrm>
          <a:off x="908542" y="2298430"/>
          <a:ext cx="3042947" cy="131281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b="1" i="0" kern="1200" dirty="0" smtClean="0">
              <a:latin typeface="Arial Narrow" pitchFamily="34" charset="0"/>
            </a:rPr>
            <a:t>Articulación </a:t>
          </a:r>
          <a:r>
            <a:rPr lang="es-ES_tradnl" sz="1200" b="1" i="0" kern="1200" dirty="0" err="1" smtClean="0">
              <a:latin typeface="Arial Narrow" pitchFamily="34" charset="0"/>
            </a:rPr>
            <a:t>intra</a:t>
          </a:r>
          <a:r>
            <a:rPr lang="es-ES_tradnl" sz="1200" b="1" i="0" kern="1200" dirty="0" smtClean="0">
              <a:latin typeface="Arial Narrow" pitchFamily="34" charset="0"/>
            </a:rPr>
            <a:t>-inter institucional</a:t>
          </a:r>
          <a:r>
            <a:rPr lang="es-ES_tradnl" sz="1200" i="0" kern="1200" dirty="0" smtClean="0"/>
            <a:t>.</a:t>
          </a:r>
          <a:endParaRPr lang="es-AR" sz="1200" i="0" kern="1200" dirty="0"/>
        </a:p>
      </dsp:txBody>
      <dsp:txXfrm>
        <a:off x="908542" y="2298430"/>
        <a:ext cx="3042947" cy="1312811"/>
      </dsp:txXfrm>
    </dsp:sp>
    <dsp:sp modelId="{93DFF2BE-F29E-4D2E-8AF0-A4B181489D04}">
      <dsp:nvSpPr>
        <dsp:cNvPr id="0" name=""/>
        <dsp:cNvSpPr/>
      </dsp:nvSpPr>
      <dsp:spPr>
        <a:xfrm>
          <a:off x="908542" y="3705329"/>
          <a:ext cx="3042947" cy="6720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b="1" i="0" kern="1200" dirty="0" smtClean="0">
              <a:latin typeface="Arial Narrow" pitchFamily="34" charset="0"/>
            </a:rPr>
            <a:t>Incentivos a la transferencia</a:t>
          </a:r>
          <a:endParaRPr lang="es-AR" sz="1200" b="1" i="0" kern="1200" dirty="0">
            <a:latin typeface="Arial Narrow" pitchFamily="34" charset="0"/>
          </a:endParaRPr>
        </a:p>
      </dsp:txBody>
      <dsp:txXfrm>
        <a:off x="908542" y="3705329"/>
        <a:ext cx="3042947" cy="672051"/>
      </dsp:txXfrm>
    </dsp:sp>
    <dsp:sp modelId="{04D5F7FF-1FF1-4EE9-8948-D1691F5173F1}">
      <dsp:nvSpPr>
        <dsp:cNvPr id="0" name=""/>
        <dsp:cNvSpPr/>
      </dsp:nvSpPr>
      <dsp:spPr>
        <a:xfrm>
          <a:off x="908542" y="4471468"/>
          <a:ext cx="3042947" cy="6720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b="1" i="0" kern="1200" dirty="0" smtClean="0">
              <a:latin typeface="Arial Narrow" pitchFamily="34" charset="0"/>
            </a:rPr>
            <a:t>Protección del valor tecnológico del conocimiento y los desarrollos</a:t>
          </a:r>
          <a:endParaRPr lang="es-AR" sz="1200" b="1" i="0" kern="1200" dirty="0">
            <a:latin typeface="Arial Narrow" pitchFamily="34" charset="0"/>
          </a:endParaRPr>
        </a:p>
      </dsp:txBody>
      <dsp:txXfrm>
        <a:off x="908542" y="4471468"/>
        <a:ext cx="3042947" cy="67205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7DC21BE-1076-445B-A304-D89B1D39899E}">
      <dsp:nvSpPr>
        <dsp:cNvPr id="0" name=""/>
        <dsp:cNvSpPr/>
      </dsp:nvSpPr>
      <dsp:spPr>
        <a:xfrm>
          <a:off x="0" y="0"/>
          <a:ext cx="1957462" cy="195746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2B8C35F-C514-4EFB-8AA6-73D8832852C4}">
      <dsp:nvSpPr>
        <dsp:cNvPr id="0" name=""/>
        <dsp:cNvSpPr/>
      </dsp:nvSpPr>
      <dsp:spPr>
        <a:xfrm>
          <a:off x="978731" y="0"/>
          <a:ext cx="7301669" cy="19574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latin typeface="Arial Narrow" pitchFamily="34" charset="0"/>
            </a:rPr>
            <a:t>Inversión total 2013 destinada a la realización de las actividades de I+D: 25% del presupuesto anual de la Universidad.*</a:t>
          </a:r>
          <a:endParaRPr lang="es-AR" sz="1600" b="1" kern="1200" dirty="0">
            <a:latin typeface="Arial Narrow" pitchFamily="34" charset="0"/>
          </a:endParaRPr>
        </a:p>
      </dsp:txBody>
      <dsp:txXfrm>
        <a:off x="978731" y="0"/>
        <a:ext cx="7301669" cy="929794"/>
      </dsp:txXfrm>
    </dsp:sp>
    <dsp:sp modelId="{E253BA35-2B14-4AFF-AA37-4EB9DB8D8F57}">
      <dsp:nvSpPr>
        <dsp:cNvPr id="0" name=""/>
        <dsp:cNvSpPr/>
      </dsp:nvSpPr>
      <dsp:spPr>
        <a:xfrm>
          <a:off x="513833" y="929794"/>
          <a:ext cx="929794" cy="92979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A9B94AB-ECAB-467C-8DB3-43C6FB246537}">
      <dsp:nvSpPr>
        <dsp:cNvPr id="0" name=""/>
        <dsp:cNvSpPr/>
      </dsp:nvSpPr>
      <dsp:spPr>
        <a:xfrm>
          <a:off x="978731" y="929794"/>
          <a:ext cx="7301669" cy="92979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>
              <a:latin typeface="Arial Narrow" pitchFamily="34" charset="0"/>
            </a:rPr>
            <a:t>* Estimación incluye inversión en bienes, infraestructura y servicios destinados al desarrollo de las actividades de I+D y % de dedicación de los recursos humanos a dichas actividades (77% del ingreso de un docente investigador EJC, considerando como cargo testigo docente categoría Adjunto con antigüedad promedio de 10 años). </a:t>
          </a:r>
          <a:endParaRPr lang="es-AR" sz="1500" b="1" kern="1200" dirty="0">
            <a:latin typeface="Arial Narrow" pitchFamily="34" charset="0"/>
          </a:endParaRPr>
        </a:p>
      </dsp:txBody>
      <dsp:txXfrm>
        <a:off x="978731" y="929794"/>
        <a:ext cx="7301669" cy="92979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BD8D91-B9FF-41F8-B0C8-863DDA90572B}">
      <dsp:nvSpPr>
        <dsp:cNvPr id="0" name=""/>
        <dsp:cNvSpPr/>
      </dsp:nvSpPr>
      <dsp:spPr>
        <a:xfrm>
          <a:off x="40" y="19019"/>
          <a:ext cx="3869308" cy="129759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 Narrow" pitchFamily="34" charset="0"/>
            </a:rPr>
            <a:t>2007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 Narrow" pitchFamily="34" charset="0"/>
            </a:rPr>
            <a:t>156 docentes de planta participantes del Sistema de I+D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 Narrow" pitchFamily="34" charset="0"/>
            </a:rPr>
            <a:t>DE 137 (87,8%)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 Narrow" pitchFamily="34" charset="0"/>
            </a:rPr>
            <a:t>Participación de la planta docente en el Sistema de I+D;  37,6% 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 Narrow" pitchFamily="34" charset="0"/>
            </a:rPr>
            <a:t>64,4 % con Maestría o Doctorado</a:t>
          </a:r>
          <a:endParaRPr lang="es-AR" sz="1200" b="1" kern="1200" dirty="0">
            <a:latin typeface="Arial Narrow" pitchFamily="34" charset="0"/>
          </a:endParaRPr>
        </a:p>
      </dsp:txBody>
      <dsp:txXfrm>
        <a:off x="40" y="19019"/>
        <a:ext cx="3869308" cy="1297592"/>
      </dsp:txXfrm>
    </dsp:sp>
    <dsp:sp modelId="{BF38FA4E-1569-4EF1-BACE-6D2EE57B5D6E}">
      <dsp:nvSpPr>
        <dsp:cNvPr id="0" name=""/>
        <dsp:cNvSpPr/>
      </dsp:nvSpPr>
      <dsp:spPr>
        <a:xfrm>
          <a:off x="40" y="1316612"/>
          <a:ext cx="3869308" cy="834479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1119B7-8DB1-444C-B765-53E02E1E2EDA}">
      <dsp:nvSpPr>
        <dsp:cNvPr id="0" name=""/>
        <dsp:cNvSpPr/>
      </dsp:nvSpPr>
      <dsp:spPr>
        <a:xfrm>
          <a:off x="4411051" y="19019"/>
          <a:ext cx="3869308" cy="129759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 dirty="0" smtClean="0"/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 Narrow" pitchFamily="34" charset="0"/>
            </a:rPr>
            <a:t>2013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 Narrow" pitchFamily="34" charset="0"/>
            </a:rPr>
            <a:t>458 docentes de planta participantes del Sistema de I+D .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 Narrow" pitchFamily="34" charset="0"/>
            </a:rPr>
            <a:t>DE 254 (55,5%) 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 Narrow" pitchFamily="34" charset="0"/>
            </a:rPr>
            <a:t>Participación de la planta docente en el Sistema de I+D;  47,4%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Arial Narrow" pitchFamily="34" charset="0"/>
            </a:rPr>
            <a:t>49,8 % con Maestría o Doctorado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1200" kern="1200" dirty="0"/>
        </a:p>
      </dsp:txBody>
      <dsp:txXfrm>
        <a:off x="4411051" y="19019"/>
        <a:ext cx="3869308" cy="1297592"/>
      </dsp:txXfrm>
    </dsp:sp>
    <dsp:sp modelId="{CFACF1D3-30CA-43F3-AECE-AB5DE7FAD190}">
      <dsp:nvSpPr>
        <dsp:cNvPr id="0" name=""/>
        <dsp:cNvSpPr/>
      </dsp:nvSpPr>
      <dsp:spPr>
        <a:xfrm>
          <a:off x="4411051" y="1316612"/>
          <a:ext cx="3869308" cy="834479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37F995E-639D-4BC9-8DD4-E670CFB37A40}">
      <dsp:nvSpPr>
        <dsp:cNvPr id="0" name=""/>
        <dsp:cNvSpPr/>
      </dsp:nvSpPr>
      <dsp:spPr>
        <a:xfrm>
          <a:off x="1736" y="1008693"/>
          <a:ext cx="1400962" cy="625818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100" b="1" kern="1200" dirty="0" smtClean="0">
              <a:latin typeface="Arial Narrow" pitchFamily="34" charset="0"/>
            </a:rPr>
            <a:t>257%  docentes de planta en Sistema I+D</a:t>
          </a:r>
          <a:endParaRPr lang="es-AR" sz="1100" b="1" kern="1200" dirty="0">
            <a:latin typeface="Arial Narrow" pitchFamily="34" charset="0"/>
          </a:endParaRPr>
        </a:p>
      </dsp:txBody>
      <dsp:txXfrm>
        <a:off x="1736" y="1008693"/>
        <a:ext cx="1400962" cy="625818"/>
      </dsp:txXfrm>
    </dsp:sp>
    <dsp:sp modelId="{5545C854-9959-4F5D-AC5F-72278FB9A36B}">
      <dsp:nvSpPr>
        <dsp:cNvPr id="0" name=""/>
        <dsp:cNvSpPr/>
      </dsp:nvSpPr>
      <dsp:spPr>
        <a:xfrm>
          <a:off x="1308696" y="1003405"/>
          <a:ext cx="1721080" cy="63639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100" b="1" kern="1200" dirty="0" smtClean="0">
              <a:latin typeface="Arial Narrow" pitchFamily="34" charset="0"/>
            </a:rPr>
            <a:t>166% de investigadores CONICET</a:t>
          </a:r>
          <a:endParaRPr lang="es-AR" sz="1100" b="1" kern="1200" dirty="0">
            <a:latin typeface="Arial Narrow" pitchFamily="34" charset="0"/>
          </a:endParaRPr>
        </a:p>
      </dsp:txBody>
      <dsp:txXfrm>
        <a:off x="1308696" y="1003405"/>
        <a:ext cx="1721080" cy="636395"/>
      </dsp:txXfrm>
    </dsp:sp>
    <dsp:sp modelId="{A63284EE-F6CA-4DF2-9151-4551DB5B6F5F}">
      <dsp:nvSpPr>
        <dsp:cNvPr id="0" name=""/>
        <dsp:cNvSpPr/>
      </dsp:nvSpPr>
      <dsp:spPr>
        <a:xfrm>
          <a:off x="2930118" y="1009060"/>
          <a:ext cx="1587737" cy="63074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100" b="1" kern="1200" dirty="0" smtClean="0">
              <a:latin typeface="Arial Narrow" pitchFamily="34" charset="0"/>
            </a:rPr>
            <a:t>71% de docentes que perciben incentivos  </a:t>
          </a:r>
          <a:endParaRPr lang="es-AR" sz="1100" b="1" kern="1200" dirty="0">
            <a:latin typeface="Arial Narrow" pitchFamily="34" charset="0"/>
          </a:endParaRPr>
        </a:p>
      </dsp:txBody>
      <dsp:txXfrm>
        <a:off x="2930118" y="1009060"/>
        <a:ext cx="1587737" cy="630740"/>
      </dsp:txXfrm>
    </dsp:sp>
    <dsp:sp modelId="{D54DBE6B-5EF2-4D2B-9CA0-ADDBBB04B13F}">
      <dsp:nvSpPr>
        <dsp:cNvPr id="0" name=""/>
        <dsp:cNvSpPr/>
      </dsp:nvSpPr>
      <dsp:spPr>
        <a:xfrm>
          <a:off x="4437558" y="1018319"/>
          <a:ext cx="1314329" cy="60522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100" b="1" kern="1200" dirty="0" smtClean="0">
              <a:latin typeface="Arial Narrow" pitchFamily="34" charset="0"/>
            </a:rPr>
            <a:t>104%  becarios de posgrado</a:t>
          </a:r>
          <a:endParaRPr lang="es-AR" sz="1100" b="1" kern="1200" dirty="0">
            <a:latin typeface="Arial Narrow" pitchFamily="34" charset="0"/>
          </a:endParaRPr>
        </a:p>
      </dsp:txBody>
      <dsp:txXfrm>
        <a:off x="4437558" y="1018319"/>
        <a:ext cx="1314329" cy="605220"/>
      </dsp:txXfrm>
    </dsp:sp>
    <dsp:sp modelId="{4AA92848-EFB4-4284-9E39-83A24B2141CE}">
      <dsp:nvSpPr>
        <dsp:cNvPr id="0" name=""/>
        <dsp:cNvSpPr/>
      </dsp:nvSpPr>
      <dsp:spPr>
        <a:xfrm>
          <a:off x="5655801" y="986288"/>
          <a:ext cx="1528515" cy="63523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100" b="1" kern="1200" dirty="0" smtClean="0">
              <a:latin typeface="Arial Narrow" pitchFamily="34" charset="0"/>
            </a:rPr>
            <a:t>D-TEC 2013: 7 becarios posdoctorales </a:t>
          </a:r>
          <a:endParaRPr lang="es-AR" sz="1100" b="1" kern="1200" dirty="0">
            <a:latin typeface="Arial Narrow" pitchFamily="34" charset="0"/>
          </a:endParaRPr>
        </a:p>
      </dsp:txBody>
      <dsp:txXfrm>
        <a:off x="5655801" y="986288"/>
        <a:ext cx="1528515" cy="635230"/>
      </dsp:txXfrm>
    </dsp:sp>
    <dsp:sp modelId="{2813AFE6-3637-477B-A942-479E91C6090C}">
      <dsp:nvSpPr>
        <dsp:cNvPr id="0" name=""/>
        <dsp:cNvSpPr/>
      </dsp:nvSpPr>
      <dsp:spPr>
        <a:xfrm>
          <a:off x="7084347" y="1031158"/>
          <a:ext cx="1489325" cy="58088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b="1" kern="1200" dirty="0" smtClean="0"/>
            <a:t>D-TEC 2013:14 profesionales de apoyo</a:t>
          </a:r>
          <a:endParaRPr lang="en-US" sz="1100" b="1" kern="1200" dirty="0"/>
        </a:p>
      </dsp:txBody>
      <dsp:txXfrm>
        <a:off x="7084347" y="1031158"/>
        <a:ext cx="1489325" cy="580889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A31623-CF39-4244-905F-ADA914FBFB2A}">
      <dsp:nvSpPr>
        <dsp:cNvPr id="0" name=""/>
        <dsp:cNvSpPr/>
      </dsp:nvSpPr>
      <dsp:spPr>
        <a:xfrm rot="5400000">
          <a:off x="-303032" y="303032"/>
          <a:ext cx="2020213" cy="141414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kern="1200" dirty="0" smtClean="0">
              <a:latin typeface="Arial Narrow" pitchFamily="34" charset="0"/>
            </a:rPr>
            <a:t>Debilidades</a:t>
          </a:r>
          <a:endParaRPr lang="es-AR" sz="1400" kern="1200" dirty="0">
            <a:latin typeface="Arial Narrow" pitchFamily="34" charset="0"/>
          </a:endParaRPr>
        </a:p>
      </dsp:txBody>
      <dsp:txXfrm rot="5400000">
        <a:off x="-303032" y="303032"/>
        <a:ext cx="2020213" cy="1414149"/>
      </dsp:txXfrm>
    </dsp:sp>
    <dsp:sp modelId="{7AA24ED9-51D4-45F4-A258-615DC9A76187}">
      <dsp:nvSpPr>
        <dsp:cNvPr id="0" name=""/>
        <dsp:cNvSpPr/>
      </dsp:nvSpPr>
      <dsp:spPr>
        <a:xfrm rot="5400000">
          <a:off x="3686909" y="-2272759"/>
          <a:ext cx="1313139" cy="58586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200" b="1" kern="1200" dirty="0" smtClean="0">
              <a:latin typeface="Arial Narrow" pitchFamily="34" charset="0"/>
            </a:rPr>
            <a:t>Incorporación de RRHH destinados a la investigación</a:t>
          </a:r>
          <a:endParaRPr lang="es-AR" sz="1200" b="1" kern="1200" dirty="0">
            <a:latin typeface="Arial Narrow" pitchFamily="34" charset="0"/>
          </a:endParaRPr>
        </a:p>
        <a:p>
          <a:pPr marL="114300" lvl="1" indent="-114300" algn="l" defTabSz="5334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200" b="1" kern="1200" dirty="0" smtClean="0">
              <a:latin typeface="Arial Narrow" pitchFamily="34" charset="0"/>
            </a:rPr>
            <a:t>Inserción académica de becarios posdoctorales</a:t>
          </a:r>
          <a:endParaRPr lang="es-AR" sz="1200" b="1" kern="1200" dirty="0">
            <a:latin typeface="Arial Narrow" pitchFamily="34" charset="0"/>
          </a:endParaRPr>
        </a:p>
        <a:p>
          <a:pPr marL="114300" lvl="1" indent="-114300" algn="l" defTabSz="5334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200" b="1" kern="1200" dirty="0" smtClean="0">
              <a:latin typeface="Arial Narrow" pitchFamily="34" charset="0"/>
            </a:rPr>
            <a:t>Carencia de carrera de personal técnico profesional</a:t>
          </a:r>
          <a:endParaRPr lang="es-AR" sz="1200" b="1" kern="1200" dirty="0">
            <a:latin typeface="Arial Narrow" pitchFamily="34" charset="0"/>
          </a:endParaRPr>
        </a:p>
        <a:p>
          <a:pPr marL="114300" lvl="1" indent="-114300" algn="l" defTabSz="5334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200" b="1" kern="1200" dirty="0" smtClean="0">
              <a:latin typeface="Arial Narrow" pitchFamily="34" charset="0"/>
            </a:rPr>
            <a:t>DE: reducción de 87,8%  a 55,4%  (dato a 2013)</a:t>
          </a:r>
          <a:endParaRPr lang="es-AR" sz="1200" b="1" kern="1200" dirty="0">
            <a:latin typeface="Arial Narrow" pitchFamily="34" charset="0"/>
          </a:endParaRPr>
        </a:p>
        <a:p>
          <a:pPr marL="114300" lvl="1" indent="-114300" algn="l" defTabSz="5334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200" b="1" kern="1200" dirty="0" smtClean="0">
              <a:latin typeface="Arial Narrow" pitchFamily="34" charset="0"/>
            </a:rPr>
            <a:t>Categorizados en condiciones de percibir incentivos:  42%</a:t>
          </a:r>
          <a:endParaRPr lang="es-AR" sz="1200" b="1" kern="1200" dirty="0">
            <a:latin typeface="Arial Narrow" pitchFamily="34" charset="0"/>
          </a:endParaRPr>
        </a:p>
      </dsp:txBody>
      <dsp:txXfrm rot="5400000">
        <a:off x="3686909" y="-2272759"/>
        <a:ext cx="1313139" cy="58586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0.49829</cdr:x>
      <cdr:y>0.49855</cdr:y>
    </cdr:from>
    <cdr:to>
      <cdr:x>0.53111</cdr:x>
      <cdr:y>0.5623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352528" y="1394544"/>
          <a:ext cx="154758" cy="17790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1">
            <a:defRPr sz="1000"/>
          </a:pPr>
          <a:r>
            <a:rPr lang="en-US" sz="1000" b="0" i="0" strike="noStrike">
              <a:solidFill>
                <a:srgbClr val="000000"/>
              </a:solidFill>
              <a:latin typeface="Arial"/>
              <a:cs typeface="Arial"/>
            </a:rPr>
            <a:t> (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2974" cy="467281"/>
          </a:xfrm>
          <a:prstGeom prst="rect">
            <a:avLst/>
          </a:prstGeom>
        </p:spPr>
        <p:txBody>
          <a:bodyPr vert="horz" lIns="93662" tIns="46831" rIns="93662" bIns="46831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3662" tIns="46831" rIns="93662" bIns="46831" rtlCol="0"/>
          <a:lstStyle>
            <a:lvl1pPr algn="r">
              <a:defRPr sz="1200"/>
            </a:lvl1pPr>
          </a:lstStyle>
          <a:p>
            <a:fld id="{31AECA06-3CDF-4C6F-86AC-96071FD095B3}" type="datetimeFigureOut">
              <a:rPr lang="es-AR" smtClean="0"/>
              <a:pPr/>
              <a:t>18/11/2015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62" tIns="46831" rIns="93662" bIns="46831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4533" y="4439166"/>
            <a:ext cx="5636260" cy="4205526"/>
          </a:xfrm>
          <a:prstGeom prst="rect">
            <a:avLst/>
          </a:prstGeom>
        </p:spPr>
        <p:txBody>
          <a:bodyPr vert="horz" lIns="93662" tIns="46831" rIns="93662" bIns="46831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76710"/>
            <a:ext cx="3052974" cy="467281"/>
          </a:xfrm>
          <a:prstGeom prst="rect">
            <a:avLst/>
          </a:prstGeom>
        </p:spPr>
        <p:txBody>
          <a:bodyPr vert="horz" lIns="93662" tIns="46831" rIns="93662" bIns="46831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90721" y="8876710"/>
            <a:ext cx="3052974" cy="467281"/>
          </a:xfrm>
          <a:prstGeom prst="rect">
            <a:avLst/>
          </a:prstGeom>
        </p:spPr>
        <p:txBody>
          <a:bodyPr vert="horz" lIns="93662" tIns="46831" rIns="93662" bIns="46831" rtlCol="0" anchor="b"/>
          <a:lstStyle>
            <a:lvl1pPr algn="r">
              <a:defRPr sz="1200"/>
            </a:lvl1pPr>
          </a:lstStyle>
          <a:p>
            <a:fld id="{DA401557-E0FE-4039-8748-16F2DE3FE5F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571663" y="-12057063"/>
            <a:ext cx="17021176" cy="1276667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4533" y="4439167"/>
            <a:ext cx="5632998" cy="420228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571663" y="-12057063"/>
            <a:ext cx="17021176" cy="1276667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4533" y="4439167"/>
            <a:ext cx="5632998" cy="420228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E6E8-F431-4113-B15C-5796DE4855E6}" type="datetimeFigureOut">
              <a:rPr lang="es-AR" smtClean="0"/>
              <a:pPr/>
              <a:t>18/11/2015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F5F5-EFA6-46C2-BDF1-569CD445ACD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E6E8-F431-4113-B15C-5796DE4855E6}" type="datetimeFigureOut">
              <a:rPr lang="es-AR" smtClean="0"/>
              <a:pPr/>
              <a:t>18/11/2015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F5F5-EFA6-46C2-BDF1-569CD445ACD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E6E8-F431-4113-B15C-5796DE4855E6}" type="datetimeFigureOut">
              <a:rPr lang="es-AR" smtClean="0"/>
              <a:pPr/>
              <a:t>18/11/2015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F5F5-EFA6-46C2-BDF1-569CD445ACD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28838" cy="471488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0838" cy="471488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28838" cy="471488"/>
          </a:xfrm>
        </p:spPr>
        <p:txBody>
          <a:bodyPr/>
          <a:lstStyle>
            <a:lvl1pPr>
              <a:defRPr/>
            </a:lvl1pPr>
          </a:lstStyle>
          <a:p>
            <a:fld id="{622089AC-1129-4AF6-A5A5-0CB365DD67D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E6E8-F431-4113-B15C-5796DE4855E6}" type="datetimeFigureOut">
              <a:rPr lang="es-AR" smtClean="0"/>
              <a:pPr/>
              <a:t>18/11/2015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F5F5-EFA6-46C2-BDF1-569CD445ACD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E6E8-F431-4113-B15C-5796DE4855E6}" type="datetimeFigureOut">
              <a:rPr lang="es-AR" smtClean="0"/>
              <a:pPr/>
              <a:t>18/11/2015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F5F5-EFA6-46C2-BDF1-569CD445ACD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E6E8-F431-4113-B15C-5796DE4855E6}" type="datetimeFigureOut">
              <a:rPr lang="es-AR" smtClean="0"/>
              <a:pPr/>
              <a:t>18/11/2015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F5F5-EFA6-46C2-BDF1-569CD445ACD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E6E8-F431-4113-B15C-5796DE4855E6}" type="datetimeFigureOut">
              <a:rPr lang="es-AR" smtClean="0"/>
              <a:pPr/>
              <a:t>18/11/2015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F5F5-EFA6-46C2-BDF1-569CD445ACD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E6E8-F431-4113-B15C-5796DE4855E6}" type="datetimeFigureOut">
              <a:rPr lang="es-AR" smtClean="0"/>
              <a:pPr/>
              <a:t>18/11/2015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F5F5-EFA6-46C2-BDF1-569CD445ACD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E6E8-F431-4113-B15C-5796DE4855E6}" type="datetimeFigureOut">
              <a:rPr lang="es-AR" smtClean="0"/>
              <a:pPr/>
              <a:t>18/11/2015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F5F5-EFA6-46C2-BDF1-569CD445ACD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E6E8-F431-4113-B15C-5796DE4855E6}" type="datetimeFigureOut">
              <a:rPr lang="es-AR" smtClean="0"/>
              <a:pPr/>
              <a:t>18/11/2015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F5F5-EFA6-46C2-BDF1-569CD445ACD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E6E8-F431-4113-B15C-5796DE4855E6}" type="datetimeFigureOut">
              <a:rPr lang="es-AR" smtClean="0"/>
              <a:pPr/>
              <a:t>18/11/2015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EF5F5-EFA6-46C2-BDF1-569CD445ACD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5E6E8-F431-4113-B15C-5796DE4855E6}" type="datetimeFigureOut">
              <a:rPr lang="es-AR" smtClean="0"/>
              <a:pPr/>
              <a:t>18/11/2015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EF5F5-EFA6-46C2-BDF1-569CD445ACD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e_Microsoft_Office_Word_97-20032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oleObject" Target="../embeddings/Documento_de_Microsoft_Office_Word_97-20033.doc"/><Relationship Id="rId7" Type="http://schemas.openxmlformats.org/officeDocument/2006/relationships/diagramColors" Target="../diagrams/colors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Relationship Id="rId9" Type="http://schemas.microsoft.com/office/2007/relationships/diagramDrawing" Target="../diagrams/drawing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e_Microsoft_Office_Word_97-20034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e_Microsoft_Office_Word_97-20035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jpeg"/><Relationship Id="rId4" Type="http://schemas.openxmlformats.org/officeDocument/2006/relationships/oleObject" Target="../embeddings/Documento_de_Microsoft_Office_Word_97-20036.doc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e_Microsoft_Office_Word_97-20037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openxmlformats.org/officeDocument/2006/relationships/diagramLayout" Target="../diagrams/layout5.xml"/><Relationship Id="rId7" Type="http://schemas.openxmlformats.org/officeDocument/2006/relationships/diagramLayout" Target="../diagrams/layout6.xml"/><Relationship Id="rId12" Type="http://schemas.microsoft.com/office/2007/relationships/diagramDrawing" Target="../diagrams/drawing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6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10" Type="http://schemas.openxmlformats.org/officeDocument/2006/relationships/image" Target="../media/image3.jpeg"/><Relationship Id="rId4" Type="http://schemas.openxmlformats.org/officeDocument/2006/relationships/diagramQuickStyle" Target="../diagrams/quickStyle5.xml"/><Relationship Id="rId9" Type="http://schemas.openxmlformats.org/officeDocument/2006/relationships/diagramColors" Target="../diagrams/colors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e_Microsoft_Office_Word_97-20038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.jpeg"/><Relationship Id="rId5" Type="http://schemas.openxmlformats.org/officeDocument/2006/relationships/oleObject" Target="../embeddings/Documento_de_Microsoft_Office_Word_97-20039.doc"/><Relationship Id="rId4" Type="http://schemas.openxmlformats.org/officeDocument/2006/relationships/slide" Target="slide3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e_Microsoft_Office_Word_97-200310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microsoft.com/office/2007/relationships/diagramDrawing" Target="../diagrams/drawing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3.xml"/><Relationship Id="rId7" Type="http://schemas.openxmlformats.org/officeDocument/2006/relationships/oleObject" Target="../embeddings/Documento_de_Microsoft_Office_Word_97-2003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microsoft.com/office/2007/relationships/diagramDrawing" Target="../diagrams/drawin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3" y="1989138"/>
            <a:ext cx="7992888" cy="1752600"/>
          </a:xfrm>
          <a:noFill/>
          <a:ln/>
        </p:spPr>
        <p:txBody>
          <a:bodyPr/>
          <a:lstStyle/>
          <a:p>
            <a:r>
              <a:rPr lang="es-ES_tradnl" sz="3600" b="1" i="1" dirty="0" smtClean="0">
                <a:solidFill>
                  <a:schemeClr val="tx1"/>
                </a:solidFill>
                <a:latin typeface="Arial Narrow" pitchFamily="34" charset="0"/>
              </a:rPr>
              <a:t>Evaluación de la Función </a:t>
            </a:r>
            <a:r>
              <a:rPr lang="es-ES_tradnl" sz="3600" b="1" i="1" dirty="0" err="1" smtClean="0">
                <a:solidFill>
                  <a:schemeClr val="tx1"/>
                </a:solidFill>
                <a:latin typeface="Arial Narrow" pitchFamily="34" charset="0"/>
              </a:rPr>
              <a:t>I+D+i</a:t>
            </a:r>
            <a:r>
              <a:rPr lang="es-ES_tradnl" sz="3600" b="1" i="1" dirty="0" smtClean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es-ES_tradnl" sz="3600" b="1" i="1" dirty="0" smtClean="0">
                <a:solidFill>
                  <a:schemeClr val="tx1"/>
                </a:solidFill>
                <a:latin typeface="Arial Narrow" pitchFamily="34" charset="0"/>
              </a:rPr>
            </a:br>
            <a:r>
              <a:rPr lang="es-ES_tradnl" sz="3600" b="1" i="1" dirty="0" smtClean="0">
                <a:solidFill>
                  <a:schemeClr val="tx1"/>
                </a:solidFill>
                <a:latin typeface="Arial Narrow" pitchFamily="34" charset="0"/>
              </a:rPr>
              <a:t>Informe de Autoevaluación</a:t>
            </a:r>
            <a:endParaRPr lang="es-ES" sz="3600" b="1" i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3933825"/>
            <a:ext cx="8143056" cy="1008063"/>
          </a:xfrm>
        </p:spPr>
        <p:txBody>
          <a:bodyPr/>
          <a:lstStyle/>
          <a:p>
            <a:pPr algn="ctr"/>
            <a:r>
              <a:rPr lang="es-ES_tradnl" sz="2600" dirty="0" smtClean="0">
                <a:solidFill>
                  <a:schemeClr val="tx1"/>
                </a:solidFill>
                <a:latin typeface="Arial Narrow" pitchFamily="34" charset="0"/>
              </a:rPr>
              <a:t>Universidad Nacional de Quilmes</a:t>
            </a:r>
          </a:p>
          <a:p>
            <a:pPr algn="ctr"/>
            <a:r>
              <a:rPr lang="es-ES_tradnl" sz="2600" dirty="0" smtClean="0">
                <a:solidFill>
                  <a:schemeClr val="tx1"/>
                </a:solidFill>
                <a:latin typeface="Arial Narrow" pitchFamily="34" charset="0"/>
              </a:rPr>
              <a:t>Programa de Evaluación Institucional - </a:t>
            </a:r>
            <a:r>
              <a:rPr lang="es-ES_tradnl" sz="2600" dirty="0" err="1" smtClean="0">
                <a:solidFill>
                  <a:schemeClr val="tx1"/>
                </a:solidFill>
                <a:latin typeface="Arial Narrow" pitchFamily="34" charset="0"/>
              </a:rPr>
              <a:t>MINCyT</a:t>
            </a:r>
            <a:endParaRPr lang="es-ES" sz="2600" dirty="0">
              <a:solidFill>
                <a:schemeClr val="tx1"/>
              </a:solidFill>
              <a:latin typeface="Arial Narrow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47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2054" name="Picture 6" descr="head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0975" y="5373688"/>
            <a:ext cx="8963025" cy="1484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83569" y="1973886"/>
          <a:ext cx="7992888" cy="3718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64296"/>
                <a:gridCol w="2664296"/>
                <a:gridCol w="2664296"/>
              </a:tblGrid>
              <a:tr h="0"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latin typeface="Arial Narrow" pitchFamily="34" charset="0"/>
                        </a:rPr>
                        <a:t>Convocatoria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Cantidad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Financiamiento ($)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latin typeface="Arial Narrow" pitchFamily="34" charset="0"/>
                        </a:rPr>
                        <a:t>Proyectos Orientados por la Práctica</a:t>
                      </a:r>
                      <a:r>
                        <a:rPr lang="es-ES" sz="1600" baseline="0" dirty="0" smtClean="0">
                          <a:latin typeface="Arial Narrow" pitchFamily="34" charset="0"/>
                        </a:rPr>
                        <a:t> Profesional</a:t>
                      </a:r>
                      <a:endParaRPr lang="en-US" sz="1600" b="1" i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17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 255.000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latin typeface="Arial Narrow" pitchFamily="34" charset="0"/>
                        </a:rPr>
                        <a:t>SAI</a:t>
                      </a:r>
                      <a:endParaRPr lang="en-US" sz="1600" b="1" i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27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 210.000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latin typeface="Arial Narrow" pitchFamily="34" charset="0"/>
                        </a:rPr>
                        <a:t>VIF</a:t>
                      </a:r>
                      <a:endParaRPr lang="en-US" sz="1600" b="1" i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19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 215.000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latin typeface="Arial Narrow" pitchFamily="34" charset="0"/>
                        </a:rPr>
                        <a:t>VIEF</a:t>
                      </a:r>
                      <a:endParaRPr lang="en-US" sz="1600" b="1" i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9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 105.000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err="1" smtClean="0">
                          <a:latin typeface="Arial Narrow" pitchFamily="34" charset="0"/>
                        </a:rPr>
                        <a:t>RCyT</a:t>
                      </a:r>
                      <a:endParaRPr lang="en-US" sz="1600" b="1" i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5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  60.000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latin typeface="Arial Narrow" pitchFamily="34" charset="0"/>
                        </a:rPr>
                        <a:t>Becas de Formación</a:t>
                      </a:r>
                      <a:r>
                        <a:rPr lang="es-ES" sz="1600" baseline="0" dirty="0" smtClean="0">
                          <a:latin typeface="Arial Narrow" pitchFamily="34" charset="0"/>
                        </a:rPr>
                        <a:t> Inicial en la Investigación (Categorías 1 y 2)</a:t>
                      </a:r>
                      <a:endParaRPr lang="en-US" sz="1600" b="1" i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27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 770.400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>
                          <a:latin typeface="Arial Narrow" pitchFamily="34" charset="0"/>
                        </a:rPr>
                        <a:t>Complemento Becas</a:t>
                      </a:r>
                      <a:r>
                        <a:rPr lang="es-ES" sz="1600" baseline="0" dirty="0" smtClean="0">
                          <a:latin typeface="Arial Narrow" pitchFamily="34" charset="0"/>
                        </a:rPr>
                        <a:t> EVC- CIN</a:t>
                      </a:r>
                      <a:endParaRPr lang="en-US" sz="1600" b="1" i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49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 352.800</a:t>
                      </a:r>
                      <a:endParaRPr lang="en-US" sz="1600" b="1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s-ES" sz="1600" dirty="0" smtClean="0">
                          <a:latin typeface="Arial Narrow" pitchFamily="34" charset="0"/>
                        </a:rPr>
                        <a:t>Total</a:t>
                      </a:r>
                      <a:endParaRPr lang="en-US" sz="1600" b="1" i="1" dirty="0">
                        <a:solidFill>
                          <a:srgbClr val="C00000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latin typeface="Arial Narrow" pitchFamily="34" charset="0"/>
                        </a:rPr>
                        <a:t>1.968.200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00664" y="485056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609600" y="427038"/>
            <a:ext cx="6338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3: </a:t>
            </a:r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Gestión de la función I+D</a:t>
            </a:r>
            <a:r>
              <a:rPr lang="es-ES_tradnl" sz="2800" b="1" i="1" dirty="0" smtClean="0">
                <a:latin typeface="Arial Narrow" pitchFamily="34" charset="0"/>
              </a:rPr>
              <a:t/>
            </a:r>
            <a:br>
              <a:rPr lang="es-ES_tradnl" sz="2800" b="1" i="1" dirty="0" smtClean="0">
                <a:latin typeface="Arial Narrow" pitchFamily="34" charset="0"/>
              </a:rPr>
            </a:br>
            <a:r>
              <a:rPr lang="es-ES_tradnl" sz="2400" b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Financiamiento 2014 asignado a convocatorias específicas</a:t>
            </a:r>
            <a:endParaRPr lang="es-AR" sz="2400" b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020" name="Object 4"/>
          <p:cNvGraphicFramePr>
            <a:graphicFrameLocks noChangeAspect="1"/>
          </p:cNvGraphicFramePr>
          <p:nvPr/>
        </p:nvGraphicFramePr>
        <p:xfrm>
          <a:off x="683568" y="1412776"/>
          <a:ext cx="9721080" cy="5445224"/>
        </p:xfrm>
        <a:graphic>
          <a:graphicData uri="http://schemas.openxmlformats.org/presentationml/2006/ole">
            <p:oleObj spid="_x0000_s52226" name="Document" r:id="rId3" imgW="6205082" imgH="3550574" progId="Word.Document.8">
              <p:embed/>
            </p:oleObj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00664" y="485056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09600" y="427038"/>
            <a:ext cx="6338664" cy="1489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just"/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3: </a:t>
            </a:r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Gestión de la función </a:t>
            </a:r>
            <a:r>
              <a:rPr lang="es-ES_tradnl" sz="2800" b="1" i="1" dirty="0" err="1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I+D+i</a:t>
            </a:r>
            <a:r>
              <a:rPr lang="es-ES_tradnl" sz="2800" b="1" i="1" dirty="0" smtClean="0">
                <a:latin typeface="Arial Narrow" pitchFamily="34" charset="0"/>
              </a:rPr>
              <a:t/>
            </a:r>
            <a:br>
              <a:rPr lang="es-ES_tradnl" sz="2800" b="1" i="1" dirty="0" smtClean="0">
                <a:latin typeface="Arial Narrow" pitchFamily="34" charset="0"/>
              </a:rPr>
            </a:br>
            <a:r>
              <a:rPr lang="es-AR" sz="2200" b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Opiniones sobre procesos de gestión y administración de actividades de </a:t>
            </a:r>
            <a:r>
              <a:rPr lang="es-AR" sz="2200" b="1" dirty="0" err="1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I+D+i</a:t>
            </a:r>
            <a:r>
              <a:rPr lang="es-AR" sz="2200" b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 en la UNQ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7166"/>
            <a:ext cx="8929718" cy="1285876"/>
          </a:xfrm>
        </p:spPr>
        <p:txBody>
          <a:bodyPr>
            <a:noAutofit/>
          </a:bodyPr>
          <a:lstStyle/>
          <a:p>
            <a:pPr algn="l"/>
            <a:r>
              <a:rPr lang="es-ES_tradnl" sz="2400" b="1" i="1" dirty="0" smtClean="0">
                <a:latin typeface="Arial Narrow" pitchFamily="34" charset="0"/>
              </a:rPr>
              <a:t/>
            </a:r>
            <a:br>
              <a:rPr lang="es-ES_tradnl" sz="2400" b="1" i="1" dirty="0" smtClean="0">
                <a:latin typeface="Arial Narrow" pitchFamily="34" charset="0"/>
              </a:rPr>
            </a:br>
            <a:r>
              <a:rPr lang="es-ES_tradnl" sz="2000" b="1" i="1" dirty="0" smtClean="0">
                <a:latin typeface="Arial Narrow" pitchFamily="34" charset="0"/>
              </a:rPr>
              <a:t/>
            </a:r>
            <a:br>
              <a:rPr lang="es-ES_tradnl" sz="2000" b="1" i="1" dirty="0" smtClean="0">
                <a:latin typeface="Arial Narrow" pitchFamily="34" charset="0"/>
              </a:rPr>
            </a:br>
            <a:endParaRPr lang="es-ES" sz="1800" b="1" i="1" dirty="0">
              <a:latin typeface="Arial Narrow" pitchFamily="34" charset="0"/>
            </a:endParaRPr>
          </a:p>
        </p:txBody>
      </p:sp>
      <p:graphicFrame>
        <p:nvGraphicFramePr>
          <p:cNvPr id="99331" name="Object 3"/>
          <p:cNvGraphicFramePr>
            <a:graphicFrameLocks noChangeAspect="1"/>
          </p:cNvGraphicFramePr>
          <p:nvPr>
            <p:ph type="body" idx="1"/>
          </p:nvPr>
        </p:nvGraphicFramePr>
        <p:xfrm>
          <a:off x="569913" y="2046901"/>
          <a:ext cx="7689850" cy="2462219"/>
        </p:xfrm>
        <a:graphic>
          <a:graphicData uri="http://schemas.openxmlformats.org/presentationml/2006/ole">
            <p:oleObj spid="_x0000_s53250" name="Document" r:id="rId3" imgW="8339978" imgH="2403701" progId="Word.Document.8">
              <p:embed/>
            </p:oleObj>
          </a:graphicData>
        </a:graphic>
      </p:graphicFrame>
      <p:graphicFrame>
        <p:nvGraphicFramePr>
          <p:cNvPr id="7" name="6 Diagrama"/>
          <p:cNvGraphicFramePr/>
          <p:nvPr/>
        </p:nvGraphicFramePr>
        <p:xfrm>
          <a:off x="468313" y="4687888"/>
          <a:ext cx="8280400" cy="2170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00664" y="485056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609600" y="427038"/>
            <a:ext cx="6338664" cy="14177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4: </a:t>
            </a:r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Recursos humanos</a:t>
            </a:r>
            <a:r>
              <a:rPr lang="es-ES_tradnl" sz="2800" b="1" i="1" dirty="0" smtClean="0">
                <a:latin typeface="Arial Narrow" pitchFamily="34" charset="0"/>
              </a:rPr>
              <a:t/>
            </a:r>
            <a:br>
              <a:rPr lang="es-ES_tradnl" sz="2800" b="1" i="1" dirty="0" smtClean="0">
                <a:latin typeface="Arial Narrow" pitchFamily="34" charset="0"/>
              </a:rPr>
            </a:br>
            <a:r>
              <a:rPr lang="es-ES" sz="2200" b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Docentes de planta que participan del Sistema de I+D según nivel de formación, 2007 a 2013</a:t>
            </a:r>
            <a:endParaRPr lang="es-AR" sz="2200" b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0355" name="Object 3"/>
          <p:cNvGraphicFramePr>
            <a:graphicFrameLocks noChangeAspect="1"/>
          </p:cNvGraphicFramePr>
          <p:nvPr>
            <p:ph type="body" idx="1"/>
          </p:nvPr>
        </p:nvGraphicFramePr>
        <p:xfrm>
          <a:off x="467544" y="1700808"/>
          <a:ext cx="8319143" cy="3888432"/>
        </p:xfrm>
        <a:graphic>
          <a:graphicData uri="http://schemas.openxmlformats.org/presentationml/2006/ole">
            <p:oleObj spid="_x0000_s54274" name="Document" r:id="rId3" imgW="8980665" imgH="4198090" progId="Word.Document.8">
              <p:embed/>
            </p:oleObj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071670" y="5500702"/>
            <a:ext cx="528641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rgbClr val="C00000"/>
                </a:solidFill>
                <a:latin typeface="Arial Narrow" pitchFamily="34" charset="0"/>
              </a:rPr>
              <a:t>Docentes investigadores categorizados: </a:t>
            </a:r>
          </a:p>
          <a:p>
            <a:pPr algn="ctr"/>
            <a:r>
              <a:rPr lang="es-ES" sz="1600" b="1" dirty="0" smtClean="0">
                <a:solidFill>
                  <a:srgbClr val="C00000"/>
                </a:solidFill>
                <a:latin typeface="Arial Narrow" pitchFamily="34" charset="0"/>
              </a:rPr>
              <a:t>2007: 194</a:t>
            </a:r>
          </a:p>
          <a:p>
            <a:pPr algn="ctr"/>
            <a:r>
              <a:rPr lang="es-ES" sz="1600" b="1" dirty="0" smtClean="0">
                <a:solidFill>
                  <a:srgbClr val="C00000"/>
                </a:solidFill>
                <a:latin typeface="Arial Narrow" pitchFamily="34" charset="0"/>
              </a:rPr>
              <a:t>2013: 320</a:t>
            </a:r>
          </a:p>
          <a:p>
            <a:endParaRPr lang="en-US" sz="14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60960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4: </a:t>
            </a:r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Recursos humanos</a:t>
            </a:r>
            <a:r>
              <a:rPr lang="es-ES_tradnl" sz="2800" b="1" i="1" dirty="0" smtClean="0">
                <a:latin typeface="Arial Narrow" pitchFamily="34" charset="0"/>
              </a:rPr>
              <a:t/>
            </a:r>
            <a:br>
              <a:rPr lang="es-ES_tradnl" sz="2800" b="1" i="1" dirty="0" smtClean="0">
                <a:latin typeface="Arial Narrow" pitchFamily="34" charset="0"/>
              </a:rPr>
            </a:br>
            <a:r>
              <a:rPr lang="es-ES" sz="2400" b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Docentes participantes del Sistema de </a:t>
            </a:r>
            <a:r>
              <a:rPr lang="es-ES" sz="2400" b="1" dirty="0" err="1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I+D+i</a:t>
            </a:r>
            <a:endParaRPr lang="es-AR" sz="2400" b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379" name="Object 3"/>
          <p:cNvGraphicFramePr>
            <a:graphicFrameLocks noChangeAspect="1"/>
          </p:cNvGraphicFramePr>
          <p:nvPr>
            <p:ph type="body" idx="1"/>
          </p:nvPr>
        </p:nvGraphicFramePr>
        <p:xfrm>
          <a:off x="1200150" y="2074863"/>
          <a:ext cx="6853238" cy="2300287"/>
        </p:xfrm>
        <a:graphic>
          <a:graphicData uri="http://schemas.openxmlformats.org/presentationml/2006/ole">
            <p:oleObj spid="_x0000_s55298" name="Document" r:id="rId3" imgW="9943905" imgH="3292959" progId="Word.Document.8">
              <p:embed/>
            </p:oleObj>
          </a:graphicData>
        </a:graphic>
      </p:graphicFrame>
      <p:graphicFrame>
        <p:nvGraphicFramePr>
          <p:cNvPr id="101380" name="Object 4"/>
          <p:cNvGraphicFramePr>
            <a:graphicFrameLocks noChangeAspect="1"/>
          </p:cNvGraphicFramePr>
          <p:nvPr/>
        </p:nvGraphicFramePr>
        <p:xfrm>
          <a:off x="428596" y="4714884"/>
          <a:ext cx="8150225" cy="1817687"/>
        </p:xfrm>
        <a:graphic>
          <a:graphicData uri="http://schemas.openxmlformats.org/presentationml/2006/ole">
            <p:oleObj spid="_x0000_s55299" name="Document" r:id="rId4" imgW="8586224" imgH="1878805" progId="Word.Document.8">
              <p:embed/>
            </p:oleObj>
          </a:graphicData>
        </a:graphic>
      </p:graphicFrame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2843213" y="3933825"/>
            <a:ext cx="4105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AR"/>
          </a:p>
        </p:txBody>
      </p:sp>
      <p:sp>
        <p:nvSpPr>
          <p:cNvPr id="101382" name="Rectangle 6"/>
          <p:cNvSpPr>
            <a:spLocks noChangeArrowheads="1"/>
          </p:cNvSpPr>
          <p:nvPr/>
        </p:nvSpPr>
        <p:spPr bwMode="auto">
          <a:xfrm>
            <a:off x="571472" y="4286256"/>
            <a:ext cx="651781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 sz="1600" b="1" i="1" dirty="0" smtClean="0">
                <a:solidFill>
                  <a:schemeClr val="tx2"/>
                </a:solidFill>
                <a:latin typeface="Arial Narrow" pitchFamily="34" charset="0"/>
              </a:rPr>
              <a:t>  </a:t>
            </a:r>
            <a:r>
              <a:rPr lang="es-ES" sz="1600" b="1" dirty="0" smtClean="0">
                <a:solidFill>
                  <a:srgbClr val="C00000"/>
                </a:solidFill>
                <a:latin typeface="Arial Narrow" pitchFamily="34" charset="0"/>
              </a:rPr>
              <a:t>Becarios </a:t>
            </a:r>
            <a:r>
              <a:rPr lang="es-ES" sz="1600" b="1" dirty="0">
                <a:solidFill>
                  <a:srgbClr val="C00000"/>
                </a:solidFill>
                <a:latin typeface="Arial Narrow" pitchFamily="34" charset="0"/>
              </a:rPr>
              <a:t>de posgrado SI-UNQ, CONICET, </a:t>
            </a:r>
            <a:r>
              <a:rPr lang="es-ES" sz="1600" b="1" dirty="0" err="1" smtClean="0">
                <a:solidFill>
                  <a:srgbClr val="C00000"/>
                </a:solidFill>
                <a:latin typeface="Arial Narrow" pitchFamily="34" charset="0"/>
              </a:rPr>
              <a:t>FONCyT</a:t>
            </a:r>
            <a:r>
              <a:rPr lang="es-ES" sz="1600" b="1" dirty="0" smtClean="0">
                <a:solidFill>
                  <a:srgbClr val="C00000"/>
                </a:solidFill>
                <a:latin typeface="Arial Narrow" pitchFamily="34" charset="0"/>
              </a:rPr>
              <a:t> y otros radicados </a:t>
            </a:r>
            <a:r>
              <a:rPr lang="es-ES" sz="1600" b="1" dirty="0">
                <a:solidFill>
                  <a:srgbClr val="C00000"/>
                </a:solidFill>
                <a:latin typeface="Arial Narrow" pitchFamily="34" charset="0"/>
              </a:rPr>
              <a:t>en la </a:t>
            </a:r>
            <a:r>
              <a:rPr lang="es-ES" sz="1600" b="1" dirty="0" smtClean="0">
                <a:solidFill>
                  <a:srgbClr val="C00000"/>
                </a:solidFill>
                <a:latin typeface="Arial Narrow" pitchFamily="34" charset="0"/>
              </a:rPr>
              <a:t>UNQ</a:t>
            </a:r>
            <a:endParaRPr lang="es-ES" sz="16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01383" name="Rectangle 7"/>
          <p:cNvSpPr>
            <a:spLocks noChangeArrowheads="1"/>
          </p:cNvSpPr>
          <p:nvPr/>
        </p:nvSpPr>
        <p:spPr bwMode="auto">
          <a:xfrm>
            <a:off x="500034" y="1285860"/>
            <a:ext cx="71020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 sz="1600" b="1" dirty="0">
                <a:solidFill>
                  <a:srgbClr val="C00000"/>
                </a:solidFill>
                <a:latin typeface="Arial Narrow" pitchFamily="34" charset="0"/>
              </a:rPr>
              <a:t>Participación relativa de investigadores CONICET </a:t>
            </a:r>
            <a:r>
              <a:rPr lang="es-ES" sz="1600" b="1" dirty="0" smtClean="0">
                <a:solidFill>
                  <a:srgbClr val="C00000"/>
                </a:solidFill>
                <a:latin typeface="Arial Narrow" pitchFamily="34" charset="0"/>
              </a:rPr>
              <a:t>y </a:t>
            </a:r>
            <a:r>
              <a:rPr lang="es-ES" sz="1600" b="1" dirty="0">
                <a:solidFill>
                  <a:srgbClr val="C00000"/>
                </a:solidFill>
                <a:latin typeface="Arial Narrow" pitchFamily="34" charset="0"/>
              </a:rPr>
              <a:t>CIC-BA en el Sistema de I+D UNQ. </a:t>
            </a:r>
          </a:p>
          <a:p>
            <a:r>
              <a:rPr lang="es-ES" sz="1600" b="1" dirty="0">
                <a:solidFill>
                  <a:srgbClr val="C00000"/>
                </a:solidFill>
                <a:latin typeface="Arial Narrow" pitchFamily="34" charset="0"/>
              </a:rPr>
              <a:t>Números absolutos y </a:t>
            </a:r>
            <a:r>
              <a:rPr lang="es-ES" sz="1600" b="1" dirty="0" smtClean="0">
                <a:solidFill>
                  <a:srgbClr val="C00000"/>
                </a:solidFill>
                <a:latin typeface="Arial Narrow" pitchFamily="34" charset="0"/>
              </a:rPr>
              <a:t>relativos</a:t>
            </a:r>
            <a:endParaRPr lang="es-ES" sz="16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28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60960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4: </a:t>
            </a:r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Recursos humanos</a:t>
            </a:r>
            <a:r>
              <a:rPr lang="es-ES_tradnl" sz="2800" b="1" i="1" dirty="0" smtClean="0">
                <a:latin typeface="Arial Narrow" pitchFamily="34" charset="0"/>
              </a:rPr>
              <a:t/>
            </a:r>
            <a:br>
              <a:rPr lang="es-ES_tradnl" sz="2800" b="1" i="1" dirty="0" smtClean="0">
                <a:latin typeface="Arial Narrow" pitchFamily="34" charset="0"/>
              </a:rPr>
            </a:br>
            <a:endParaRPr lang="es-AR" sz="2800" b="1" i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2843213" y="3933825"/>
            <a:ext cx="4105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AR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609600" y="427038"/>
            <a:ext cx="6338664" cy="9302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r>
              <a:rPr kumimoji="0" lang="es-ES_tradnl" sz="31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4: </a:t>
            </a:r>
            <a:r>
              <a:rPr lang="es-ES_tradnl" sz="31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Recursos humanos</a:t>
            </a:r>
          </a:p>
          <a:p>
            <a:endParaRPr lang="es-ES_tradnl" sz="1900" b="1" i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  <a:p>
            <a:r>
              <a:rPr lang="es-ES_tradnl" sz="26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Financiamiento proveniente de CONICET (estimado 2015)</a:t>
            </a:r>
          </a:p>
          <a:p>
            <a:endParaRPr lang="es-ES_tradnl" sz="2600" b="1" i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  <p:graphicFrame>
        <p:nvGraphicFramePr>
          <p:cNvPr id="11" name="10 Gráfico"/>
          <p:cNvGraphicFramePr/>
          <p:nvPr/>
        </p:nvGraphicFramePr>
        <p:xfrm>
          <a:off x="1428728" y="1785926"/>
          <a:ext cx="6215106" cy="4421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500034" y="3071810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  <a:latin typeface="Arial Narrow" pitchFamily="34" charset="0"/>
              </a:rPr>
              <a:t>Total aporte anual: $ 32.093</a:t>
            </a:r>
            <a:endParaRPr lang="es-ES" b="1" dirty="0">
              <a:solidFill>
                <a:srgbClr val="FF0000"/>
              </a:solidFill>
              <a:latin typeface="Arial Narrow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1643042" y="1714488"/>
            <a:ext cx="6000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i="1" dirty="0" smtClean="0">
                <a:solidFill>
                  <a:srgbClr val="C00000"/>
                </a:solidFill>
                <a:latin typeface="Arial Narrow" pitchFamily="34" charset="0"/>
              </a:rPr>
              <a:t>Sueldo anual de  Investigadores y Becarios (en miles de pesos)</a:t>
            </a:r>
            <a:r>
              <a:rPr lang="es-ES_tradnl" b="1" i="1" dirty="0" smtClean="0">
                <a:latin typeface="Arial Narrow" pitchFamily="34" charset="0"/>
              </a:rPr>
              <a:t/>
            </a:r>
            <a:br>
              <a:rPr lang="es-ES_tradnl" b="1" i="1" dirty="0" smtClean="0">
                <a:latin typeface="Arial Narrow" pitchFamily="34" charset="0"/>
              </a:rPr>
            </a:br>
            <a:endParaRPr lang="es-AR" b="1" i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357158" y="6000768"/>
            <a:ext cx="44291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/>
                </a:solidFill>
              </a:rPr>
              <a:t>* </a:t>
            </a:r>
            <a:r>
              <a:rPr lang="es-ES" sz="1400" b="1" dirty="0" smtClean="0">
                <a:solidFill>
                  <a:schemeClr val="tx2"/>
                </a:solidFill>
                <a:latin typeface="Arial Narrow" pitchFamily="34" charset="0"/>
              </a:rPr>
              <a:t>Se contabilizan los montos parciales o totales percibidos en concepto de sueldo por investigadores CONICET. </a:t>
            </a:r>
            <a:endParaRPr lang="es-ES" sz="1400" b="1" dirty="0">
              <a:solidFill>
                <a:schemeClr val="tx2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11" name="Rectangle 235"/>
          <p:cNvSpPr>
            <a:spLocks noGrp="1" noChangeArrowheads="1"/>
          </p:cNvSpPr>
          <p:nvPr>
            <p:ph type="title"/>
          </p:nvPr>
        </p:nvSpPr>
        <p:spPr>
          <a:xfrm>
            <a:off x="611560" y="1340768"/>
            <a:ext cx="8136904" cy="1143000"/>
          </a:xfrm>
        </p:spPr>
        <p:txBody>
          <a:bodyPr>
            <a:normAutofit/>
          </a:bodyPr>
          <a:lstStyle/>
          <a:p>
            <a:r>
              <a:rPr lang="es-ES_tradnl" sz="1800" b="1" dirty="0" smtClean="0">
                <a:solidFill>
                  <a:srgbClr val="C00000"/>
                </a:solidFill>
                <a:latin typeface="Arial Narrow" pitchFamily="34" charset="0"/>
              </a:rPr>
              <a:t>Recursos Humanos y agrupamientos por Departamento de radicación - 2015</a:t>
            </a:r>
            <a:endParaRPr lang="es-ES" sz="18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graphicFrame>
        <p:nvGraphicFramePr>
          <p:cNvPr id="50412" name="Object 236"/>
          <p:cNvGraphicFramePr>
            <a:graphicFrameLocks noChangeAspect="1"/>
          </p:cNvGraphicFramePr>
          <p:nvPr>
            <p:ph type="body" idx="1"/>
          </p:nvPr>
        </p:nvGraphicFramePr>
        <p:xfrm>
          <a:off x="766763" y="2344738"/>
          <a:ext cx="7089775" cy="5162550"/>
        </p:xfrm>
        <a:graphic>
          <a:graphicData uri="http://schemas.openxmlformats.org/presentationml/2006/ole">
            <p:oleObj spid="_x0000_s81922" name="Document" r:id="rId3" imgW="9072879" imgH="6606842" progId="Word.Document.8">
              <p:embed/>
            </p:oleObj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0960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4:</a:t>
            </a:r>
            <a:r>
              <a:rPr kumimoji="0" lang="es-ES_tradnl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 </a:t>
            </a:r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Recursos humanos</a:t>
            </a:r>
            <a:r>
              <a:rPr lang="es-ES_tradnl" sz="2800" b="1" i="1" dirty="0" smtClean="0">
                <a:latin typeface="Arial Narrow" pitchFamily="34" charset="0"/>
              </a:rPr>
              <a:t/>
            </a:r>
            <a:br>
              <a:rPr lang="es-ES_tradnl" sz="2800" b="1" i="1" dirty="0" smtClean="0">
                <a:latin typeface="Arial Narrow" pitchFamily="34" charset="0"/>
              </a:rPr>
            </a:br>
            <a:endParaRPr lang="es-AR" sz="2800" b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/>
        </p:nvGraphicFramePr>
        <p:xfrm>
          <a:off x="251520" y="1700808"/>
          <a:ext cx="8575410" cy="2643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6 Diagrama"/>
          <p:cNvGraphicFramePr/>
          <p:nvPr/>
        </p:nvGraphicFramePr>
        <p:xfrm>
          <a:off x="928662" y="4357694"/>
          <a:ext cx="7272808" cy="2020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9228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60960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4: </a:t>
            </a:r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Recursos humanos</a:t>
            </a:r>
          </a:p>
          <a:p>
            <a:r>
              <a:rPr lang="es-ES_tradnl" sz="2400" b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Evolución 2007-2015</a:t>
            </a:r>
            <a:endParaRPr lang="es-AR" sz="2400" b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14282" y="2214554"/>
            <a:ext cx="26432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>
                <a:latin typeface="Arial Narrow" pitchFamily="34" charset="0"/>
              </a:rPr>
              <a:t>   Incremento de RRHH en I+D</a:t>
            </a:r>
            <a:endParaRPr lang="es-ES" sz="14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57158" y="3143248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latin typeface="Arial Narrow" pitchFamily="34" charset="0"/>
              </a:rPr>
              <a:t>Incorporaciones destinadas</a:t>
            </a:r>
          </a:p>
          <a:p>
            <a:r>
              <a:rPr lang="es-ES" sz="1200" b="1" dirty="0" smtClean="0">
                <a:latin typeface="Arial Narrow" pitchFamily="34" charset="0"/>
              </a:rPr>
              <a:t> a innovación y transferencia</a:t>
            </a:r>
            <a:endParaRPr lang="es-ES" sz="1200" b="1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905000"/>
            <a:ext cx="8208912" cy="4114800"/>
          </a:xfrm>
        </p:spPr>
        <p:txBody>
          <a:bodyPr>
            <a:normAutofit fontScale="92500" lnSpcReduction="20000"/>
          </a:bodyPr>
          <a:lstStyle/>
          <a:p>
            <a:pPr marL="177800" indent="-177800" algn="just"/>
            <a:r>
              <a:rPr lang="es-ES_tradnl" sz="2400" b="1" dirty="0" smtClean="0">
                <a:latin typeface="Arial Narrow" pitchFamily="34" charset="0"/>
              </a:rPr>
              <a:t>DCS</a:t>
            </a:r>
            <a:r>
              <a:rPr lang="es-ES_tradnl" sz="2400" dirty="0" smtClean="0">
                <a:latin typeface="Arial Narrow" pitchFamily="34" charset="0"/>
              </a:rPr>
              <a:t>: </a:t>
            </a:r>
            <a:r>
              <a:rPr lang="es-ES" sz="2400" dirty="0" smtClean="0">
                <a:latin typeface="Arial Narrow" pitchFamily="34" charset="0"/>
              </a:rPr>
              <a:t>no </a:t>
            </a:r>
            <a:r>
              <a:rPr lang="es-ES" sz="2400" dirty="0">
                <a:latin typeface="Arial Narrow" pitchFamily="34" charset="0"/>
              </a:rPr>
              <a:t>cuenta con lugares específicos para el desarrollo de </a:t>
            </a:r>
            <a:r>
              <a:rPr lang="es-ES" sz="2400" dirty="0" smtClean="0">
                <a:latin typeface="Arial Narrow" pitchFamily="34" charset="0"/>
              </a:rPr>
              <a:t>actividades </a:t>
            </a:r>
            <a:r>
              <a:rPr lang="es-ES" sz="2400" dirty="0">
                <a:latin typeface="Arial Narrow" pitchFamily="34" charset="0"/>
              </a:rPr>
              <a:t>de investigación. </a:t>
            </a:r>
            <a:r>
              <a:rPr lang="es-ES" sz="2400" dirty="0" smtClean="0">
                <a:latin typeface="Arial Narrow" pitchFamily="34" charset="0"/>
              </a:rPr>
              <a:t>IESCT</a:t>
            </a:r>
            <a:r>
              <a:rPr lang="es-ES" sz="2400" dirty="0">
                <a:latin typeface="Arial Narrow" pitchFamily="34" charset="0"/>
              </a:rPr>
              <a:t>, </a:t>
            </a:r>
            <a:r>
              <a:rPr lang="es-ES" sz="2400" dirty="0" smtClean="0">
                <a:latin typeface="Arial Narrow" pitchFamily="34" charset="0"/>
              </a:rPr>
              <a:t>ubicado </a:t>
            </a:r>
            <a:r>
              <a:rPr lang="es-ES" sz="2400" dirty="0">
                <a:latin typeface="Arial Narrow" pitchFamily="34" charset="0"/>
              </a:rPr>
              <a:t>en </a:t>
            </a:r>
            <a:r>
              <a:rPr lang="es-ES" sz="2400" dirty="0" smtClean="0">
                <a:latin typeface="Arial Narrow" pitchFamily="34" charset="0"/>
              </a:rPr>
              <a:t>Sala </a:t>
            </a:r>
            <a:r>
              <a:rPr lang="es-ES" sz="2400" dirty="0">
                <a:latin typeface="Arial Narrow" pitchFamily="34" charset="0"/>
              </a:rPr>
              <a:t>de Informática, y CEAR, ubicado en oficinas del edifico central de la UNQ. </a:t>
            </a:r>
            <a:r>
              <a:rPr lang="es-ES" sz="2400" dirty="0" smtClean="0">
                <a:latin typeface="Arial Narrow" pitchFamily="34" charset="0"/>
              </a:rPr>
              <a:t>Los restantes Centros </a:t>
            </a:r>
            <a:r>
              <a:rPr lang="es-ES" sz="2400" dirty="0">
                <a:latin typeface="Arial Narrow" pitchFamily="34" charset="0"/>
              </a:rPr>
              <a:t>y </a:t>
            </a:r>
            <a:r>
              <a:rPr lang="es-ES" sz="2400" dirty="0" smtClean="0">
                <a:latin typeface="Arial Narrow" pitchFamily="34" charset="0"/>
              </a:rPr>
              <a:t>los Observatorios carecen </a:t>
            </a:r>
            <a:r>
              <a:rPr lang="es-ES" sz="2400" dirty="0">
                <a:latin typeface="Arial Narrow" pitchFamily="34" charset="0"/>
              </a:rPr>
              <a:t>aún </a:t>
            </a:r>
            <a:r>
              <a:rPr lang="es-ES" sz="2400" dirty="0" smtClean="0">
                <a:latin typeface="Arial Narrow" pitchFamily="34" charset="0"/>
              </a:rPr>
              <a:t>de </a:t>
            </a:r>
            <a:r>
              <a:rPr lang="es-ES" sz="2400" dirty="0">
                <a:latin typeface="Arial Narrow" pitchFamily="34" charset="0"/>
              </a:rPr>
              <a:t>espacio propio</a:t>
            </a:r>
            <a:r>
              <a:rPr lang="es-ES" sz="2400" dirty="0" smtClean="0">
                <a:latin typeface="Arial Narrow" pitchFamily="34" charset="0"/>
              </a:rPr>
              <a:t>.</a:t>
            </a:r>
          </a:p>
          <a:p>
            <a:pPr marL="577850" lvl="1" indent="-177800" algn="just"/>
            <a:r>
              <a:rPr lang="es-ES_tradnl" sz="2000" dirty="0" smtClean="0">
                <a:latin typeface="Arial Narrow" pitchFamily="34" charset="0"/>
              </a:rPr>
              <a:t>Estudio de Televisión </a:t>
            </a:r>
          </a:p>
          <a:p>
            <a:pPr marL="577850" lvl="1" indent="-177800" algn="just">
              <a:buNone/>
            </a:pPr>
            <a:endParaRPr lang="es-ES_tradnl" sz="2000" dirty="0" smtClean="0">
              <a:latin typeface="Arial Narrow" pitchFamily="34" charset="0"/>
            </a:endParaRPr>
          </a:p>
          <a:p>
            <a:pPr marL="177800" lvl="1" indent="-177800" algn="just">
              <a:spcAft>
                <a:spcPts val="1000"/>
              </a:spcAft>
              <a:buFont typeface="Arial" pitchFamily="34" charset="0"/>
              <a:buChar char="•"/>
            </a:pPr>
            <a:r>
              <a:rPr lang="es-ES" sz="2400" b="1" dirty="0" err="1" smtClean="0">
                <a:latin typeface="Arial Narrow" pitchFamily="34" charset="0"/>
              </a:rPr>
              <a:t>DCyT</a:t>
            </a:r>
            <a:r>
              <a:rPr lang="es-ES" sz="2400" dirty="0" smtClean="0">
                <a:latin typeface="Arial Narrow" pitchFamily="34" charset="0"/>
              </a:rPr>
              <a:t>: 20 laboratorios de investigación, </a:t>
            </a:r>
            <a:r>
              <a:rPr lang="es-ES" sz="2400" dirty="0" smtClean="0">
                <a:latin typeface="Arial Narrow" pitchFamily="34" charset="0"/>
              </a:rPr>
              <a:t>7 de docencia, 2 salas de lavado y esterilización, 8 salas </a:t>
            </a:r>
            <a:r>
              <a:rPr lang="es-ES" sz="2400" dirty="0" smtClean="0">
                <a:latin typeface="Arial Narrow" pitchFamily="34" charset="0"/>
              </a:rPr>
              <a:t>de </a:t>
            </a:r>
            <a:r>
              <a:rPr lang="es-ES" sz="2400" dirty="0" smtClean="0">
                <a:latin typeface="Arial Narrow" pitchFamily="34" charset="0"/>
              </a:rPr>
              <a:t>instrumental de uso común, </a:t>
            </a:r>
            <a:r>
              <a:rPr lang="es-ES" sz="2400" dirty="0" smtClean="0">
                <a:latin typeface="Arial Narrow" pitchFamily="34" charset="0"/>
              </a:rPr>
              <a:t>3 talleres, Astillero Académico, Planta de Alimentos, Plataforma de Servicios Biotecnológicos, </a:t>
            </a:r>
            <a:r>
              <a:rPr lang="es-ES" sz="2400" dirty="0" err="1" smtClean="0">
                <a:latin typeface="Arial Narrow" pitchFamily="34" charset="0"/>
              </a:rPr>
              <a:t>Bioterio</a:t>
            </a:r>
            <a:r>
              <a:rPr lang="es-ES" sz="2400" dirty="0" smtClean="0">
                <a:latin typeface="Arial Narrow" pitchFamily="34" charset="0"/>
              </a:rPr>
              <a:t>.</a:t>
            </a:r>
          </a:p>
          <a:p>
            <a:pPr marL="177800" lvl="1" indent="-177800" algn="just">
              <a:spcAft>
                <a:spcPts val="1000"/>
              </a:spcAft>
              <a:buFont typeface="Arial" pitchFamily="34" charset="0"/>
              <a:buChar char="•"/>
            </a:pPr>
            <a:r>
              <a:rPr lang="es-ES" sz="2400" dirty="0" smtClean="0">
                <a:latin typeface="Arial Narrow" pitchFamily="34" charset="0"/>
              </a:rPr>
              <a:t> </a:t>
            </a:r>
            <a:r>
              <a:rPr lang="es-ES" sz="2400" b="1" dirty="0" err="1" smtClean="0">
                <a:latin typeface="Arial Narrow" pitchFamily="34" charset="0"/>
              </a:rPr>
              <a:t>DEyA</a:t>
            </a:r>
            <a:r>
              <a:rPr lang="es-ES" sz="2400" dirty="0" smtClean="0">
                <a:latin typeface="Arial Narrow" pitchFamily="34" charset="0"/>
              </a:rPr>
              <a:t>: 13 oficinas y 3 salas de reuniones que no son espacios específicos para el desarrollo de actividades de investigación.</a:t>
            </a:r>
          </a:p>
          <a:p>
            <a:pPr>
              <a:buFont typeface="Wingdings" pitchFamily="2" charset="2"/>
              <a:buNone/>
            </a:pPr>
            <a:r>
              <a:rPr lang="es-ES_tradnl" sz="2400" b="1" i="1" dirty="0" smtClean="0">
                <a:solidFill>
                  <a:srgbClr val="C00000"/>
                </a:solidFill>
                <a:latin typeface="Arial Narrow" pitchFamily="34" charset="0"/>
              </a:rPr>
              <a:t>Inversión  UNQ en </a:t>
            </a:r>
            <a:r>
              <a:rPr lang="es-ES_tradnl" sz="2400" b="1" i="1" dirty="0">
                <a:solidFill>
                  <a:srgbClr val="C00000"/>
                </a:solidFill>
                <a:latin typeface="Arial Narrow" pitchFamily="34" charset="0"/>
              </a:rPr>
              <a:t>i</a:t>
            </a:r>
            <a:r>
              <a:rPr lang="es-ES_tradnl" sz="2400" b="1" i="1" dirty="0" smtClean="0">
                <a:solidFill>
                  <a:srgbClr val="C00000"/>
                </a:solidFill>
                <a:latin typeface="Arial Narrow" pitchFamily="34" charset="0"/>
              </a:rPr>
              <a:t>nfraestructura , período 2007-2013: $ 20.358.000.-</a:t>
            </a:r>
            <a:endParaRPr lang="es-ES_tradnl" sz="24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0960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5:</a:t>
            </a:r>
            <a:r>
              <a:rPr kumimoji="0" lang="es-ES_tradnl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 </a:t>
            </a:r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Infraestructura y equipamiento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808"/>
            <a:ext cx="8066087" cy="4585712"/>
          </a:xfrm>
        </p:spPr>
        <p:txBody>
          <a:bodyPr>
            <a:normAutofit fontScale="70000" lnSpcReduction="20000"/>
          </a:bodyPr>
          <a:lstStyle/>
          <a:p>
            <a:pPr marL="177800" indent="-177800"/>
            <a:r>
              <a:rPr lang="es-ES_tradnl" sz="2400" dirty="0">
                <a:latin typeface="Arial Narrow" pitchFamily="34" charset="0"/>
              </a:rPr>
              <a:t>Seguridad e Higiene, incluyendo bioseguridad</a:t>
            </a:r>
          </a:p>
          <a:p>
            <a:pPr marL="177800" indent="-177800"/>
            <a:r>
              <a:rPr lang="es-ES_tradnl" sz="2400" dirty="0">
                <a:latin typeface="Arial Narrow" pitchFamily="34" charset="0"/>
              </a:rPr>
              <a:t>Servicio de Internet</a:t>
            </a:r>
            <a:r>
              <a:rPr lang="es-ES_tradnl" sz="2400" dirty="0" smtClean="0">
                <a:latin typeface="Arial Narrow" pitchFamily="34" charset="0"/>
              </a:rPr>
              <a:t>/ correo </a:t>
            </a:r>
            <a:r>
              <a:rPr lang="es-ES_tradnl" sz="2400" dirty="0">
                <a:latin typeface="Arial Narrow" pitchFamily="34" charset="0"/>
              </a:rPr>
              <a:t>electrónico</a:t>
            </a:r>
          </a:p>
          <a:p>
            <a:pPr marL="177800" indent="-177800"/>
            <a:r>
              <a:rPr lang="es-ES_tradnl" sz="2400" dirty="0">
                <a:latin typeface="Arial Narrow" pitchFamily="34" charset="0"/>
              </a:rPr>
              <a:t>Acceso a Biblioteca Electrónica (</a:t>
            </a:r>
            <a:r>
              <a:rPr lang="es-ES_tradnl" sz="2400" dirty="0" err="1">
                <a:latin typeface="Arial Narrow" pitchFamily="34" charset="0"/>
              </a:rPr>
              <a:t>MINCyT</a:t>
            </a:r>
            <a:r>
              <a:rPr lang="es-ES_tradnl" sz="2400" dirty="0">
                <a:latin typeface="Arial Narrow" pitchFamily="34" charset="0"/>
              </a:rPr>
              <a:t>) y </a:t>
            </a:r>
            <a:r>
              <a:rPr lang="es-ES" sz="2400" dirty="0">
                <a:latin typeface="Arial Narrow" pitchFamily="34" charset="0"/>
              </a:rPr>
              <a:t>JSTOR </a:t>
            </a:r>
            <a:r>
              <a:rPr lang="es-ES" sz="2400" i="1" dirty="0">
                <a:latin typeface="Arial Narrow" pitchFamily="34" charset="0"/>
              </a:rPr>
              <a:t>Art &amp; </a:t>
            </a:r>
            <a:r>
              <a:rPr lang="es-ES" sz="2400" i="1" dirty="0" err="1">
                <a:latin typeface="Arial Narrow" pitchFamily="34" charset="0"/>
              </a:rPr>
              <a:t>Sciences</a:t>
            </a:r>
            <a:endParaRPr lang="es-ES" sz="2400" i="1" dirty="0">
              <a:latin typeface="Arial Narrow" pitchFamily="34" charset="0"/>
            </a:endParaRPr>
          </a:p>
          <a:p>
            <a:pPr marL="177800" indent="-177800"/>
            <a:r>
              <a:rPr lang="es-ES_tradnl" sz="2400" dirty="0">
                <a:latin typeface="Arial Narrow" pitchFamily="34" charset="0"/>
              </a:rPr>
              <a:t>Acervo Bibliográfico: Biblioteca Central y adquisición de bibliografía a través de Subsidios.</a:t>
            </a:r>
          </a:p>
          <a:p>
            <a:pPr marL="177800" indent="-177800"/>
            <a:r>
              <a:rPr lang="es-ES_tradnl" sz="2400" dirty="0">
                <a:latin typeface="Arial Narrow" pitchFamily="34" charset="0"/>
              </a:rPr>
              <a:t>Repositorio </a:t>
            </a:r>
            <a:r>
              <a:rPr lang="es-ES_tradnl" sz="2400" dirty="0" smtClean="0">
                <a:latin typeface="Arial Narrow" pitchFamily="34" charset="0"/>
              </a:rPr>
              <a:t>Institucional Digital </a:t>
            </a:r>
            <a:r>
              <a:rPr lang="es-ES_tradnl" sz="2400" dirty="0">
                <a:latin typeface="Arial Narrow" pitchFamily="34" charset="0"/>
              </a:rPr>
              <a:t>de Acceso </a:t>
            </a:r>
            <a:r>
              <a:rPr lang="es-ES_tradnl" sz="2400" dirty="0" smtClean="0">
                <a:latin typeface="Arial Narrow" pitchFamily="34" charset="0"/>
              </a:rPr>
              <a:t>Abierto (RIDAA-UNQ) </a:t>
            </a:r>
            <a:r>
              <a:rPr lang="es-ES_tradnl" sz="2400" dirty="0">
                <a:latin typeface="Arial Narrow" pitchFamily="34" charset="0"/>
              </a:rPr>
              <a:t>(</a:t>
            </a:r>
            <a:r>
              <a:rPr lang="es-ES_tradnl" sz="2400" dirty="0" smtClean="0">
                <a:latin typeface="Arial Narrow" pitchFamily="34" charset="0"/>
              </a:rPr>
              <a:t>Resol. CS Nº 555/14) (en proceso de incorporación al SNRD- </a:t>
            </a:r>
            <a:r>
              <a:rPr lang="es-ES_tradnl" sz="2400" dirty="0" err="1" smtClean="0">
                <a:latin typeface="Arial Narrow" pitchFamily="34" charset="0"/>
              </a:rPr>
              <a:t>MINCyT</a:t>
            </a:r>
            <a:r>
              <a:rPr lang="es-ES_tradnl" sz="2400" dirty="0" smtClean="0">
                <a:latin typeface="Arial Narrow" pitchFamily="34" charset="0"/>
              </a:rPr>
              <a:t>)</a:t>
            </a:r>
            <a:endParaRPr lang="es-ES_tradnl" sz="2400" dirty="0">
              <a:latin typeface="Arial Narrow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s-ES_tradnl" sz="1600" dirty="0" smtClean="0">
              <a:latin typeface="Arial Narrow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s-ES_tradnl" sz="3100" b="1" dirty="0" smtClean="0">
              <a:latin typeface="Arial Narrow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s-ES_tradnl" sz="3100" b="1" dirty="0" smtClean="0">
                <a:latin typeface="Arial Narrow" pitchFamily="34" charset="0"/>
              </a:rPr>
              <a:t>Evaluación</a:t>
            </a:r>
            <a:r>
              <a:rPr lang="es-ES_tradnl" sz="3100" b="1" dirty="0">
                <a:latin typeface="Arial Narrow" pitchFamily="34" charset="0"/>
              </a:rPr>
              <a:t>: </a:t>
            </a:r>
            <a:r>
              <a:rPr lang="es-ES_tradnl" sz="3100" b="1" dirty="0" smtClean="0">
                <a:latin typeface="Arial Narrow" pitchFamily="34" charset="0"/>
              </a:rPr>
              <a:t> </a:t>
            </a:r>
            <a:r>
              <a:rPr lang="es-ES_tradnl" sz="2300" b="1" dirty="0" smtClean="0">
                <a:solidFill>
                  <a:srgbClr val="C00000"/>
                </a:solidFill>
                <a:latin typeface="Arial Narrow" pitchFamily="34" charset="0"/>
              </a:rPr>
              <a:t>58</a:t>
            </a:r>
            <a:r>
              <a:rPr lang="es-ES_tradnl" sz="2300" b="1" dirty="0">
                <a:solidFill>
                  <a:srgbClr val="C00000"/>
                </a:solidFill>
                <a:latin typeface="Arial Narrow" pitchFamily="34" charset="0"/>
              </a:rPr>
              <a:t>% encuestados opinó que la infraestructura es adecuada o muy adecuada</a:t>
            </a:r>
            <a:r>
              <a:rPr lang="es-ES" sz="2300" b="1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endParaRPr lang="es-ES_tradnl" sz="2300" b="1" dirty="0">
              <a:solidFill>
                <a:srgbClr val="C00000"/>
              </a:solidFill>
              <a:latin typeface="Arial Narrow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s-ES" sz="1600" dirty="0">
              <a:latin typeface="Arial Narrow" pitchFamily="34" charset="0"/>
            </a:endParaRPr>
          </a:p>
          <a:p>
            <a:pPr marL="177800" indent="-177800"/>
            <a:r>
              <a:rPr lang="es-ES_tradnl" sz="2400" dirty="0">
                <a:latin typeface="Arial Narrow" pitchFamily="34" charset="0"/>
              </a:rPr>
              <a:t>Reclamo por disponibilidad de ámbitos </a:t>
            </a:r>
            <a:r>
              <a:rPr lang="es-ES_tradnl" sz="2400" dirty="0" smtClean="0">
                <a:latin typeface="Arial Narrow" pitchFamily="34" charset="0"/>
              </a:rPr>
              <a:t>específicos de trabajo </a:t>
            </a:r>
            <a:r>
              <a:rPr lang="es-ES_tradnl" sz="2400" dirty="0">
                <a:latin typeface="Arial Narrow" pitchFamily="34" charset="0"/>
              </a:rPr>
              <a:t>por parte de los agrupamientos. </a:t>
            </a:r>
          </a:p>
          <a:p>
            <a:pPr marL="177800" indent="-177800"/>
            <a:r>
              <a:rPr lang="es-ES_tradnl" sz="2400" dirty="0">
                <a:latin typeface="Arial Narrow" pitchFamily="34" charset="0"/>
              </a:rPr>
              <a:t>Servicios informáticos y equipamiento informático: </a:t>
            </a:r>
            <a:r>
              <a:rPr lang="es-ES_tradnl" sz="2400" dirty="0" smtClean="0">
                <a:latin typeface="Arial Narrow" pitchFamily="34" charset="0"/>
              </a:rPr>
              <a:t>62% </a:t>
            </a:r>
            <a:r>
              <a:rPr lang="es-ES_tradnl" sz="2400" dirty="0">
                <a:latin typeface="Arial Narrow" pitchFamily="34" charset="0"/>
              </a:rPr>
              <a:t>y </a:t>
            </a:r>
            <a:r>
              <a:rPr lang="es-ES_tradnl" sz="2400" dirty="0" smtClean="0">
                <a:latin typeface="Arial Narrow" pitchFamily="34" charset="0"/>
              </a:rPr>
              <a:t>51% </a:t>
            </a:r>
            <a:r>
              <a:rPr lang="es-ES_tradnl" sz="2400" dirty="0">
                <a:latin typeface="Arial Narrow" pitchFamily="34" charset="0"/>
              </a:rPr>
              <a:t>de valoración positiva, respectivamente.</a:t>
            </a:r>
          </a:p>
          <a:p>
            <a:pPr marL="177800" indent="-177800"/>
            <a:r>
              <a:rPr lang="es-ES_tradnl" sz="2400" dirty="0" smtClean="0">
                <a:latin typeface="Arial Narrow" pitchFamily="34" charset="0"/>
              </a:rPr>
              <a:t>Elevado </a:t>
            </a:r>
            <a:r>
              <a:rPr lang="es-ES_tradnl" sz="2400" dirty="0">
                <a:latin typeface="Arial Narrow" pitchFamily="34" charset="0"/>
              </a:rPr>
              <a:t>nivel de desconocimiento de normativa sobre </a:t>
            </a:r>
            <a:r>
              <a:rPr lang="es-ES_tradnl" sz="2400" dirty="0" smtClean="0">
                <a:latin typeface="Arial Narrow" pitchFamily="34" charset="0"/>
              </a:rPr>
              <a:t>Repositorio Digital (68</a:t>
            </a:r>
            <a:r>
              <a:rPr lang="es-ES_tradnl" sz="2400" dirty="0">
                <a:latin typeface="Arial Narrow" pitchFamily="34" charset="0"/>
              </a:rPr>
              <a:t>%).</a:t>
            </a:r>
          </a:p>
          <a:p>
            <a:pPr marL="177800" indent="-177800"/>
            <a:r>
              <a:rPr lang="es-ES_tradnl" sz="2400" dirty="0">
                <a:latin typeface="Arial Narrow" pitchFamily="34" charset="0"/>
              </a:rPr>
              <a:t>Disímil uso de </a:t>
            </a:r>
            <a:r>
              <a:rPr lang="es-ES_tradnl" sz="2400" dirty="0" smtClean="0">
                <a:latin typeface="Arial Narrow" pitchFamily="34" charset="0"/>
              </a:rPr>
              <a:t>BE-</a:t>
            </a:r>
            <a:r>
              <a:rPr lang="es-ES_tradnl" sz="2400" dirty="0" err="1" smtClean="0">
                <a:latin typeface="Arial Narrow" pitchFamily="34" charset="0"/>
              </a:rPr>
              <a:t>MINCyT</a:t>
            </a:r>
            <a:r>
              <a:rPr lang="es-ES_tradnl" sz="2400" dirty="0" smtClean="0">
                <a:latin typeface="Arial Narrow" pitchFamily="34" charset="0"/>
              </a:rPr>
              <a:t> </a:t>
            </a:r>
            <a:r>
              <a:rPr lang="es-ES_tradnl" sz="2400" dirty="0">
                <a:latin typeface="Arial Narrow" pitchFamily="34" charset="0"/>
              </a:rPr>
              <a:t>según </a:t>
            </a:r>
            <a:r>
              <a:rPr lang="es-ES_tradnl" sz="2400" dirty="0" smtClean="0">
                <a:latin typeface="Arial Narrow" pitchFamily="34" charset="0"/>
              </a:rPr>
              <a:t>Departamento</a:t>
            </a:r>
            <a:r>
              <a:rPr lang="es-ES_tradnl" sz="2400" dirty="0">
                <a:latin typeface="Arial Narrow" pitchFamily="34" charset="0"/>
              </a:rPr>
              <a:t>: 73% </a:t>
            </a:r>
            <a:r>
              <a:rPr lang="es-ES_tradnl" sz="2400" dirty="0" err="1">
                <a:latin typeface="Arial Narrow" pitchFamily="34" charset="0"/>
              </a:rPr>
              <a:t>DCyT</a:t>
            </a:r>
            <a:r>
              <a:rPr lang="es-ES_tradnl" sz="2400" dirty="0">
                <a:latin typeface="Arial Narrow" pitchFamily="34" charset="0"/>
              </a:rPr>
              <a:t>; 45.4% DCS y 34% </a:t>
            </a:r>
            <a:r>
              <a:rPr lang="es-ES_tradnl" sz="2400" dirty="0" err="1">
                <a:latin typeface="Arial Narrow" pitchFamily="34" charset="0"/>
              </a:rPr>
              <a:t>DEyA</a:t>
            </a:r>
            <a:r>
              <a:rPr lang="es-ES_tradnl" sz="2400" dirty="0">
                <a:latin typeface="Arial Narrow" pitchFamily="34" charset="0"/>
              </a:rPr>
              <a:t>.</a:t>
            </a:r>
          </a:p>
          <a:p>
            <a:pPr marL="177800" indent="-177800"/>
            <a:r>
              <a:rPr lang="es-ES_tradnl" sz="2400" dirty="0">
                <a:latin typeface="Arial Narrow" pitchFamily="34" charset="0"/>
              </a:rPr>
              <a:t>Acervo bibliográfico </a:t>
            </a:r>
            <a:r>
              <a:rPr lang="es-ES_tradnl" sz="2400" dirty="0" smtClean="0">
                <a:latin typeface="Arial Narrow" pitchFamily="34" charset="0"/>
              </a:rPr>
              <a:t>adquirido por </a:t>
            </a:r>
            <a:r>
              <a:rPr lang="es-ES_tradnl" sz="2400" dirty="0">
                <a:latin typeface="Arial Narrow" pitchFamily="34" charset="0"/>
              </a:rPr>
              <a:t>grupos de investigación </a:t>
            </a:r>
            <a:r>
              <a:rPr lang="es-ES_tradnl" sz="2400" dirty="0" smtClean="0">
                <a:latin typeface="Arial Narrow" pitchFamily="34" charset="0"/>
              </a:rPr>
              <a:t>no está aún catalogado.</a:t>
            </a:r>
            <a:endParaRPr lang="es-ES_tradnl" sz="2400" dirty="0"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endParaRPr lang="es-ES" sz="14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0960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5: </a:t>
            </a:r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Infraestructura y equipamiento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</a:rPr>
              <a:t>Proceso de Autoevaluación en la UNQ</a:t>
            </a:r>
            <a:endParaRPr lang="es-AR" sz="2800" i="1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79388" indent="-1588" algn="just">
              <a:buNone/>
            </a:pPr>
            <a:r>
              <a:rPr lang="es-ES" dirty="0" smtClean="0">
                <a:latin typeface="Arial Narrow" pitchFamily="34" charset="0"/>
              </a:rPr>
              <a:t>El ejercicio de autoevaluación tomó como referencia cuatro criterios principales: </a:t>
            </a:r>
          </a:p>
          <a:p>
            <a:pPr marL="179388" indent="-1588" algn="just">
              <a:buNone/>
            </a:pPr>
            <a:endParaRPr lang="es-ES" dirty="0" smtClean="0">
              <a:latin typeface="Arial Narrow" pitchFamily="34" charset="0"/>
            </a:endParaRPr>
          </a:p>
          <a:p>
            <a:pPr marL="627063" indent="-449263" algn="just">
              <a:buNone/>
              <a:tabLst>
                <a:tab pos="627063" algn="l"/>
              </a:tabLst>
            </a:pPr>
            <a:r>
              <a:rPr lang="es-ES" dirty="0" smtClean="0">
                <a:latin typeface="Arial Narrow" pitchFamily="34" charset="0"/>
              </a:rPr>
              <a:t>i- 	la obtención de </a:t>
            </a:r>
            <a:r>
              <a:rPr lang="es-ES" b="1" dirty="0" smtClean="0">
                <a:latin typeface="Arial Narrow" pitchFamily="34" charset="0"/>
              </a:rPr>
              <a:t>elementos de juicio útiles </a:t>
            </a:r>
            <a:r>
              <a:rPr lang="es-ES" dirty="0" smtClean="0">
                <a:latin typeface="Arial Narrow" pitchFamily="34" charset="0"/>
              </a:rPr>
              <a:t>en relación a los objetivos propuestos y los problemas identificados, </a:t>
            </a:r>
          </a:p>
          <a:p>
            <a:pPr marL="627063" indent="-449263" algn="just">
              <a:buNone/>
              <a:tabLst>
                <a:tab pos="627063" algn="l"/>
              </a:tabLst>
            </a:pPr>
            <a:r>
              <a:rPr lang="es-ES" dirty="0" err="1" smtClean="0">
                <a:latin typeface="Arial Narrow" pitchFamily="34" charset="0"/>
              </a:rPr>
              <a:t>ii</a:t>
            </a:r>
            <a:r>
              <a:rPr lang="es-ES" dirty="0" smtClean="0">
                <a:latin typeface="Arial Narrow" pitchFamily="34" charset="0"/>
              </a:rPr>
              <a:t>-	la </a:t>
            </a:r>
            <a:r>
              <a:rPr lang="es-ES" b="1" dirty="0" smtClean="0">
                <a:latin typeface="Arial Narrow" pitchFamily="34" charset="0"/>
              </a:rPr>
              <a:t>participación colectiva </a:t>
            </a:r>
            <a:r>
              <a:rPr lang="es-ES" dirty="0" smtClean="0">
                <a:latin typeface="Arial Narrow" pitchFamily="34" charset="0"/>
              </a:rPr>
              <a:t>de los miembros del Sistema de </a:t>
            </a:r>
            <a:r>
              <a:rPr lang="es-ES" dirty="0" err="1" smtClean="0">
                <a:latin typeface="Arial Narrow" pitchFamily="34" charset="0"/>
              </a:rPr>
              <a:t>I+D+i</a:t>
            </a:r>
            <a:r>
              <a:rPr lang="es-ES" dirty="0" smtClean="0">
                <a:latin typeface="Arial Narrow" pitchFamily="34" charset="0"/>
              </a:rPr>
              <a:t>, </a:t>
            </a:r>
          </a:p>
          <a:p>
            <a:pPr marL="627063" indent="-449263" algn="just">
              <a:buNone/>
              <a:tabLst>
                <a:tab pos="627063" algn="l"/>
              </a:tabLst>
            </a:pPr>
            <a:r>
              <a:rPr lang="es-ES" dirty="0" err="1" smtClean="0">
                <a:latin typeface="Arial Narrow" pitchFamily="34" charset="0"/>
              </a:rPr>
              <a:t>iii</a:t>
            </a:r>
            <a:r>
              <a:rPr lang="es-ES" dirty="0" smtClean="0">
                <a:latin typeface="Arial Narrow" pitchFamily="34" charset="0"/>
              </a:rPr>
              <a:t>- 	la producción de </a:t>
            </a:r>
            <a:r>
              <a:rPr lang="es-ES" b="1" dirty="0" smtClean="0">
                <a:latin typeface="Arial Narrow" pitchFamily="34" charset="0"/>
              </a:rPr>
              <a:t>información pertinente </a:t>
            </a:r>
            <a:r>
              <a:rPr lang="es-ES" dirty="0" smtClean="0">
                <a:latin typeface="Arial Narrow" pitchFamily="34" charset="0"/>
              </a:rPr>
              <a:t>para su adecuada sistematización y análisis, </a:t>
            </a:r>
          </a:p>
          <a:p>
            <a:pPr marL="627063" indent="-449263" algn="just">
              <a:buNone/>
              <a:tabLst>
                <a:tab pos="627063" algn="l"/>
              </a:tabLst>
            </a:pPr>
            <a:r>
              <a:rPr lang="es-ES" dirty="0" err="1" smtClean="0">
                <a:latin typeface="Arial Narrow" pitchFamily="34" charset="0"/>
              </a:rPr>
              <a:t>iv</a:t>
            </a:r>
            <a:r>
              <a:rPr lang="es-ES" dirty="0" smtClean="0">
                <a:latin typeface="Arial Narrow" pitchFamily="34" charset="0"/>
              </a:rPr>
              <a:t>- 	la adopción de un </a:t>
            </a:r>
            <a:r>
              <a:rPr lang="es-ES" b="1" dirty="0" smtClean="0">
                <a:latin typeface="Arial Narrow" pitchFamily="34" charset="0"/>
              </a:rPr>
              <a:t>enfoque integral </a:t>
            </a:r>
            <a:r>
              <a:rPr lang="es-ES" dirty="0" smtClean="0">
                <a:latin typeface="Arial Narrow" pitchFamily="34" charset="0"/>
              </a:rPr>
              <a:t>del ejercicio de la función </a:t>
            </a:r>
            <a:r>
              <a:rPr lang="es-ES" dirty="0" err="1" smtClean="0">
                <a:latin typeface="Arial Narrow" pitchFamily="34" charset="0"/>
              </a:rPr>
              <a:t>I+D+i</a:t>
            </a:r>
            <a:r>
              <a:rPr lang="es-ES" dirty="0" smtClean="0">
                <a:latin typeface="Arial Narrow" pitchFamily="34" charset="0"/>
              </a:rPr>
              <a:t>, que permitiera registrar y analizar la totalidad de las actividades científicas y tecnológicas.</a:t>
            </a:r>
            <a:endParaRPr lang="es-AR" dirty="0" smtClean="0">
              <a:latin typeface="Arial Narrow" pitchFamily="34" charset="0"/>
            </a:endParaRPr>
          </a:p>
          <a:p>
            <a:pPr marL="627063" indent="-449263" algn="just">
              <a:buNone/>
              <a:tabLst>
                <a:tab pos="627063" algn="l"/>
              </a:tabLst>
            </a:pPr>
            <a:r>
              <a:rPr lang="es-AR" dirty="0" smtClean="0">
                <a:latin typeface="Arial Narrow" pitchFamily="34" charset="0"/>
              </a:rPr>
              <a:t> </a:t>
            </a:r>
          </a:p>
          <a:p>
            <a:pPr algn="just">
              <a:buNone/>
            </a:pPr>
            <a:endParaRPr lang="es-A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332656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504056"/>
          </a:xfrm>
        </p:spPr>
        <p:txBody>
          <a:bodyPr>
            <a:noAutofit/>
          </a:bodyPr>
          <a:lstStyle/>
          <a:p>
            <a:r>
              <a:rPr lang="es-AR" sz="2000" b="1" i="1" dirty="0" smtClean="0">
                <a:solidFill>
                  <a:srgbClr val="C00000"/>
                </a:solidFill>
                <a:latin typeface="Arial Narrow" pitchFamily="34" charset="0"/>
              </a:rPr>
              <a:t>Programas y Proyectos de I+D 2013 y 2015</a:t>
            </a:r>
            <a:endParaRPr lang="en-US" sz="2000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Chart 4"/>
          <p:cNvGraphicFramePr>
            <a:graphicFrameLocks/>
          </p:cNvGraphicFramePr>
          <p:nvPr/>
        </p:nvGraphicFramePr>
        <p:xfrm>
          <a:off x="755576" y="2024062"/>
          <a:ext cx="7560840" cy="4285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0960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6:</a:t>
            </a:r>
            <a:r>
              <a:rPr kumimoji="0" lang="es-ES_tradnl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 </a:t>
            </a:r>
          </a:p>
          <a:p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Actividades, resultados y productos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3 Gráfico"/>
          <p:cNvGraphicFramePr/>
          <p:nvPr/>
        </p:nvGraphicFramePr>
        <p:xfrm>
          <a:off x="755576" y="2285992"/>
          <a:ext cx="7704856" cy="4383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1 Título"/>
          <p:cNvSpPr txBox="1">
            <a:spLocks/>
          </p:cNvSpPr>
          <p:nvPr/>
        </p:nvSpPr>
        <p:spPr>
          <a:xfrm>
            <a:off x="467544" y="1700808"/>
            <a:ext cx="8229600" cy="5040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r>
              <a:rPr lang="es-AR" sz="20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Proyectos por fuente de financiamiento externo (2007-2013)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60960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6: </a:t>
            </a:r>
          </a:p>
          <a:p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Actividades, resultados y productos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1357298"/>
            <a:ext cx="8229600" cy="576064"/>
          </a:xfrm>
        </p:spPr>
        <p:txBody>
          <a:bodyPr>
            <a:noAutofit/>
          </a:bodyPr>
          <a:lstStyle/>
          <a:p>
            <a:r>
              <a:rPr lang="es-AR" sz="2000" b="1" dirty="0" smtClean="0">
                <a:solidFill>
                  <a:srgbClr val="C00000"/>
                </a:solidFill>
                <a:latin typeface="Arial Narrow" pitchFamily="34" charset="0"/>
              </a:rPr>
              <a:t>Financiamiento </a:t>
            </a:r>
            <a:r>
              <a:rPr lang="es-AR" sz="2000" b="1" dirty="0" err="1" smtClean="0">
                <a:solidFill>
                  <a:srgbClr val="C00000"/>
                </a:solidFill>
                <a:latin typeface="Arial Narrow" pitchFamily="34" charset="0"/>
              </a:rPr>
              <a:t>ANPCyT</a:t>
            </a:r>
            <a:r>
              <a:rPr lang="es-AR" sz="2000" b="1" dirty="0" smtClean="0">
                <a:solidFill>
                  <a:srgbClr val="C00000"/>
                </a:solidFill>
                <a:latin typeface="Arial Narrow" pitchFamily="34" charset="0"/>
              </a:rPr>
              <a:t> y </a:t>
            </a:r>
            <a:r>
              <a:rPr lang="es-AR" sz="2000" b="1" dirty="0" err="1" smtClean="0">
                <a:solidFill>
                  <a:srgbClr val="C00000"/>
                </a:solidFill>
                <a:latin typeface="Arial Narrow" pitchFamily="34" charset="0"/>
              </a:rPr>
              <a:t>MINCyT</a:t>
            </a:r>
            <a:r>
              <a:rPr lang="es-AR" sz="2000" b="1" dirty="0" smtClean="0">
                <a:solidFill>
                  <a:srgbClr val="C00000"/>
                </a:solidFill>
                <a:latin typeface="Arial Narrow" pitchFamily="34" charset="0"/>
              </a:rPr>
              <a:t> por instrumento (2007-2015) (miles de pesos)</a:t>
            </a:r>
            <a:endParaRPr lang="es-AR" sz="20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00034" y="5572140"/>
            <a:ext cx="80010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 Narrow" pitchFamily="34" charset="0"/>
              </a:rPr>
              <a:t>FS BIO: Desarrollo y producción de anticuerpos monoclonales para uso terapéutico.</a:t>
            </a:r>
          </a:p>
          <a:p>
            <a:r>
              <a:rPr lang="es-ES" sz="1400" dirty="0" smtClean="0">
                <a:latin typeface="Arial Narrow" pitchFamily="34" charset="0"/>
              </a:rPr>
              <a:t>FITS Desarrollo Social: Acceso a bienes básicos: agua para el desarrollo.</a:t>
            </a:r>
          </a:p>
          <a:p>
            <a:r>
              <a:rPr lang="es-ES" sz="1400" dirty="0" smtClean="0">
                <a:latin typeface="Arial Narrow" pitchFamily="34" charset="0"/>
              </a:rPr>
              <a:t>FIN SET: Bioterio para prestación de servicios tecnológicos.</a:t>
            </a:r>
          </a:p>
          <a:p>
            <a:r>
              <a:rPr lang="es-ES" sz="1400" dirty="0" smtClean="0">
                <a:latin typeface="Arial Narrow" pitchFamily="34" charset="0"/>
              </a:rPr>
              <a:t>FITR Agroindustria:</a:t>
            </a:r>
            <a:r>
              <a:rPr lang="es-ES" sz="1400" dirty="0" smtClean="0"/>
              <a:t> </a:t>
            </a:r>
            <a:r>
              <a:rPr lang="es-ES" sz="1400" dirty="0" smtClean="0">
                <a:latin typeface="Arial Narrow" pitchFamily="34" charset="0"/>
              </a:rPr>
              <a:t>Control biológico de hormigas cortadoras en forestaciones implantadas.</a:t>
            </a:r>
            <a:endParaRPr lang="en-US" sz="1400" dirty="0" smtClean="0"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429520" y="2928934"/>
            <a:ext cx="1428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rgbClr val="C00000"/>
                </a:solidFill>
                <a:latin typeface="Arial Narrow" pitchFamily="34" charset="0"/>
              </a:rPr>
              <a:t>Monto total:</a:t>
            </a:r>
          </a:p>
          <a:p>
            <a:r>
              <a:rPr lang="es-ES" sz="1600" b="1" dirty="0" smtClean="0">
                <a:solidFill>
                  <a:srgbClr val="C00000"/>
                </a:solidFill>
                <a:latin typeface="Arial Narrow" pitchFamily="34" charset="0"/>
              </a:rPr>
              <a:t>~ $ 67millones</a:t>
            </a:r>
            <a:endParaRPr lang="en-US" sz="16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60960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6:</a:t>
            </a:r>
            <a:r>
              <a:rPr kumimoji="0" lang="es-ES_tradnl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 </a:t>
            </a:r>
          </a:p>
          <a:p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Actividades, resultados y productos</a:t>
            </a:r>
          </a:p>
        </p:txBody>
      </p:sp>
      <p:pic>
        <p:nvPicPr>
          <p:cNvPr id="911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2071678"/>
            <a:ext cx="5761037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1357298"/>
            <a:ext cx="8105803" cy="432048"/>
          </a:xfrm>
        </p:spPr>
        <p:txBody>
          <a:bodyPr/>
          <a:lstStyle/>
          <a:p>
            <a:pPr algn="l"/>
            <a:r>
              <a:rPr lang="es-AR" sz="1800" b="1" dirty="0" smtClean="0">
                <a:solidFill>
                  <a:srgbClr val="C00000"/>
                </a:solidFill>
                <a:latin typeface="Arial Narrow" pitchFamily="34" charset="0"/>
              </a:rPr>
              <a:t>Evolución </a:t>
            </a:r>
            <a:r>
              <a:rPr lang="es-AR" sz="1800" b="1" dirty="0">
                <a:solidFill>
                  <a:srgbClr val="C00000"/>
                </a:solidFill>
                <a:latin typeface="Arial Narrow" pitchFamily="34" charset="0"/>
              </a:rPr>
              <a:t>de indicadores </a:t>
            </a:r>
            <a:r>
              <a:rPr lang="es-AR" sz="1800" b="1" dirty="0" smtClean="0">
                <a:solidFill>
                  <a:srgbClr val="C00000"/>
                </a:solidFill>
                <a:latin typeface="Arial Narrow" pitchFamily="34" charset="0"/>
              </a:rPr>
              <a:t>UNQ </a:t>
            </a:r>
            <a:r>
              <a:rPr lang="es-AR" sz="1800" b="1" dirty="0">
                <a:solidFill>
                  <a:srgbClr val="C00000"/>
                </a:solidFill>
                <a:latin typeface="Arial Narrow" pitchFamily="34" charset="0"/>
              </a:rPr>
              <a:t>en </a:t>
            </a:r>
            <a:r>
              <a:rPr lang="es-AR" sz="1800" b="1" dirty="0" smtClean="0">
                <a:solidFill>
                  <a:srgbClr val="C00000"/>
                </a:solidFill>
                <a:latin typeface="Arial Narrow" pitchFamily="34" charset="0"/>
              </a:rPr>
              <a:t>SIR </a:t>
            </a:r>
            <a:r>
              <a:rPr lang="es-AR" sz="1800" b="1" dirty="0">
                <a:solidFill>
                  <a:srgbClr val="C00000"/>
                </a:solidFill>
                <a:latin typeface="Arial Narrow" pitchFamily="34" charset="0"/>
              </a:rPr>
              <a:t>Iberoamericano</a:t>
            </a:r>
            <a:endParaRPr lang="es-ES" sz="18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graphicFrame>
        <p:nvGraphicFramePr>
          <p:cNvPr id="111619" name="Object 3"/>
          <p:cNvGraphicFramePr>
            <a:graphicFrameLocks noChangeAspect="1"/>
          </p:cNvGraphicFramePr>
          <p:nvPr>
            <p:ph type="body" idx="1"/>
          </p:nvPr>
        </p:nvGraphicFramePr>
        <p:xfrm>
          <a:off x="1528763" y="2565400"/>
          <a:ext cx="6821487" cy="2781300"/>
        </p:xfrm>
        <a:graphic>
          <a:graphicData uri="http://schemas.openxmlformats.org/presentationml/2006/ole">
            <p:oleObj spid="_x0000_s56322" name="Documento" r:id="rId3" imgW="7895737" imgH="3219365" progId="Word.Document.8">
              <p:embed/>
            </p:oleObj>
          </a:graphicData>
        </a:graphic>
      </p:graphicFrame>
      <p:graphicFrame>
        <p:nvGraphicFramePr>
          <p:cNvPr id="111620" name="Object 4">
            <a:hlinkClick r:id="rId4" action="ppaction://hlinksldjump" tooltip="Referencias"/>
          </p:cNvPr>
          <p:cNvGraphicFramePr>
            <a:graphicFrameLocks noChangeAspect="1"/>
          </p:cNvGraphicFramePr>
          <p:nvPr/>
        </p:nvGraphicFramePr>
        <p:xfrm>
          <a:off x="609600" y="1643050"/>
          <a:ext cx="7364413" cy="5691200"/>
        </p:xfrm>
        <a:graphic>
          <a:graphicData uri="http://schemas.openxmlformats.org/presentationml/2006/ole">
            <p:oleObj spid="_x0000_s56323" name="Document" r:id="rId5" imgW="8235899" imgH="6043705" progId="Word.Document.8">
              <p:embed/>
            </p:oleObj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9228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642910" y="28572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6: </a:t>
            </a:r>
          </a:p>
          <a:p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Actividades, resultados y productos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8864" y="1592438"/>
            <a:ext cx="8229600" cy="638944"/>
          </a:xfrm>
        </p:spPr>
        <p:txBody>
          <a:bodyPr>
            <a:normAutofit/>
          </a:bodyPr>
          <a:lstStyle/>
          <a:p>
            <a:r>
              <a:rPr lang="es-AR" sz="2000" b="1" dirty="0" smtClean="0">
                <a:solidFill>
                  <a:srgbClr val="C00000"/>
                </a:solidFill>
                <a:latin typeface="Arial Narrow" pitchFamily="34" charset="0"/>
              </a:rPr>
              <a:t>Producción informada en el marco de Programas y Proyectos: 2013 y 2014</a:t>
            </a:r>
            <a:endParaRPr lang="es-AR" sz="20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2276872"/>
          <a:ext cx="8229600" cy="1320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s-AR" sz="1600" dirty="0" smtClean="0">
                          <a:latin typeface="Arial Narrow" pitchFamily="34" charset="0"/>
                        </a:rPr>
                        <a:t>Año</a:t>
                      </a:r>
                      <a:endParaRPr lang="es-AR" sz="1600" i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600" dirty="0" smtClean="0">
                          <a:latin typeface="Arial Narrow" pitchFamily="34" charset="0"/>
                        </a:rPr>
                        <a:t>Capítulos de libro*</a:t>
                      </a:r>
                      <a:endParaRPr lang="es-AR" sz="1600" i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600" dirty="0" smtClean="0">
                          <a:latin typeface="Arial Narrow" pitchFamily="34" charset="0"/>
                        </a:rPr>
                        <a:t>Libros*</a:t>
                      </a:r>
                      <a:endParaRPr lang="es-AR" sz="1600" i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600" dirty="0" smtClean="0">
                          <a:latin typeface="Arial Narrow" pitchFamily="34" charset="0"/>
                        </a:rPr>
                        <a:t>Artículos</a:t>
                      </a:r>
                      <a:r>
                        <a:rPr lang="es-AR" sz="1600" baseline="0" dirty="0" smtClean="0">
                          <a:latin typeface="Arial Narrow" pitchFamily="34" charset="0"/>
                        </a:rPr>
                        <a:t> con </a:t>
                      </a:r>
                      <a:r>
                        <a:rPr lang="es-AR" sz="1600" baseline="0" dirty="0" err="1" smtClean="0">
                          <a:latin typeface="Arial Narrow" pitchFamily="34" charset="0"/>
                        </a:rPr>
                        <a:t>referato</a:t>
                      </a:r>
                      <a:r>
                        <a:rPr lang="es-AR" sz="16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s-AR" sz="1600" baseline="0" dirty="0" err="1" smtClean="0">
                          <a:latin typeface="Arial Narrow" pitchFamily="34" charset="0"/>
                        </a:rPr>
                        <a:t>Nac</a:t>
                      </a:r>
                      <a:r>
                        <a:rPr lang="es-AR" sz="1600" baseline="0" dirty="0" smtClean="0">
                          <a:latin typeface="Arial Narrow" pitchFamily="34" charset="0"/>
                        </a:rPr>
                        <a:t>./ </a:t>
                      </a:r>
                      <a:r>
                        <a:rPr lang="es-AR" sz="1600" baseline="0" dirty="0" err="1" smtClean="0">
                          <a:latin typeface="Arial Narrow" pitchFamily="34" charset="0"/>
                        </a:rPr>
                        <a:t>Intern</a:t>
                      </a:r>
                      <a:r>
                        <a:rPr lang="es-AR" sz="1600" baseline="0" dirty="0" smtClean="0">
                          <a:latin typeface="Arial Narrow" pitchFamily="34" charset="0"/>
                        </a:rPr>
                        <a:t>.</a:t>
                      </a:r>
                      <a:endParaRPr lang="es-AR" sz="1600" i="1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sz="1600" dirty="0" smtClean="0">
                          <a:latin typeface="Arial Narrow" pitchFamily="34" charset="0"/>
                        </a:rPr>
                        <a:t>2013</a:t>
                      </a:r>
                      <a:endParaRPr lang="es-AR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600" dirty="0" smtClean="0">
                          <a:latin typeface="Arial Narrow" pitchFamily="34" charset="0"/>
                        </a:rPr>
                        <a:t>136</a:t>
                      </a:r>
                      <a:endParaRPr lang="es-AR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600" dirty="0" smtClean="0">
                          <a:latin typeface="Arial Narrow" pitchFamily="34" charset="0"/>
                        </a:rPr>
                        <a:t>49</a:t>
                      </a:r>
                      <a:endParaRPr lang="es-AR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600" dirty="0" smtClean="0">
                          <a:latin typeface="Arial Narrow" pitchFamily="34" charset="0"/>
                        </a:rPr>
                        <a:t>300</a:t>
                      </a:r>
                      <a:endParaRPr lang="es-AR" sz="16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sz="1600" dirty="0" smtClean="0">
                          <a:latin typeface="Arial Narrow" pitchFamily="34" charset="0"/>
                        </a:rPr>
                        <a:t>2014</a:t>
                      </a:r>
                      <a:endParaRPr lang="es-AR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600" dirty="0" smtClean="0">
                          <a:latin typeface="Arial Narrow" pitchFamily="34" charset="0"/>
                        </a:rPr>
                        <a:t>247</a:t>
                      </a:r>
                      <a:endParaRPr lang="es-AR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600" dirty="0" smtClean="0">
                          <a:latin typeface="Arial Narrow" pitchFamily="34" charset="0"/>
                        </a:rPr>
                        <a:t>81</a:t>
                      </a:r>
                      <a:endParaRPr lang="es-AR" sz="16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600" dirty="0" smtClean="0">
                          <a:latin typeface="Arial Narrow" pitchFamily="34" charset="0"/>
                        </a:rPr>
                        <a:t>429</a:t>
                      </a:r>
                      <a:endParaRPr lang="es-AR" sz="16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611560" y="4037290"/>
            <a:ext cx="7920880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0"/>
              </a:spcAft>
              <a:buFont typeface="Arial" charset="0"/>
              <a:buChar char="•"/>
            </a:pPr>
            <a:r>
              <a:rPr lang="es-AR" sz="1600" dirty="0" smtClean="0">
                <a:latin typeface="Arial Narrow" pitchFamily="34" charset="0"/>
              </a:rPr>
              <a:t>En el período, sólo 4 libros y 16 capítulos de libro correspondieron a la producción del área de las Ciencias Exactas y Naturales (3,3% y  6,3%, respectivamente).</a:t>
            </a:r>
          </a:p>
          <a:p>
            <a:pPr algn="just">
              <a:spcAft>
                <a:spcPts val="1000"/>
              </a:spcAft>
              <a:buFont typeface="Arial" charset="0"/>
              <a:buChar char="•"/>
            </a:pPr>
            <a:r>
              <a:rPr lang="es-AR" sz="1600" dirty="0" smtClean="0">
                <a:latin typeface="Arial Narrow" pitchFamily="34" charset="0"/>
              </a:rPr>
              <a:t>De las 4 revistas editadas por la UNQ, 2 forman parte del Núcleo Básico de Revistas Científicas -  </a:t>
            </a:r>
            <a:r>
              <a:rPr lang="es-AR" sz="1600" dirty="0" err="1" smtClean="0">
                <a:latin typeface="Arial Narrow" pitchFamily="34" charset="0"/>
              </a:rPr>
              <a:t>CAICyT</a:t>
            </a:r>
            <a:r>
              <a:rPr lang="es-AR" sz="1600" dirty="0" smtClean="0">
                <a:latin typeface="Arial Narrow" pitchFamily="34" charset="0"/>
              </a:rPr>
              <a:t>- CONICET (</a:t>
            </a:r>
            <a:r>
              <a:rPr lang="es-AR" sz="1600" i="1" dirty="0" smtClean="0">
                <a:latin typeface="Arial Narrow" pitchFamily="34" charset="0"/>
              </a:rPr>
              <a:t>Prismas</a:t>
            </a:r>
            <a:r>
              <a:rPr lang="es-AR" sz="1600" dirty="0" smtClean="0">
                <a:latin typeface="Arial Narrow" pitchFamily="34" charset="0"/>
              </a:rPr>
              <a:t> y </a:t>
            </a:r>
            <a:r>
              <a:rPr lang="es-AR" sz="1600" i="1" dirty="0" smtClean="0">
                <a:latin typeface="Arial Narrow" pitchFamily="34" charset="0"/>
              </a:rPr>
              <a:t>Redes</a:t>
            </a:r>
            <a:r>
              <a:rPr lang="es-AR" sz="1600" dirty="0" smtClean="0">
                <a:latin typeface="Arial Narrow" pitchFamily="34" charset="0"/>
              </a:rPr>
              <a:t>) y sólo 1 está indexada en </a:t>
            </a:r>
            <a:r>
              <a:rPr lang="es-AR" sz="1600" i="1" dirty="0" err="1" smtClean="0">
                <a:latin typeface="Arial Narrow" pitchFamily="34" charset="0"/>
              </a:rPr>
              <a:t>Scielo</a:t>
            </a:r>
            <a:r>
              <a:rPr lang="es-AR" sz="1600" dirty="0" smtClean="0">
                <a:latin typeface="Arial Narrow" pitchFamily="34" charset="0"/>
              </a:rPr>
              <a:t> (</a:t>
            </a:r>
            <a:r>
              <a:rPr lang="es-AR" sz="1600" i="1" dirty="0" smtClean="0">
                <a:latin typeface="Arial Narrow" pitchFamily="34" charset="0"/>
              </a:rPr>
              <a:t>Prismas)</a:t>
            </a:r>
          </a:p>
          <a:p>
            <a:pPr algn="just">
              <a:spcAft>
                <a:spcPts val="1000"/>
              </a:spcAft>
              <a:buFont typeface="Arial" charset="0"/>
              <a:buChar char="•"/>
            </a:pPr>
            <a:r>
              <a:rPr lang="es-AR" sz="1600" dirty="0" smtClean="0">
                <a:latin typeface="Arial Narrow" pitchFamily="34" charset="0"/>
              </a:rPr>
              <a:t>La Editorial UNQ (1996) cuenta con 16 colecciones, dirigidas por investigadores UNQ, que cubren distintas áreas de conocimiento. Integra el 20% de las editoriales universitarias consolidadas y </a:t>
            </a:r>
            <a:r>
              <a:rPr lang="es-ES" sz="1600" dirty="0" smtClean="0">
                <a:latin typeface="Arial Narrow" pitchFamily="34" charset="0"/>
              </a:rPr>
              <a:t>publica entre 25 y 30 títulos/año. Posee un catálogo de más de 200 libros.</a:t>
            </a:r>
            <a:endParaRPr lang="es-AR" sz="1600" dirty="0" smtClean="0">
              <a:latin typeface="Arial Narrow" pitchFamily="34" charset="0"/>
            </a:endParaRPr>
          </a:p>
          <a:p>
            <a:pPr algn="just">
              <a:spcAft>
                <a:spcPts val="1000"/>
              </a:spcAft>
            </a:pPr>
            <a:endParaRPr lang="es-AR" sz="1400" dirty="0">
              <a:latin typeface="Arial Narrow" pitchFamily="34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60960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6:</a:t>
            </a:r>
            <a:r>
              <a:rPr kumimoji="0" lang="es-ES_tradnl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 </a:t>
            </a:r>
          </a:p>
          <a:p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Actividades, resultados y productos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484784"/>
            <a:ext cx="8229600" cy="630704"/>
          </a:xfrm>
        </p:spPr>
        <p:txBody>
          <a:bodyPr>
            <a:noAutofit/>
          </a:bodyPr>
          <a:lstStyle/>
          <a:p>
            <a:pPr algn="l"/>
            <a:r>
              <a:rPr lang="es-ES_tradnl" sz="2800" i="1" dirty="0" smtClean="0">
                <a:solidFill>
                  <a:srgbClr val="C00000"/>
                </a:solidFill>
                <a:latin typeface="Arial Narrow" pitchFamily="34" charset="0"/>
              </a:rPr>
              <a:t/>
            </a:r>
            <a:br>
              <a:rPr lang="es-ES_tradnl" sz="2800" i="1" dirty="0" smtClean="0">
                <a:solidFill>
                  <a:srgbClr val="C00000"/>
                </a:solidFill>
                <a:latin typeface="Arial Narrow" pitchFamily="34" charset="0"/>
              </a:rPr>
            </a:br>
            <a:r>
              <a:rPr lang="es-ES_tradnl" sz="2800" i="1" dirty="0" smtClean="0">
                <a:solidFill>
                  <a:srgbClr val="C00000"/>
                </a:solidFill>
                <a:latin typeface="Arial Narrow" pitchFamily="34" charset="0"/>
              </a:rPr>
              <a:t/>
            </a:r>
            <a:br>
              <a:rPr lang="es-ES_tradnl" sz="2800" i="1" dirty="0" smtClean="0">
                <a:solidFill>
                  <a:srgbClr val="C00000"/>
                </a:solidFill>
                <a:latin typeface="Arial Narrow" pitchFamily="34" charset="0"/>
              </a:rPr>
            </a:br>
            <a:r>
              <a:rPr 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Innovación y transferencia de conocimiento</a:t>
            </a:r>
            <a:r>
              <a:rPr lang="en-US" sz="2400" b="1" dirty="0" smtClean="0">
                <a:solidFill>
                  <a:srgbClr val="C00000"/>
                </a:solidFill>
                <a:latin typeface="Arial Narrow" pitchFamily="34" charset="0"/>
              </a:rPr>
              <a:t/>
            </a:r>
            <a:br>
              <a:rPr lang="en-US" sz="2400" b="1" dirty="0" smtClean="0">
                <a:solidFill>
                  <a:srgbClr val="C00000"/>
                </a:solidFill>
                <a:latin typeface="Arial Narrow" pitchFamily="34" charset="0"/>
              </a:rPr>
            </a:br>
            <a:r>
              <a:rPr lang="es-ES_tradnl" sz="2800" i="1" dirty="0" smtClean="0">
                <a:solidFill>
                  <a:srgbClr val="C00000"/>
                </a:solidFill>
                <a:latin typeface="Arial Narrow" pitchFamily="34" charset="0"/>
              </a:rPr>
              <a:t/>
            </a:r>
            <a:br>
              <a:rPr lang="es-ES_tradnl" sz="2800" i="1" dirty="0" smtClean="0">
                <a:solidFill>
                  <a:srgbClr val="C00000"/>
                </a:solidFill>
                <a:latin typeface="Arial Narrow" pitchFamily="34" charset="0"/>
              </a:rPr>
            </a:b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91137" name="Rectangle 1"/>
          <p:cNvSpPr>
            <a:spLocks noChangeArrowheads="1"/>
          </p:cNvSpPr>
          <p:nvPr/>
        </p:nvSpPr>
        <p:spPr bwMode="auto">
          <a:xfrm>
            <a:off x="2357422" y="328612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60960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6:</a:t>
            </a:r>
            <a:r>
              <a:rPr kumimoji="0" lang="es-ES_tradnl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 </a:t>
            </a:r>
          </a:p>
          <a:p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Actividades, resultados y productos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568" y="1988840"/>
            <a:ext cx="784887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2000" dirty="0" smtClean="0">
                <a:latin typeface="Arial Narrow" pitchFamily="34" charset="0"/>
              </a:rPr>
              <a:t>Ingresos por prestación de servicios y convenios período 2005-2013: </a:t>
            </a:r>
            <a:r>
              <a:rPr lang="es-ES" sz="2000" b="1" dirty="0" smtClean="0">
                <a:latin typeface="Arial Narrow" pitchFamily="34" charset="0"/>
              </a:rPr>
              <a:t>$ 18.600.000 </a:t>
            </a:r>
            <a:r>
              <a:rPr lang="es-ES" sz="2000" dirty="0" smtClean="0">
                <a:latin typeface="Arial Narrow" pitchFamily="34" charset="0"/>
              </a:rPr>
              <a:t>(80% corresponde a convenios)</a:t>
            </a:r>
          </a:p>
          <a:p>
            <a:r>
              <a:rPr lang="es-ES" sz="2000" dirty="0" smtClean="0">
                <a:latin typeface="Arial Narrow" pitchFamily="34" charset="0"/>
              </a:rPr>
              <a:t>Patentes (2007 – 2013): solicitadas 20, concedidas 12, licenciadas 4</a:t>
            </a:r>
          </a:p>
          <a:p>
            <a:pPr marL="355600" indent="-177800">
              <a:buFont typeface="Arial" pitchFamily="34" charset="0"/>
              <a:buChar char="•"/>
            </a:pPr>
            <a:r>
              <a:rPr lang="es-ES" sz="1600" i="1" dirty="0" smtClean="0">
                <a:latin typeface="Arial Narrow" pitchFamily="34" charset="0"/>
              </a:rPr>
              <a:t>Procedimiento y registro locomotor de organismos pequeños, registro </a:t>
            </a:r>
            <a:r>
              <a:rPr lang="es-ES" sz="1600" i="1" dirty="0" err="1" smtClean="0">
                <a:latin typeface="Arial Narrow" pitchFamily="34" charset="0"/>
              </a:rPr>
              <a:t>comportamental</a:t>
            </a:r>
            <a:r>
              <a:rPr lang="es-ES" sz="1600" i="1" dirty="0" smtClean="0">
                <a:latin typeface="Arial Narrow" pitchFamily="34" charset="0"/>
              </a:rPr>
              <a:t> obtenido y aplicación del mismo. Titulares: CONICET – UNQ. Inventores: D </a:t>
            </a:r>
            <a:r>
              <a:rPr lang="es-ES" sz="1600" i="1" dirty="0" err="1" smtClean="0">
                <a:latin typeface="Arial Narrow" pitchFamily="34" charset="0"/>
              </a:rPr>
              <a:t>Golombek</a:t>
            </a:r>
            <a:r>
              <a:rPr lang="es-ES" sz="1600" i="1" dirty="0" smtClean="0">
                <a:latin typeface="Arial Narrow" pitchFamily="34" charset="0"/>
              </a:rPr>
              <a:t>, S Simonetta. Empresa Licenciataria: </a:t>
            </a:r>
            <a:r>
              <a:rPr lang="es-ES" sz="1600" i="1" dirty="0" err="1" smtClean="0">
                <a:latin typeface="Arial Narrow" pitchFamily="34" charset="0"/>
              </a:rPr>
              <a:t>DesingPlus</a:t>
            </a:r>
            <a:endParaRPr lang="es-AR" sz="1600" i="1" dirty="0" smtClean="0">
              <a:latin typeface="Arial Narrow" pitchFamily="34" charset="0"/>
            </a:endParaRPr>
          </a:p>
          <a:p>
            <a:pPr marL="355600" indent="-177800">
              <a:buFont typeface="Arial" pitchFamily="34" charset="0"/>
              <a:buChar char="•"/>
            </a:pPr>
            <a:r>
              <a:rPr lang="es-ES" sz="1600" i="1" dirty="0" smtClean="0">
                <a:latin typeface="Arial Narrow" pitchFamily="34" charset="0"/>
              </a:rPr>
              <a:t>Composiciones farmacéuticas conteniendo </a:t>
            </a:r>
            <a:r>
              <a:rPr lang="es-ES" sz="1600" i="1" dirty="0" err="1" smtClean="0">
                <a:latin typeface="Arial Narrow" pitchFamily="34" charset="0"/>
              </a:rPr>
              <a:t>nanopartículas</a:t>
            </a:r>
            <a:r>
              <a:rPr lang="es-ES" sz="1600" i="1" dirty="0" smtClean="0">
                <a:latin typeface="Arial Narrow" pitchFamily="34" charset="0"/>
              </a:rPr>
              <a:t> para administración nasal de agentes terapéuticamente activos o de agentes de diagnóstico por </a:t>
            </a:r>
            <a:r>
              <a:rPr lang="es-ES" sz="1600" i="1" dirty="0" err="1" smtClean="0">
                <a:latin typeface="Arial Narrow" pitchFamily="34" charset="0"/>
              </a:rPr>
              <a:t>translocación</a:t>
            </a:r>
            <a:r>
              <a:rPr lang="es-ES" sz="1600" i="1" dirty="0" smtClean="0">
                <a:latin typeface="Arial Narrow" pitchFamily="34" charset="0"/>
              </a:rPr>
              <a:t> neuronal hacia el sistema nervioso central, proceso para preparar dichas </a:t>
            </a:r>
            <a:r>
              <a:rPr lang="es-ES" sz="1600" i="1" dirty="0" err="1" smtClean="0">
                <a:latin typeface="Arial Narrow" pitchFamily="34" charset="0"/>
              </a:rPr>
              <a:t>nanopartículas</a:t>
            </a:r>
            <a:r>
              <a:rPr lang="es-ES" sz="1600" i="1" dirty="0" smtClean="0">
                <a:latin typeface="Arial Narrow" pitchFamily="34" charset="0"/>
              </a:rPr>
              <a:t> y uso médico de dichas composiciones farmacéuticas</a:t>
            </a:r>
            <a:r>
              <a:rPr lang="es-ES" sz="1600" dirty="0" smtClean="0">
                <a:latin typeface="Arial Narrow" pitchFamily="34" charset="0"/>
              </a:rPr>
              <a:t>. Inventores: E Romero, MJ Morilla. Empresa licenciataria: </a:t>
            </a:r>
            <a:r>
              <a:rPr lang="es-ES" sz="1600" dirty="0" err="1" smtClean="0">
                <a:latin typeface="Arial Narrow" pitchFamily="34" charset="0"/>
              </a:rPr>
              <a:t>Gador</a:t>
            </a:r>
            <a:r>
              <a:rPr lang="es-ES" sz="1600" dirty="0" smtClean="0">
                <a:latin typeface="Arial Narrow" pitchFamily="34" charset="0"/>
              </a:rPr>
              <a:t> (acuerdo de 3% de regalías UNQ)</a:t>
            </a:r>
            <a:endParaRPr lang="es-AR" sz="1600" dirty="0" smtClean="0">
              <a:latin typeface="Arial Narrow" pitchFamily="34" charset="0"/>
            </a:endParaRPr>
          </a:p>
          <a:p>
            <a:pPr marL="355600" lvl="0" indent="-177800">
              <a:buFont typeface="Arial" pitchFamily="34" charset="0"/>
              <a:buChar char="•"/>
            </a:pPr>
            <a:r>
              <a:rPr lang="es-ES" sz="1600" i="1" dirty="0" err="1" smtClean="0">
                <a:latin typeface="Arial Narrow" pitchFamily="34" charset="0"/>
              </a:rPr>
              <a:t>Phenyl-guanidine</a:t>
            </a:r>
            <a:r>
              <a:rPr lang="es-ES" sz="1600" i="1" dirty="0" smtClean="0">
                <a:latin typeface="Arial Narrow" pitchFamily="34" charset="0"/>
              </a:rPr>
              <a:t> </a:t>
            </a:r>
            <a:r>
              <a:rPr lang="es-ES" sz="1600" i="1" dirty="0" err="1" smtClean="0">
                <a:latin typeface="Arial Narrow" pitchFamily="34" charset="0"/>
              </a:rPr>
              <a:t>derivatives</a:t>
            </a:r>
            <a:r>
              <a:rPr lang="es-ES" sz="1600" dirty="0" smtClean="0">
                <a:latin typeface="Arial Narrow" pitchFamily="34" charset="0"/>
              </a:rPr>
              <a:t>. Titular: UNQ - </a:t>
            </a:r>
            <a:r>
              <a:rPr lang="es-ES" sz="1600" dirty="0" err="1" smtClean="0">
                <a:latin typeface="Arial Narrow" pitchFamily="34" charset="0"/>
              </a:rPr>
              <a:t>Romikin</a:t>
            </a:r>
            <a:r>
              <a:rPr lang="es-ES" sz="1600" dirty="0" smtClean="0">
                <a:latin typeface="Arial Narrow" pitchFamily="34" charset="0"/>
              </a:rPr>
              <a:t>; Inventores: DE Gomez, DF Alonso, P </a:t>
            </a:r>
            <a:r>
              <a:rPr lang="es-ES" sz="1600" dirty="0" err="1" smtClean="0">
                <a:latin typeface="Arial Narrow" pitchFamily="34" charset="0"/>
              </a:rPr>
              <a:t>Lorenzano</a:t>
            </a:r>
            <a:r>
              <a:rPr lang="es-ES" sz="1600" dirty="0" smtClean="0">
                <a:latin typeface="Arial Narrow" pitchFamily="34" charset="0"/>
              </a:rPr>
              <a:t> </a:t>
            </a:r>
            <a:r>
              <a:rPr lang="es-ES" sz="1600" dirty="0" err="1" smtClean="0">
                <a:latin typeface="Arial Narrow" pitchFamily="34" charset="0"/>
              </a:rPr>
              <a:t>Menna</a:t>
            </a:r>
            <a:r>
              <a:rPr lang="es-ES" sz="1600" dirty="0" smtClean="0">
                <a:latin typeface="Arial Narrow" pitchFamily="34" charset="0"/>
              </a:rPr>
              <a:t>, J </a:t>
            </a:r>
            <a:r>
              <a:rPr lang="es-ES" sz="1600" dirty="0" err="1" smtClean="0">
                <a:latin typeface="Arial Narrow" pitchFamily="34" charset="0"/>
              </a:rPr>
              <a:t>Comin</a:t>
            </a:r>
            <a:r>
              <a:rPr lang="es-ES" sz="1600" dirty="0" smtClean="0">
                <a:latin typeface="Arial Narrow" pitchFamily="34" charset="0"/>
              </a:rPr>
              <a:t>. Empresa licenciataria </a:t>
            </a:r>
            <a:r>
              <a:rPr lang="es-ES" sz="1600" dirty="0" err="1" smtClean="0">
                <a:latin typeface="Arial Narrow" pitchFamily="34" charset="0"/>
              </a:rPr>
              <a:t>Romikin</a:t>
            </a:r>
            <a:r>
              <a:rPr lang="es-ES" sz="1600" dirty="0" smtClean="0">
                <a:latin typeface="Arial Narrow" pitchFamily="34" charset="0"/>
              </a:rPr>
              <a:t> SA.</a:t>
            </a:r>
            <a:endParaRPr lang="es-AR" sz="1600" dirty="0" smtClean="0">
              <a:latin typeface="Arial Narrow" pitchFamily="34" charset="0"/>
            </a:endParaRPr>
          </a:p>
          <a:p>
            <a:pPr marL="355600" lvl="0" indent="-177800">
              <a:buFont typeface="Arial" pitchFamily="34" charset="0"/>
              <a:buChar char="•"/>
            </a:pPr>
            <a:r>
              <a:rPr lang="es-ES" sz="1600" i="1" dirty="0" smtClean="0">
                <a:latin typeface="Arial Narrow" pitchFamily="34" charset="0"/>
              </a:rPr>
              <a:t>Empleo de </a:t>
            </a:r>
            <a:r>
              <a:rPr lang="es-ES" sz="1600" i="1" dirty="0" err="1" smtClean="0">
                <a:latin typeface="Arial Narrow" pitchFamily="34" charset="0"/>
              </a:rPr>
              <a:t>desmopresina</a:t>
            </a:r>
            <a:r>
              <a:rPr lang="es-ES" sz="1600" i="1" dirty="0" smtClean="0">
                <a:latin typeface="Arial Narrow" pitchFamily="34" charset="0"/>
              </a:rPr>
              <a:t> para tratamiento de cáncer de mama en hembras caninas. </a:t>
            </a:r>
            <a:r>
              <a:rPr lang="es-ES" sz="1600" dirty="0" smtClean="0">
                <a:latin typeface="Arial Narrow" pitchFamily="34" charset="0"/>
              </a:rPr>
              <a:t>Inventores: DF Alonso, DE Gomez, G </a:t>
            </a:r>
            <a:r>
              <a:rPr lang="es-ES" sz="1600" dirty="0" err="1" smtClean="0">
                <a:latin typeface="Arial Narrow" pitchFamily="34" charset="0"/>
              </a:rPr>
              <a:t>Skilton</a:t>
            </a:r>
            <a:r>
              <a:rPr lang="es-ES" sz="1600" dirty="0" smtClean="0">
                <a:latin typeface="Arial Narrow" pitchFamily="34" charset="0"/>
              </a:rPr>
              <a:t>, EF Farías, E </a:t>
            </a:r>
            <a:r>
              <a:rPr lang="es-ES" sz="1600" dirty="0" err="1" smtClean="0">
                <a:latin typeface="Arial Narrow" pitchFamily="34" charset="0"/>
              </a:rPr>
              <a:t>Bal</a:t>
            </a:r>
            <a:r>
              <a:rPr lang="es-ES" sz="1600" dirty="0" smtClean="0">
                <a:latin typeface="Arial Narrow" pitchFamily="34" charset="0"/>
              </a:rPr>
              <a:t> de </a:t>
            </a:r>
            <a:r>
              <a:rPr lang="es-ES" sz="1600" dirty="0" err="1" smtClean="0">
                <a:latin typeface="Arial Narrow" pitchFamily="34" charset="0"/>
              </a:rPr>
              <a:t>Kier</a:t>
            </a:r>
            <a:r>
              <a:rPr lang="es-ES" sz="1600" dirty="0" smtClean="0">
                <a:latin typeface="Arial Narrow" pitchFamily="34" charset="0"/>
              </a:rPr>
              <a:t> </a:t>
            </a:r>
            <a:r>
              <a:rPr lang="es-ES" sz="1600" dirty="0" err="1" smtClean="0">
                <a:latin typeface="Arial Narrow" pitchFamily="34" charset="0"/>
              </a:rPr>
              <a:t>Joffé</a:t>
            </a:r>
            <a:r>
              <a:rPr lang="es-ES" sz="1600" dirty="0" smtClean="0">
                <a:latin typeface="Arial Narrow" pitchFamily="34" charset="0"/>
              </a:rPr>
              <a:t>. Licenciantes: UNQ- </a:t>
            </a:r>
            <a:r>
              <a:rPr lang="es-ES" sz="1600" dirty="0" err="1" smtClean="0">
                <a:latin typeface="Arial Narrow" pitchFamily="34" charset="0"/>
              </a:rPr>
              <a:t>Romikin</a:t>
            </a:r>
            <a:r>
              <a:rPr lang="es-ES" sz="1600" dirty="0" smtClean="0">
                <a:latin typeface="Arial Narrow" pitchFamily="34" charset="0"/>
              </a:rPr>
              <a:t> SA. Empresa licenciataria: Biogénesis </a:t>
            </a:r>
            <a:r>
              <a:rPr lang="es-ES" sz="1600" dirty="0" err="1" smtClean="0">
                <a:latin typeface="Arial Narrow" pitchFamily="34" charset="0"/>
              </a:rPr>
              <a:t>Bagó</a:t>
            </a:r>
            <a:r>
              <a:rPr lang="es-ES" sz="1600" dirty="0" smtClean="0">
                <a:latin typeface="Arial Narrow" pitchFamily="34" charset="0"/>
              </a:rPr>
              <a:t>.</a:t>
            </a:r>
            <a:endParaRPr lang="es-AR" sz="1600" dirty="0" smtClean="0">
              <a:latin typeface="Arial Narrow" pitchFamily="34" charset="0"/>
            </a:endParaRPr>
          </a:p>
          <a:p>
            <a:endParaRPr lang="es-AR" sz="16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763" name="Object 3"/>
          <p:cNvGraphicFramePr>
            <a:graphicFrameLocks noChangeAspect="1"/>
          </p:cNvGraphicFramePr>
          <p:nvPr>
            <p:ph type="body" idx="1"/>
          </p:nvPr>
        </p:nvGraphicFramePr>
        <p:xfrm>
          <a:off x="758825" y="1905000"/>
          <a:ext cx="7662863" cy="4457700"/>
        </p:xfrm>
        <a:graphic>
          <a:graphicData uri="http://schemas.openxmlformats.org/presentationml/2006/ole">
            <p:oleObj spid="_x0000_s82946" name="Documento" r:id="rId3" imgW="11572952" imgH="6732023" progId="Word.Document.8">
              <p:embed/>
            </p:oleObj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526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60258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6: </a:t>
            </a:r>
          </a:p>
          <a:p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Actividades, resultados y productos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4282" y="1428736"/>
            <a:ext cx="87154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lvl="0" indent="-355600"/>
            <a:r>
              <a:rPr lang="es-ES" b="1" dirty="0" smtClean="0">
                <a:solidFill>
                  <a:srgbClr val="C00000"/>
                </a:solidFill>
                <a:latin typeface="Arial Narrow" pitchFamily="34" charset="0"/>
              </a:rPr>
              <a:t>Evaluación</a:t>
            </a:r>
          </a:p>
          <a:p>
            <a:pPr marL="355600" lvl="0" indent="-355600">
              <a:buFont typeface="Arial" pitchFamily="34" charset="0"/>
              <a:buChar char="•"/>
            </a:pPr>
            <a:r>
              <a:rPr lang="es-ES" dirty="0" smtClean="0">
                <a:latin typeface="Arial Narrow" pitchFamily="34" charset="0"/>
              </a:rPr>
              <a:t>70% y 58% consideró adecuadas/ muy adecuadas las actividades de investigación y de innovación y transferencia, respectivamente. </a:t>
            </a:r>
            <a:endParaRPr lang="es-AR" dirty="0" smtClean="0">
              <a:latin typeface="Arial Narrow" pitchFamily="34" charset="0"/>
            </a:endParaRPr>
          </a:p>
          <a:p>
            <a:pPr marL="355600" indent="-355600"/>
            <a:endParaRPr lang="es-ES" b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marL="355600" indent="-355600"/>
            <a:r>
              <a:rPr lang="es-ES" b="1" dirty="0" smtClean="0">
                <a:solidFill>
                  <a:srgbClr val="C00000"/>
                </a:solidFill>
                <a:latin typeface="Arial Narrow" pitchFamily="34" charset="0"/>
              </a:rPr>
              <a:t>Debilidades:</a:t>
            </a:r>
          </a:p>
          <a:p>
            <a:pPr marL="355600" lvl="0" indent="-355600">
              <a:buFont typeface="Arial" pitchFamily="34" charset="0"/>
              <a:buChar char="•"/>
            </a:pPr>
            <a:r>
              <a:rPr lang="es-ES" dirty="0" smtClean="0">
                <a:latin typeface="Arial Narrow" pitchFamily="34" charset="0"/>
              </a:rPr>
              <a:t>Carencia de una base propia de registro de productos de actividades de </a:t>
            </a:r>
            <a:r>
              <a:rPr lang="es-ES" dirty="0" err="1" smtClean="0">
                <a:latin typeface="Arial Narrow" pitchFamily="34" charset="0"/>
              </a:rPr>
              <a:t>I+D+i</a:t>
            </a:r>
            <a:r>
              <a:rPr lang="es-ES" dirty="0" smtClean="0">
                <a:latin typeface="Arial Narrow" pitchFamily="34" charset="0"/>
              </a:rPr>
              <a:t> </a:t>
            </a:r>
            <a:endParaRPr lang="es-AR" dirty="0" smtClean="0">
              <a:latin typeface="Arial Narrow" pitchFamily="34" charset="0"/>
            </a:endParaRPr>
          </a:p>
          <a:p>
            <a:pPr marL="355600" lvl="0" indent="-355600">
              <a:buFont typeface="Arial" pitchFamily="34" charset="0"/>
              <a:buChar char="•"/>
            </a:pPr>
            <a:r>
              <a:rPr lang="es-ES" dirty="0" smtClean="0">
                <a:latin typeface="Arial Narrow" pitchFamily="34" charset="0"/>
              </a:rPr>
              <a:t>Insuficientes acciones de divulgación (reciente creación del Programa de Comunicación Pública de la Ciencia).</a:t>
            </a:r>
            <a:endParaRPr lang="es-AR" dirty="0" smtClean="0">
              <a:latin typeface="Arial Narrow" pitchFamily="34" charset="0"/>
            </a:endParaRPr>
          </a:p>
          <a:p>
            <a:pPr marL="355600" lvl="0" indent="-355600">
              <a:buFont typeface="Arial" pitchFamily="34" charset="0"/>
              <a:buChar char="•"/>
            </a:pPr>
            <a:r>
              <a:rPr lang="es-ES" dirty="0" smtClean="0">
                <a:latin typeface="Arial Narrow" pitchFamily="34" charset="0"/>
              </a:rPr>
              <a:t>Retraso en la puesta en marcha del </a:t>
            </a:r>
            <a:r>
              <a:rPr lang="es-ES" i="1" dirty="0" smtClean="0">
                <a:latin typeface="Arial Narrow" pitchFamily="34" charset="0"/>
              </a:rPr>
              <a:t>Repositorio Institucional de Acceso Abierto</a:t>
            </a:r>
            <a:r>
              <a:rPr lang="es-ES" dirty="0" smtClean="0">
                <a:latin typeface="Arial Narrow" pitchFamily="34" charset="0"/>
              </a:rPr>
              <a:t>.</a:t>
            </a:r>
            <a:endParaRPr lang="es-AR" dirty="0" smtClean="0">
              <a:latin typeface="Arial Narrow" pitchFamily="34" charset="0"/>
            </a:endParaRPr>
          </a:p>
          <a:p>
            <a:pPr marL="355600" indent="-355600">
              <a:buFont typeface="Arial" pitchFamily="34" charset="0"/>
              <a:buChar char="•"/>
            </a:pPr>
            <a:r>
              <a:rPr lang="es-ES" dirty="0" smtClean="0">
                <a:latin typeface="Arial Narrow" pitchFamily="34" charset="0"/>
              </a:rPr>
              <a:t>Reclamo por mayor asistencia en convocatorias externas no convencionales. </a:t>
            </a:r>
            <a:endParaRPr lang="es-AR" dirty="0" smtClean="0">
              <a:latin typeface="Arial Narrow" pitchFamily="34" charset="0"/>
            </a:endParaRPr>
          </a:p>
          <a:p>
            <a:pPr marL="355600" indent="-355600"/>
            <a:endParaRPr lang="es-AR" b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marL="355600" indent="-355600"/>
            <a:r>
              <a:rPr lang="es-AR" b="1" dirty="0" err="1" smtClean="0">
                <a:solidFill>
                  <a:srgbClr val="C00000"/>
                </a:solidFill>
                <a:latin typeface="Arial Narrow" pitchFamily="34" charset="0"/>
              </a:rPr>
              <a:t>Desafios</a:t>
            </a:r>
            <a:r>
              <a:rPr lang="es-AR" b="1" dirty="0" smtClean="0">
                <a:solidFill>
                  <a:srgbClr val="C00000"/>
                </a:solidFill>
                <a:latin typeface="Arial Narrow" pitchFamily="34" charset="0"/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>
                <a:latin typeface="Arial Narrow" pitchFamily="34" charset="0"/>
              </a:rPr>
              <a:t>     Elaboración de estrategias </a:t>
            </a:r>
            <a:r>
              <a:rPr lang="es-AR" dirty="0" smtClean="0">
                <a:latin typeface="Arial Narrow" pitchFamily="34" charset="0"/>
              </a:rPr>
              <a:t>de publicación que abonen a una mayor visibilidad de los resultados</a:t>
            </a:r>
          </a:p>
          <a:p>
            <a:r>
              <a:rPr lang="es-AR" dirty="0" smtClean="0">
                <a:latin typeface="Arial Narrow" pitchFamily="34" charset="0"/>
              </a:rPr>
              <a:t>      obtenidos.</a:t>
            </a:r>
          </a:p>
          <a:p>
            <a:pPr>
              <a:buFont typeface="Arial" pitchFamily="34" charset="0"/>
              <a:buChar char="•"/>
            </a:pPr>
            <a:r>
              <a:rPr lang="es-AR" dirty="0" smtClean="0">
                <a:latin typeface="Arial Narrow" pitchFamily="34" charset="0"/>
              </a:rPr>
              <a:t>     Desarrollo </a:t>
            </a:r>
            <a:r>
              <a:rPr lang="es-ES" dirty="0" smtClean="0">
                <a:latin typeface="Arial Narrow" pitchFamily="34" charset="0"/>
              </a:rPr>
              <a:t>de indicadores alternativos que permitan medir </a:t>
            </a:r>
            <a:r>
              <a:rPr lang="es-AR" dirty="0" smtClean="0">
                <a:latin typeface="Arial Narrow" pitchFamily="34" charset="0"/>
              </a:rPr>
              <a:t>el impacto de resultados relevantes y </a:t>
            </a:r>
          </a:p>
          <a:p>
            <a:r>
              <a:rPr lang="es-AR" dirty="0" smtClean="0">
                <a:latin typeface="Arial Narrow" pitchFamily="34" charset="0"/>
              </a:rPr>
              <a:t>      pertinentes por su potencialidad local o regional, más allá de su interés a nivel internacional.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700809"/>
            <a:ext cx="8353623" cy="49682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Vínculos con docencia de grado y posgrado y con extensión</a:t>
            </a:r>
          </a:p>
          <a:p>
            <a:r>
              <a:rPr lang="es-ES" sz="2000" dirty="0" smtClean="0">
                <a:latin typeface="Arial Narrow" pitchFamily="34" charset="0"/>
              </a:rPr>
              <a:t>Dictado </a:t>
            </a:r>
            <a:r>
              <a:rPr lang="es-ES" sz="2000" dirty="0">
                <a:latin typeface="Arial Narrow" pitchFamily="34" charset="0"/>
              </a:rPr>
              <a:t>de asignaturas afines al área disciplinar y/o temática de investigación</a:t>
            </a:r>
            <a:r>
              <a:rPr lang="es-ES" sz="2000" dirty="0" smtClean="0">
                <a:latin typeface="Arial Narrow" pitchFamily="34" charset="0"/>
              </a:rPr>
              <a:t>.</a:t>
            </a:r>
          </a:p>
          <a:p>
            <a:r>
              <a:rPr lang="es-ES" sz="2000" dirty="0" smtClean="0">
                <a:latin typeface="Arial Narrow" pitchFamily="34" charset="0"/>
              </a:rPr>
              <a:t>Empleo </a:t>
            </a:r>
            <a:r>
              <a:rPr lang="es-ES" sz="2000" dirty="0">
                <a:latin typeface="Arial Narrow" pitchFamily="34" charset="0"/>
              </a:rPr>
              <a:t>de resultados de </a:t>
            </a:r>
            <a:r>
              <a:rPr lang="es-ES" sz="2000" dirty="0" smtClean="0">
                <a:latin typeface="Arial Narrow" pitchFamily="34" charset="0"/>
              </a:rPr>
              <a:t>investigación como </a:t>
            </a:r>
            <a:r>
              <a:rPr lang="es-ES" sz="2000" dirty="0">
                <a:latin typeface="Arial Narrow" pitchFamily="34" charset="0"/>
              </a:rPr>
              <a:t>material bibliográfico en </a:t>
            </a:r>
            <a:r>
              <a:rPr lang="es-ES" sz="2000" dirty="0" smtClean="0">
                <a:latin typeface="Arial Narrow" pitchFamily="34" charset="0"/>
              </a:rPr>
              <a:t>clases.</a:t>
            </a:r>
          </a:p>
          <a:p>
            <a:r>
              <a:rPr lang="es-ES_tradnl" sz="2000" dirty="0" smtClean="0">
                <a:latin typeface="Arial Narrow" pitchFamily="34" charset="0"/>
              </a:rPr>
              <a:t>En período 2007-2013, se defendieron 108 tesis doctorales (69% en </a:t>
            </a:r>
            <a:r>
              <a:rPr lang="es-ES_tradnl" sz="2000" dirty="0" err="1" smtClean="0">
                <a:latin typeface="Arial Narrow" pitchFamily="34" charset="0"/>
              </a:rPr>
              <a:t>CyT</a:t>
            </a:r>
            <a:r>
              <a:rPr lang="es-ES_tradnl" sz="2000" dirty="0" smtClean="0">
                <a:latin typeface="Arial Narrow" pitchFamily="34" charset="0"/>
              </a:rPr>
              <a:t>) y 94 tesis de maestría.</a:t>
            </a:r>
          </a:p>
          <a:p>
            <a:r>
              <a:rPr lang="es-ES" sz="2000" dirty="0" smtClean="0">
                <a:latin typeface="Arial Narrow" pitchFamily="34" charset="0"/>
              </a:rPr>
              <a:t>Tesis dirigidas por integrantes de PPUNQ: 88% Doctorado en Ciencia y Tecnología, 94% Doctorado en Ciencias Sociales y 67% Maestrías. </a:t>
            </a:r>
          </a:p>
          <a:p>
            <a:r>
              <a:rPr lang="es-ES_tradnl" sz="2000" dirty="0" smtClean="0">
                <a:latin typeface="Arial Narrow" pitchFamily="34" charset="0"/>
              </a:rPr>
              <a:t>Docencia </a:t>
            </a:r>
            <a:r>
              <a:rPr lang="es-ES_tradnl" sz="2000" dirty="0">
                <a:latin typeface="Arial Narrow" pitchFamily="34" charset="0"/>
              </a:rPr>
              <a:t>de posgrado y oferta de cursos </a:t>
            </a:r>
            <a:r>
              <a:rPr lang="es-ES_tradnl" sz="2000" dirty="0" smtClean="0">
                <a:latin typeface="Arial Narrow" pitchFamily="34" charset="0"/>
              </a:rPr>
              <a:t>en especializaciones </a:t>
            </a:r>
            <a:r>
              <a:rPr lang="es-ES_tradnl" sz="2000" dirty="0">
                <a:latin typeface="Arial Narrow" pitchFamily="34" charset="0"/>
              </a:rPr>
              <a:t>y maestrías vinculados a </a:t>
            </a:r>
            <a:r>
              <a:rPr lang="es-ES_tradnl" sz="2000" dirty="0" smtClean="0">
                <a:latin typeface="Arial Narrow" pitchFamily="34" charset="0"/>
              </a:rPr>
              <a:t>temáticas </a:t>
            </a:r>
            <a:r>
              <a:rPr lang="es-ES_tradnl" sz="2000" dirty="0">
                <a:latin typeface="Arial Narrow" pitchFamily="34" charset="0"/>
              </a:rPr>
              <a:t>de </a:t>
            </a:r>
            <a:r>
              <a:rPr lang="es-ES_tradnl" sz="2000" dirty="0" err="1">
                <a:latin typeface="Arial Narrow" pitchFamily="34" charset="0"/>
              </a:rPr>
              <a:t>I+D+i</a:t>
            </a:r>
            <a:r>
              <a:rPr lang="es-ES_tradnl" sz="2000" dirty="0" smtClean="0">
                <a:latin typeface="Arial Narrow" pitchFamily="34" charset="0"/>
              </a:rPr>
              <a:t>.</a:t>
            </a:r>
          </a:p>
          <a:p>
            <a:r>
              <a:rPr lang="es-ES_tradnl" sz="2000" dirty="0" smtClean="0">
                <a:latin typeface="Arial Narrow" pitchFamily="34" charset="0"/>
              </a:rPr>
              <a:t>Elevado </a:t>
            </a:r>
            <a:r>
              <a:rPr lang="es-ES_tradnl" sz="2000" dirty="0">
                <a:latin typeface="Arial Narrow" pitchFamily="34" charset="0"/>
              </a:rPr>
              <a:t>nivel de relacionamiento de </a:t>
            </a:r>
            <a:r>
              <a:rPr lang="es-ES_tradnl" sz="2000" dirty="0" smtClean="0">
                <a:latin typeface="Arial Narrow" pitchFamily="34" charset="0"/>
              </a:rPr>
              <a:t>grupos </a:t>
            </a:r>
            <a:r>
              <a:rPr lang="es-ES_tradnl" sz="2000" dirty="0">
                <a:latin typeface="Arial Narrow" pitchFamily="34" charset="0"/>
              </a:rPr>
              <a:t>de investigación con la extensión mediante la articulación de actividades en proyectos, programas y agrupamientos</a:t>
            </a:r>
            <a:r>
              <a:rPr lang="es-ES_tradnl" sz="2000" dirty="0" smtClean="0">
                <a:latin typeface="Arial Narrow" pitchFamily="34" charset="0"/>
              </a:rPr>
              <a:t>.</a:t>
            </a:r>
          </a:p>
          <a:p>
            <a:endParaRPr lang="es-ES_tradnl" sz="1800" b="1" i="1" dirty="0">
              <a:latin typeface="Arial Narrow" pitchFamily="34" charset="0"/>
            </a:endParaRPr>
          </a:p>
          <a:p>
            <a:endParaRPr lang="es-AR" sz="1800" b="1" i="1" dirty="0" smtClean="0">
              <a:latin typeface="Arial Narrow" pitchFamily="34" charset="0"/>
            </a:endParaRPr>
          </a:p>
          <a:p>
            <a:pPr>
              <a:buNone/>
            </a:pPr>
            <a:endParaRPr lang="es-ES" sz="20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526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0258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7:</a:t>
            </a:r>
            <a:r>
              <a:rPr kumimoji="0" lang="es-ES_tradnl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 </a:t>
            </a:r>
          </a:p>
          <a:p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Articulación con otras funciones de la Universidad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700808"/>
            <a:ext cx="7992888" cy="496670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es-ES_tradnl" sz="2400" b="1" dirty="0" smtClean="0">
                <a:solidFill>
                  <a:srgbClr val="C00000"/>
                </a:solidFill>
                <a:latin typeface="Arial Narrow" pitchFamily="34" charset="0"/>
              </a:rPr>
              <a:t>Evaluación</a:t>
            </a:r>
          </a:p>
          <a:p>
            <a:pPr>
              <a:lnSpc>
                <a:spcPct val="80000"/>
              </a:lnSpc>
              <a:buNone/>
            </a:pPr>
            <a:endParaRPr lang="es-ES_tradnl" sz="24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_tradnl" sz="1600" b="1" i="1" dirty="0" smtClean="0">
                <a:latin typeface="Arial Narrow" pitchFamily="34" charset="0"/>
              </a:rPr>
              <a:t> </a:t>
            </a:r>
            <a:r>
              <a:rPr lang="es-ES_tradnl" sz="2000" dirty="0" smtClean="0">
                <a:latin typeface="Arial Narrow" pitchFamily="34" charset="0"/>
              </a:rPr>
              <a:t>Elevado porcentaje de dirección de tesis por docentes investigadores.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000" dirty="0" smtClean="0">
                <a:latin typeface="Arial Narrow" pitchFamily="34" charset="0"/>
              </a:rPr>
              <a:t>Programa de Emprendedores de Base Tecnológica UNQ, entre las cien buenas prácticas de emprendimiento universitario de la </a:t>
            </a:r>
            <a:r>
              <a:rPr lang="es-ES" sz="2000" dirty="0" err="1" smtClean="0">
                <a:latin typeface="Arial Narrow" pitchFamily="34" charset="0"/>
              </a:rPr>
              <a:t>RedEmprendia</a:t>
            </a:r>
            <a:r>
              <a:rPr lang="es-ES" sz="2000" dirty="0" smtClean="0">
                <a:latin typeface="Arial Narrow" pitchFamily="34" charset="0"/>
              </a:rPr>
              <a:t>.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000" dirty="0" smtClean="0">
                <a:latin typeface="Arial Narrow" pitchFamily="34" charset="0"/>
              </a:rPr>
              <a:t>64</a:t>
            </a:r>
            <a:r>
              <a:rPr lang="es-ES" sz="2000" dirty="0">
                <a:latin typeface="Arial Narrow" pitchFamily="34" charset="0"/>
              </a:rPr>
              <a:t>% de los encuestados consideró </a:t>
            </a:r>
            <a:r>
              <a:rPr lang="es-ES" sz="2000" dirty="0" smtClean="0">
                <a:latin typeface="Arial Narrow" pitchFamily="34" charset="0"/>
              </a:rPr>
              <a:t>adecuada/ muy </a:t>
            </a:r>
            <a:r>
              <a:rPr lang="es-ES" sz="2000" dirty="0">
                <a:latin typeface="Arial Narrow" pitchFamily="34" charset="0"/>
              </a:rPr>
              <a:t>adecuada la articulación con el grado y posgrado. </a:t>
            </a:r>
            <a:r>
              <a:rPr lang="es-ES" sz="2000" dirty="0" smtClean="0">
                <a:latin typeface="Arial Narrow" pitchFamily="34" charset="0"/>
              </a:rPr>
              <a:t>35</a:t>
            </a:r>
            <a:r>
              <a:rPr lang="es-ES" sz="2000" dirty="0">
                <a:latin typeface="Arial Narrow" pitchFamily="34" charset="0"/>
              </a:rPr>
              <a:t>% opinó que debían fortalecerse </a:t>
            </a:r>
            <a:r>
              <a:rPr lang="es-ES" sz="2000" dirty="0" smtClean="0">
                <a:latin typeface="Arial Narrow" pitchFamily="34" charset="0"/>
              </a:rPr>
              <a:t>las actividades de I+D en las carreras con desarrollo insuficiente</a:t>
            </a:r>
            <a:r>
              <a:rPr lang="es-ES" sz="2000" dirty="0">
                <a:latin typeface="Arial Narrow" pitchFamily="34" charset="0"/>
              </a:rPr>
              <a:t>, </a:t>
            </a:r>
            <a:r>
              <a:rPr lang="es-ES" sz="2000" dirty="0" smtClean="0">
                <a:latin typeface="Arial Narrow" pitchFamily="34" charset="0"/>
              </a:rPr>
              <a:t>31</a:t>
            </a:r>
            <a:r>
              <a:rPr lang="es-ES" sz="2000" dirty="0">
                <a:latin typeface="Arial Narrow" pitchFamily="34" charset="0"/>
              </a:rPr>
              <a:t>% consideró necesario </a:t>
            </a:r>
            <a:r>
              <a:rPr lang="es-ES" sz="2000" dirty="0" smtClean="0">
                <a:latin typeface="Arial Narrow" pitchFamily="34" charset="0"/>
              </a:rPr>
              <a:t>mejorar </a:t>
            </a:r>
            <a:r>
              <a:rPr lang="es-ES" sz="2000" dirty="0">
                <a:latin typeface="Arial Narrow" pitchFamily="34" charset="0"/>
              </a:rPr>
              <a:t>la articulación </a:t>
            </a:r>
            <a:r>
              <a:rPr lang="es-ES" sz="2000" dirty="0" smtClean="0">
                <a:latin typeface="Arial Narrow" pitchFamily="34" charset="0"/>
              </a:rPr>
              <a:t>con trabajos </a:t>
            </a:r>
            <a:r>
              <a:rPr lang="es-ES" sz="2000" dirty="0">
                <a:latin typeface="Arial Narrow" pitchFamily="34" charset="0"/>
              </a:rPr>
              <a:t>finales de </a:t>
            </a:r>
            <a:r>
              <a:rPr lang="es-ES" sz="2000" dirty="0" smtClean="0">
                <a:latin typeface="Arial Narrow" pitchFamily="34" charset="0"/>
              </a:rPr>
              <a:t>carreras </a:t>
            </a:r>
            <a:r>
              <a:rPr lang="es-ES" sz="2000" dirty="0">
                <a:latin typeface="Arial Narrow" pitchFamily="34" charset="0"/>
              </a:rPr>
              <a:t>de grado y </a:t>
            </a:r>
            <a:r>
              <a:rPr lang="es-ES" sz="2000" dirty="0" smtClean="0">
                <a:latin typeface="Arial Narrow" pitchFamily="34" charset="0"/>
              </a:rPr>
              <a:t>tesis </a:t>
            </a:r>
            <a:r>
              <a:rPr lang="es-ES" sz="2000" dirty="0">
                <a:latin typeface="Arial Narrow" pitchFamily="34" charset="0"/>
              </a:rPr>
              <a:t>de posgrado y </a:t>
            </a:r>
            <a:r>
              <a:rPr lang="es-ES" sz="2000" dirty="0" smtClean="0">
                <a:latin typeface="Arial Narrow" pitchFamily="34" charset="0"/>
              </a:rPr>
              <a:t>22% </a:t>
            </a:r>
            <a:r>
              <a:rPr lang="es-ES" sz="2000" dirty="0">
                <a:latin typeface="Arial Narrow" pitchFamily="34" charset="0"/>
              </a:rPr>
              <a:t>aconsejó promover la creación de carreras de grado y posgrado relacionadas con líneas de investigación existentes.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000" dirty="0" smtClean="0">
                <a:latin typeface="Arial Narrow" pitchFamily="34" charset="0"/>
              </a:rPr>
              <a:t>En </a:t>
            </a:r>
            <a:r>
              <a:rPr lang="es-ES" sz="2000" dirty="0">
                <a:latin typeface="Arial Narrow" pitchFamily="34" charset="0"/>
              </a:rPr>
              <a:t>relación </a:t>
            </a:r>
            <a:r>
              <a:rPr lang="es-ES" sz="2000" dirty="0" smtClean="0">
                <a:latin typeface="Arial Narrow" pitchFamily="34" charset="0"/>
              </a:rPr>
              <a:t>a incentivar las actividades de transferencia, 39% consideró que debía otorgarse mayor reconocimiento </a:t>
            </a:r>
            <a:r>
              <a:rPr lang="es-ES" sz="2000" dirty="0">
                <a:latin typeface="Arial Narrow" pitchFamily="34" charset="0"/>
              </a:rPr>
              <a:t>de </a:t>
            </a:r>
            <a:r>
              <a:rPr lang="es-ES" sz="2000" dirty="0" smtClean="0">
                <a:latin typeface="Arial Narrow" pitchFamily="34" charset="0"/>
              </a:rPr>
              <a:t>las mismas </a:t>
            </a:r>
            <a:r>
              <a:rPr lang="es-ES" sz="2000" dirty="0">
                <a:latin typeface="Arial Narrow" pitchFamily="34" charset="0"/>
              </a:rPr>
              <a:t>en la evaluación de </a:t>
            </a:r>
            <a:r>
              <a:rPr lang="es-ES" sz="2000" dirty="0" smtClean="0">
                <a:latin typeface="Arial Narrow" pitchFamily="34" charset="0"/>
              </a:rPr>
              <a:t>docentes </a:t>
            </a:r>
            <a:r>
              <a:rPr lang="es-ES" sz="2000" dirty="0">
                <a:latin typeface="Arial Narrow" pitchFamily="34" charset="0"/>
              </a:rPr>
              <a:t>investigadores y en </a:t>
            </a:r>
            <a:r>
              <a:rPr lang="es-ES" sz="2000" dirty="0" smtClean="0">
                <a:latin typeface="Arial Narrow" pitchFamily="34" charset="0"/>
              </a:rPr>
              <a:t>concursos </a:t>
            </a:r>
            <a:r>
              <a:rPr lang="es-ES" sz="2000" dirty="0">
                <a:latin typeface="Arial Narrow" pitchFamily="34" charset="0"/>
              </a:rPr>
              <a:t>docentes. 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000" dirty="0" smtClean="0">
                <a:latin typeface="Arial Narrow" pitchFamily="34" charset="0"/>
              </a:rPr>
              <a:t>En </a:t>
            </a:r>
            <a:r>
              <a:rPr lang="es-ES" sz="2000" dirty="0">
                <a:latin typeface="Arial Narrow" pitchFamily="34" charset="0"/>
              </a:rPr>
              <a:t>relación </a:t>
            </a:r>
            <a:r>
              <a:rPr lang="es-ES" sz="2000" dirty="0" smtClean="0">
                <a:latin typeface="Arial Narrow" pitchFamily="34" charset="0"/>
              </a:rPr>
              <a:t>a la articulación con las </a:t>
            </a:r>
            <a:r>
              <a:rPr lang="es-ES" sz="2000" dirty="0">
                <a:latin typeface="Arial Narrow" pitchFamily="34" charset="0"/>
              </a:rPr>
              <a:t>actividades de extensión, </a:t>
            </a:r>
            <a:r>
              <a:rPr lang="es-ES" sz="2000" dirty="0" smtClean="0">
                <a:latin typeface="Arial Narrow" pitchFamily="34" charset="0"/>
              </a:rPr>
              <a:t>46% consideró necesario promover la </a:t>
            </a:r>
            <a:r>
              <a:rPr lang="es-ES" sz="2000" dirty="0">
                <a:latin typeface="Arial Narrow" pitchFamily="34" charset="0"/>
              </a:rPr>
              <a:t>utilidad social del conocimiento y la práctica solidaria y formativa al interior de los grupos de investigación.</a:t>
            </a:r>
          </a:p>
          <a:p>
            <a:pPr>
              <a:lnSpc>
                <a:spcPct val="80000"/>
              </a:lnSpc>
            </a:pPr>
            <a:endParaRPr lang="es-ES" sz="1400" i="1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endParaRPr lang="es-ES" sz="1400" i="1" dirty="0">
              <a:latin typeface="Arial Narrow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526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0258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7: </a:t>
            </a:r>
          </a:p>
          <a:p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Articulación con otras funciones de la Universidad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28736"/>
            <a:ext cx="8462174" cy="5429264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es-ES" sz="1800" dirty="0">
                <a:latin typeface="Arial Narrow" pitchFamily="34" charset="0"/>
              </a:rPr>
              <a:t>Participación activa en espacios inter-institucionales de impacto </a:t>
            </a:r>
            <a:r>
              <a:rPr lang="es-ES" sz="1800" dirty="0" smtClean="0">
                <a:latin typeface="Arial Narrow" pitchFamily="34" charset="0"/>
              </a:rPr>
              <a:t>en </a:t>
            </a:r>
            <a:r>
              <a:rPr lang="es-ES" sz="1800" dirty="0">
                <a:latin typeface="Arial Narrow" pitchFamily="34" charset="0"/>
              </a:rPr>
              <a:t>el desarrollo de </a:t>
            </a:r>
            <a:r>
              <a:rPr lang="es-ES" sz="1800" dirty="0" smtClean="0">
                <a:latin typeface="Arial Narrow" pitchFamily="34" charset="0"/>
              </a:rPr>
              <a:t>actividades </a:t>
            </a:r>
            <a:r>
              <a:rPr lang="es-ES" sz="1800" dirty="0">
                <a:latin typeface="Arial Narrow" pitchFamily="34" charset="0"/>
              </a:rPr>
              <a:t>de </a:t>
            </a:r>
            <a:r>
              <a:rPr lang="es-ES" sz="1800" dirty="0" smtClean="0">
                <a:latin typeface="Arial Narrow" pitchFamily="34" charset="0"/>
              </a:rPr>
              <a:t>I+D +i en la Universidad (Comisión Regional  Incentivos, </a:t>
            </a:r>
            <a:r>
              <a:rPr lang="es-ES" sz="1800" dirty="0" err="1" smtClean="0">
                <a:latin typeface="Arial Narrow" pitchFamily="34" charset="0"/>
              </a:rPr>
              <a:t>ANPCyT</a:t>
            </a:r>
            <a:r>
              <a:rPr lang="es-ES" sz="1800" dirty="0" smtClean="0">
                <a:latin typeface="Arial Narrow" pitchFamily="34" charset="0"/>
              </a:rPr>
              <a:t>, </a:t>
            </a:r>
            <a:r>
              <a:rPr lang="es-ES" sz="1800" dirty="0" err="1" smtClean="0">
                <a:latin typeface="Arial Narrow" pitchFamily="34" charset="0"/>
              </a:rPr>
              <a:t>MINCyT</a:t>
            </a:r>
            <a:r>
              <a:rPr lang="es-ES" sz="1800" dirty="0" smtClean="0">
                <a:latin typeface="Arial Narrow" pitchFamily="34" charset="0"/>
              </a:rPr>
              <a:t>, </a:t>
            </a:r>
            <a:r>
              <a:rPr lang="es-ES" sz="1800" dirty="0" err="1" smtClean="0">
                <a:latin typeface="Arial Narrow" pitchFamily="34" charset="0"/>
              </a:rPr>
              <a:t>CCTyA</a:t>
            </a:r>
            <a:r>
              <a:rPr lang="es-ES" sz="1800" dirty="0" smtClean="0">
                <a:latin typeface="Arial Narrow" pitchFamily="34" charset="0"/>
              </a:rPr>
              <a:t> - CIN, Centro Interuniversitario de </a:t>
            </a:r>
            <a:r>
              <a:rPr lang="es-ES" sz="1800" dirty="0">
                <a:latin typeface="Arial Narrow" pitchFamily="34" charset="0"/>
              </a:rPr>
              <a:t>Desarrollo - CINDA, etc.). </a:t>
            </a:r>
            <a:endParaRPr lang="es-ES" sz="1800" dirty="0" smtClean="0">
              <a:latin typeface="Arial Narrow" pitchFamily="34" charset="0"/>
            </a:endParaRPr>
          </a:p>
          <a:p>
            <a:pPr>
              <a:spcAft>
                <a:spcPts val="1000"/>
              </a:spcAft>
            </a:pPr>
            <a:r>
              <a:rPr lang="es-ES" sz="1800" dirty="0" smtClean="0">
                <a:latin typeface="Arial Narrow" pitchFamily="34" charset="0"/>
              </a:rPr>
              <a:t>Programa Estratégico de Investigación y Desarrollo (PEID – CIN, 2009): Convocatorias 2010 PICTO </a:t>
            </a:r>
            <a:r>
              <a:rPr lang="es-ES" sz="1800" dirty="0">
                <a:latin typeface="Arial Narrow" pitchFamily="34" charset="0"/>
              </a:rPr>
              <a:t>I y </a:t>
            </a:r>
            <a:r>
              <a:rPr lang="es-ES" sz="1800" dirty="0" smtClean="0">
                <a:latin typeface="Arial Narrow" pitchFamily="34" charset="0"/>
              </a:rPr>
              <a:t>II y Convocatoria 2014 PDTS – CIN - CONICET). </a:t>
            </a:r>
          </a:p>
          <a:p>
            <a:pPr>
              <a:spcAft>
                <a:spcPts val="1000"/>
              </a:spcAft>
            </a:pPr>
            <a:r>
              <a:rPr lang="es-ES" sz="1800" dirty="0" smtClean="0">
                <a:latin typeface="Arial Narrow" pitchFamily="34" charset="0"/>
              </a:rPr>
              <a:t>Programa Estratégico de Formación de Recursos Humanos (PERHI – CIN 2009): Becas EVC – CIN convocatorias anuales desde 2011.</a:t>
            </a:r>
            <a:endParaRPr lang="es-ES" sz="1800" dirty="0">
              <a:latin typeface="Arial Narrow" pitchFamily="34" charset="0"/>
            </a:endParaRPr>
          </a:p>
          <a:p>
            <a:pPr>
              <a:spcAft>
                <a:spcPts val="1000"/>
              </a:spcAft>
            </a:pPr>
            <a:r>
              <a:rPr lang="es-ES" sz="1800" dirty="0" smtClean="0">
                <a:latin typeface="Arial Narrow" pitchFamily="34" charset="0"/>
              </a:rPr>
              <a:t>Ampliación </a:t>
            </a:r>
            <a:r>
              <a:rPr lang="es-ES" sz="1800" dirty="0">
                <a:latin typeface="Arial Narrow" pitchFamily="34" charset="0"/>
              </a:rPr>
              <a:t>de la </a:t>
            </a:r>
            <a:r>
              <a:rPr lang="es-ES" sz="1800" dirty="0" smtClean="0">
                <a:latin typeface="Arial Narrow" pitchFamily="34" charset="0"/>
              </a:rPr>
              <a:t>visibilidad </a:t>
            </a:r>
            <a:r>
              <a:rPr lang="es-ES" sz="1800" dirty="0">
                <a:latin typeface="Arial Narrow" pitchFamily="34" charset="0"/>
              </a:rPr>
              <a:t>de la UNQ </a:t>
            </a:r>
            <a:r>
              <a:rPr lang="es-ES" sz="1800" dirty="0" smtClean="0">
                <a:latin typeface="Arial Narrow" pitchFamily="34" charset="0"/>
              </a:rPr>
              <a:t>como </a:t>
            </a:r>
            <a:r>
              <a:rPr lang="es-ES" sz="1800" dirty="0">
                <a:latin typeface="Arial Narrow" pitchFamily="34" charset="0"/>
              </a:rPr>
              <a:t>potencial proveedora de conocimientos y tecnologías. Estudio de demanda del entorno productivo.</a:t>
            </a:r>
          </a:p>
          <a:p>
            <a:pPr>
              <a:spcAft>
                <a:spcPts val="1000"/>
              </a:spcAft>
            </a:pPr>
            <a:r>
              <a:rPr lang="es-ES" sz="1800" dirty="0" smtClean="0">
                <a:latin typeface="Arial Narrow" pitchFamily="34" charset="0"/>
              </a:rPr>
              <a:t>Convenios </a:t>
            </a:r>
            <a:r>
              <a:rPr lang="es-ES" sz="1800" dirty="0">
                <a:latin typeface="Arial Narrow" pitchFamily="34" charset="0"/>
              </a:rPr>
              <a:t>con </a:t>
            </a:r>
            <a:r>
              <a:rPr lang="es-ES" sz="1800" dirty="0" smtClean="0">
                <a:latin typeface="Arial Narrow" pitchFamily="34" charset="0"/>
              </a:rPr>
              <a:t>Municipio </a:t>
            </a:r>
            <a:r>
              <a:rPr lang="es-ES" sz="1800" dirty="0">
                <a:latin typeface="Arial Narrow" pitchFamily="34" charset="0"/>
              </a:rPr>
              <a:t>de Quilmes y </a:t>
            </a:r>
            <a:r>
              <a:rPr lang="es-ES" sz="1800" dirty="0" smtClean="0">
                <a:latin typeface="Arial Narrow" pitchFamily="34" charset="0"/>
              </a:rPr>
              <a:t>Unión </a:t>
            </a:r>
            <a:r>
              <a:rPr lang="es-ES" sz="1800" dirty="0">
                <a:latin typeface="Arial Narrow" pitchFamily="34" charset="0"/>
              </a:rPr>
              <a:t>Industrial de </a:t>
            </a:r>
            <a:r>
              <a:rPr lang="es-ES" sz="1800" dirty="0" smtClean="0">
                <a:latin typeface="Arial Narrow" pitchFamily="34" charset="0"/>
              </a:rPr>
              <a:t>Quilmes. </a:t>
            </a:r>
            <a:r>
              <a:rPr lang="es-ES" sz="1800" dirty="0">
                <a:latin typeface="Arial Narrow" pitchFamily="34" charset="0"/>
              </a:rPr>
              <a:t>Organización de Expo Industrial, Ciencia y Tecnología en el predio de la </a:t>
            </a:r>
            <a:r>
              <a:rPr lang="es-ES" sz="1800" dirty="0" smtClean="0">
                <a:latin typeface="Arial Narrow" pitchFamily="34" charset="0"/>
              </a:rPr>
              <a:t>UNQ </a:t>
            </a:r>
            <a:r>
              <a:rPr lang="es-ES" sz="1800" dirty="0">
                <a:latin typeface="Arial Narrow" pitchFamily="34" charset="0"/>
              </a:rPr>
              <a:t>(2012 </a:t>
            </a:r>
            <a:r>
              <a:rPr lang="es-ES" sz="1800" dirty="0" smtClean="0">
                <a:latin typeface="Arial Narrow" pitchFamily="34" charset="0"/>
              </a:rPr>
              <a:t>,2013, 2014 y 2015). Participación en convocatorias SPU </a:t>
            </a:r>
            <a:r>
              <a:rPr lang="es-ES" sz="1800" dirty="0">
                <a:latin typeface="Arial Narrow" pitchFamily="34" charset="0"/>
              </a:rPr>
              <a:t>- </a:t>
            </a:r>
            <a:r>
              <a:rPr lang="es-ES" sz="1800" dirty="0" smtClean="0">
                <a:latin typeface="Arial Narrow" pitchFamily="34" charset="0"/>
              </a:rPr>
              <a:t>ME </a:t>
            </a:r>
            <a:r>
              <a:rPr lang="es-ES" sz="1800" dirty="0">
                <a:latin typeface="Arial Narrow" pitchFamily="34" charset="0"/>
              </a:rPr>
              <a:t>y de </a:t>
            </a:r>
            <a:r>
              <a:rPr lang="es-ES" sz="1800" dirty="0" smtClean="0">
                <a:latin typeface="Arial Narrow" pitchFamily="34" charset="0"/>
              </a:rPr>
              <a:t>Secretaría </a:t>
            </a:r>
            <a:r>
              <a:rPr lang="es-ES" sz="1800" dirty="0">
                <a:latin typeface="Arial Narrow" pitchFamily="34" charset="0"/>
              </a:rPr>
              <a:t>de la Pequeña y Mediana Empresa y Desarrollo Regional (</a:t>
            </a:r>
            <a:r>
              <a:rPr lang="es-ES" sz="1800" dirty="0" err="1">
                <a:latin typeface="Arial Narrow" pitchFamily="34" charset="0"/>
              </a:rPr>
              <a:t>SEPyME</a:t>
            </a:r>
            <a:r>
              <a:rPr lang="es-ES" sz="1800" dirty="0" smtClean="0">
                <a:latin typeface="Arial Narrow" pitchFamily="34" charset="0"/>
              </a:rPr>
              <a:t>). </a:t>
            </a:r>
            <a:endParaRPr lang="es-ES" sz="1800" dirty="0">
              <a:latin typeface="Arial Narrow" pitchFamily="34" charset="0"/>
            </a:endParaRPr>
          </a:p>
          <a:p>
            <a:pPr>
              <a:spcAft>
                <a:spcPts val="1000"/>
              </a:spcAft>
            </a:pPr>
            <a:r>
              <a:rPr lang="es-ES" sz="1800" dirty="0" smtClean="0">
                <a:latin typeface="Arial Narrow" pitchFamily="34" charset="0"/>
              </a:rPr>
              <a:t>Proyectos de cooperación internacional con financiamiento de  6º y 7º Programas Marco y Horizon2020 UE, AECID,IAEA, OPCW, EULANEST, Fundación Pérez Guerrero, IDRC y convocatorias bilaterales </a:t>
            </a:r>
            <a:r>
              <a:rPr lang="es-ES" sz="1800" dirty="0" err="1" smtClean="0">
                <a:latin typeface="Arial Narrow" pitchFamily="34" charset="0"/>
              </a:rPr>
              <a:t>MINCyT</a:t>
            </a:r>
            <a:endParaRPr lang="es-ES" sz="1800" dirty="0">
              <a:latin typeface="Arial Narrow" pitchFamily="34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526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60258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8: </a:t>
            </a:r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Relación con el contexto regional, nacional e internacional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332656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La Universidad Nacional</a:t>
            </a:r>
            <a:r>
              <a:rPr kumimoji="0" lang="es-ES_tradnl" sz="2800" b="1" i="1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 de Quilmes</a:t>
            </a:r>
            <a:endParaRPr kumimoji="0" lang="es-AR" sz="2800" b="0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484784"/>
            <a:ext cx="820891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spcAft>
                <a:spcPts val="1000"/>
              </a:spcAft>
              <a:buFont typeface="Arial" pitchFamily="34" charset="0"/>
              <a:buChar char="•"/>
            </a:pPr>
            <a:r>
              <a:rPr lang="es-ES" sz="2800" dirty="0" smtClean="0">
                <a:latin typeface="Arial Narrow" pitchFamily="34" charset="0"/>
              </a:rPr>
              <a:t>Creada en 1989 – Modalidad virtual desde 1999</a:t>
            </a:r>
          </a:p>
          <a:p>
            <a:pPr marL="177800" indent="-177800">
              <a:spcAft>
                <a:spcPts val="1000"/>
              </a:spcAft>
              <a:buFont typeface="Arial" pitchFamily="34" charset="0"/>
              <a:buChar char="•"/>
            </a:pPr>
            <a:r>
              <a:rPr lang="es-ES" sz="2800" dirty="0" smtClean="0">
                <a:latin typeface="Arial Narrow" pitchFamily="34" charset="0"/>
              </a:rPr>
              <a:t>Modelo Departamental </a:t>
            </a:r>
            <a:r>
              <a:rPr lang="es-ES" dirty="0" smtClean="0">
                <a:latin typeface="Arial Narrow" pitchFamily="34" charset="0"/>
              </a:rPr>
              <a:t>(Ciencia y Tecnología, Ciencias Sociales, Economía y Administración y desde 2015 Escuela Universitaria de Artes)</a:t>
            </a:r>
          </a:p>
          <a:p>
            <a:pPr marL="177800" indent="-177800">
              <a:spcAft>
                <a:spcPts val="1000"/>
              </a:spcAft>
              <a:buFont typeface="Arial" pitchFamily="34" charset="0"/>
              <a:buChar char="•"/>
            </a:pPr>
            <a:r>
              <a:rPr lang="es-ES" sz="2800" dirty="0" smtClean="0">
                <a:latin typeface="Arial Narrow" pitchFamily="34" charset="0"/>
              </a:rPr>
              <a:t>Escuela Secundaria de Educación Técnica </a:t>
            </a:r>
            <a:r>
              <a:rPr lang="es-ES" dirty="0" smtClean="0">
                <a:latin typeface="Arial Narrow" pitchFamily="34" charset="0"/>
              </a:rPr>
              <a:t>(marzo de 2014)</a:t>
            </a:r>
          </a:p>
          <a:p>
            <a:pPr marL="177800" indent="-177800">
              <a:spcAft>
                <a:spcPts val="1000"/>
              </a:spcAft>
              <a:buFont typeface="Arial" pitchFamily="34" charset="0"/>
              <a:buChar char="•"/>
            </a:pPr>
            <a:r>
              <a:rPr lang="es-ES" sz="2800" dirty="0" smtClean="0">
                <a:latin typeface="Arial Narrow" pitchFamily="34" charset="0"/>
              </a:rPr>
              <a:t> +21000 alumnos </a:t>
            </a:r>
            <a:r>
              <a:rPr lang="es-ES" dirty="0" smtClean="0">
                <a:latin typeface="Arial Narrow" pitchFamily="34" charset="0"/>
              </a:rPr>
              <a:t>(12.500 presenciales y 9.100 virtuales)</a:t>
            </a:r>
          </a:p>
          <a:p>
            <a:pPr marL="177800" indent="-177800">
              <a:spcAft>
                <a:spcPts val="1000"/>
              </a:spcAft>
              <a:buFont typeface="Arial" pitchFamily="34" charset="0"/>
              <a:buChar char="•"/>
            </a:pPr>
            <a:r>
              <a:rPr lang="es-ES" sz="2800" dirty="0" smtClean="0">
                <a:latin typeface="Arial Narrow" pitchFamily="34" charset="0"/>
              </a:rPr>
              <a:t>36 Carreras de grado </a:t>
            </a:r>
            <a:r>
              <a:rPr lang="es-ES" dirty="0" smtClean="0">
                <a:latin typeface="Arial Narrow" pitchFamily="34" charset="0"/>
              </a:rPr>
              <a:t>(26 en modalidad presencial, y 10 en modalidad virtual)</a:t>
            </a:r>
          </a:p>
          <a:p>
            <a:pPr marL="177800" indent="-177800">
              <a:spcAft>
                <a:spcPts val="1000"/>
              </a:spcAft>
              <a:buFont typeface="Arial" pitchFamily="34" charset="0"/>
              <a:buChar char="•"/>
            </a:pPr>
            <a:r>
              <a:rPr lang="es-ES" sz="2800" dirty="0" smtClean="0">
                <a:latin typeface="Arial Narrow" pitchFamily="34" charset="0"/>
              </a:rPr>
              <a:t>27 Carreras de Posgrado </a:t>
            </a:r>
            <a:r>
              <a:rPr lang="es-ES" dirty="0" smtClean="0">
                <a:latin typeface="Arial Narrow" pitchFamily="34" charset="0"/>
              </a:rPr>
              <a:t>(3 Doctorados, 11 Maestrías, 10 Especializaciones y 3 Diplomas)</a:t>
            </a:r>
          </a:p>
          <a:p>
            <a:pPr marL="177800" indent="-177800">
              <a:spcAft>
                <a:spcPts val="1000"/>
              </a:spcAft>
              <a:buFont typeface="Arial" pitchFamily="34" charset="0"/>
              <a:buChar char="•"/>
            </a:pPr>
            <a:r>
              <a:rPr lang="es-ES" sz="2800" dirty="0" smtClean="0">
                <a:latin typeface="Arial Narrow" pitchFamily="34" charset="0"/>
              </a:rPr>
              <a:t>Carrera Docente desde 2005</a:t>
            </a:r>
            <a:endParaRPr lang="es-A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es-ES" sz="2300" dirty="0" smtClean="0">
                <a:latin typeface="Arial Narrow" pitchFamily="34" charset="0"/>
              </a:rPr>
              <a:t>Finalidad </a:t>
            </a:r>
            <a:r>
              <a:rPr lang="es-ES" sz="2300" dirty="0">
                <a:latin typeface="Arial Narrow" pitchFamily="34" charset="0"/>
              </a:rPr>
              <a:t>primordial de Institutos y Centros es la generación, transferencia y difusión de conocimientos a través de la realización de investigaciones científicas y tecnológicas, la transferencia de conocimientos, la extensión universitaria y la contribución a la formación de recursos humanos altamente capacitados para la docencia, la investigación y/o la extensión. </a:t>
            </a: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es-ES" sz="2300" dirty="0" smtClean="0">
                <a:latin typeface="Arial Narrow" pitchFamily="34" charset="0"/>
              </a:rPr>
              <a:t>Institutos </a:t>
            </a:r>
            <a:r>
              <a:rPr lang="es-ES" sz="2300" dirty="0">
                <a:latin typeface="Arial Narrow" pitchFamily="34" charset="0"/>
              </a:rPr>
              <a:t>y Centros están subordinados al gobierno y </a:t>
            </a:r>
            <a:r>
              <a:rPr lang="es-ES" sz="2300" dirty="0" smtClean="0">
                <a:latin typeface="Arial Narrow" pitchFamily="34" charset="0"/>
              </a:rPr>
              <a:t>las </a:t>
            </a:r>
            <a:r>
              <a:rPr lang="es-ES" sz="2300" dirty="0">
                <a:latin typeface="Arial Narrow" pitchFamily="34" charset="0"/>
              </a:rPr>
              <a:t>políticas de la </a:t>
            </a:r>
            <a:r>
              <a:rPr lang="es-ES" sz="2300" dirty="0" smtClean="0">
                <a:latin typeface="Arial Narrow" pitchFamily="34" charset="0"/>
              </a:rPr>
              <a:t>Universidad. No </a:t>
            </a:r>
            <a:r>
              <a:rPr lang="es-ES" sz="2300" dirty="0">
                <a:latin typeface="Arial Narrow" pitchFamily="34" charset="0"/>
              </a:rPr>
              <a:t>se trata de espacios autónomos y no se les asigna presupuesto para su funcionamiento.</a:t>
            </a: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es-ES" sz="2300" dirty="0">
                <a:latin typeface="Arial Narrow" pitchFamily="34" charset="0"/>
              </a:rPr>
              <a:t> </a:t>
            </a:r>
            <a:r>
              <a:rPr lang="es-ES" sz="2300" dirty="0" smtClean="0">
                <a:latin typeface="Arial Narrow" pitchFamily="34" charset="0"/>
              </a:rPr>
              <a:t>La </a:t>
            </a:r>
            <a:r>
              <a:rPr lang="es-ES" sz="2300" dirty="0">
                <a:latin typeface="Arial Narrow" pitchFamily="34" charset="0"/>
              </a:rPr>
              <a:t>normativa que regula la creación de Institutos, Centros y otras Unidades Institucionales de Investigación y/o Extensión se aprobó en 2009 y la creación del primer agrupamiento data de 2010. </a:t>
            </a:r>
            <a:endParaRPr lang="es-ES" sz="2300" dirty="0" smtClean="0">
              <a:latin typeface="Arial Narrow" pitchFamily="34" charset="0"/>
            </a:endParaRPr>
          </a:p>
          <a:p>
            <a:pPr algn="ctr">
              <a:lnSpc>
                <a:spcPct val="80000"/>
              </a:lnSpc>
              <a:buNone/>
            </a:pPr>
            <a:endParaRPr lang="es-ES" sz="2400" b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es-ES" sz="2400" b="1" i="1" dirty="0" smtClean="0">
                <a:solidFill>
                  <a:srgbClr val="C00000"/>
                </a:solidFill>
                <a:latin typeface="Arial Narrow" pitchFamily="34" charset="0"/>
              </a:rPr>
              <a:t>Actualmente existen 2 Institutos y 5 Centros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526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0258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</a:t>
            </a:r>
            <a:r>
              <a:rPr lang="es-ES" sz="2800" b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9: </a:t>
            </a:r>
            <a:r>
              <a:rPr lang="es-ES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Gestión de la función </a:t>
            </a:r>
            <a:r>
              <a:rPr lang="es-ES" sz="2800" b="1" i="1" dirty="0" err="1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I+D+i</a:t>
            </a:r>
            <a:r>
              <a:rPr lang="es-ES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 en Institutos y Centros de Investigación UNQ</a:t>
            </a:r>
            <a:endParaRPr lang="es-ES_tradnl" sz="2800" b="1" i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es-ES" sz="2400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Evaluación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ES" sz="2000" dirty="0" smtClean="0">
              <a:latin typeface="Arial Narrow" pitchFamily="34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ES" sz="2000" i="1" dirty="0" smtClean="0">
                <a:latin typeface="Arial Narrow" pitchFamily="34" charset="0"/>
              </a:rPr>
              <a:t>Directores</a:t>
            </a:r>
            <a:r>
              <a:rPr lang="es-ES" sz="2100" b="1" i="1" dirty="0" smtClean="0">
                <a:latin typeface="Arial Narrow" pitchFamily="34" charset="0"/>
              </a:rPr>
              <a:t> </a:t>
            </a:r>
            <a:r>
              <a:rPr lang="es-ES" sz="2000" i="1" dirty="0">
                <a:latin typeface="Arial Narrow" pitchFamily="34" charset="0"/>
              </a:rPr>
              <a:t>de Institutos y Centros consideraron</a:t>
            </a:r>
            <a:r>
              <a:rPr lang="es-ES" sz="2000" i="1" dirty="0" smtClean="0">
                <a:latin typeface="Arial Narrow" pitchFamily="34" charset="0"/>
              </a:rPr>
              <a:t>: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ES" sz="2000" dirty="0" smtClean="0">
              <a:latin typeface="Arial Narrow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2000" dirty="0" smtClean="0">
                <a:latin typeface="Arial Narrow" pitchFamily="34" charset="0"/>
              </a:rPr>
              <a:t>Financiamiento </a:t>
            </a:r>
            <a:r>
              <a:rPr lang="es-ES" sz="2000" dirty="0">
                <a:latin typeface="Arial Narrow" pitchFamily="34" charset="0"/>
              </a:rPr>
              <a:t>a programas y proyectos </a:t>
            </a:r>
            <a:r>
              <a:rPr lang="es-ES" sz="2000" dirty="0" smtClean="0">
                <a:latin typeface="Arial Narrow" pitchFamily="34" charset="0"/>
              </a:rPr>
              <a:t>de I+D se encuentra por </a:t>
            </a:r>
            <a:r>
              <a:rPr lang="es-ES" sz="2000" dirty="0">
                <a:latin typeface="Arial Narrow" pitchFamily="34" charset="0"/>
              </a:rPr>
              <a:t>encima de la media.  </a:t>
            </a:r>
            <a:endParaRPr lang="es-ES" sz="2000" dirty="0" smtClean="0">
              <a:latin typeface="Arial Narrow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2000" dirty="0" smtClean="0">
                <a:latin typeface="Arial Narrow" pitchFamily="34" charset="0"/>
              </a:rPr>
              <a:t>Mecanismos de </a:t>
            </a:r>
            <a:r>
              <a:rPr lang="es-ES" sz="2000" dirty="0">
                <a:latin typeface="Arial Narrow" pitchFamily="34" charset="0"/>
              </a:rPr>
              <a:t>evaluación </a:t>
            </a:r>
            <a:r>
              <a:rPr lang="es-ES" sz="2000" dirty="0" smtClean="0">
                <a:latin typeface="Arial Narrow" pitchFamily="34" charset="0"/>
              </a:rPr>
              <a:t>de actividades de I+D normalizados </a:t>
            </a:r>
            <a:r>
              <a:rPr lang="es-ES" sz="2000" dirty="0">
                <a:latin typeface="Arial Narrow" pitchFamily="34" charset="0"/>
              </a:rPr>
              <a:t>que </a:t>
            </a:r>
            <a:r>
              <a:rPr lang="es-ES" sz="2000" dirty="0" smtClean="0">
                <a:latin typeface="Arial Narrow" pitchFamily="34" charset="0"/>
              </a:rPr>
              <a:t>garantizan imparcialidad y transparencia</a:t>
            </a:r>
            <a:r>
              <a:rPr lang="es-ES" sz="2000" dirty="0">
                <a:latin typeface="Arial Narrow" pitchFamily="34" charset="0"/>
              </a:rPr>
              <a:t>. </a:t>
            </a:r>
            <a:endParaRPr lang="es-ES" sz="2000" dirty="0" smtClean="0">
              <a:latin typeface="Arial Narrow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2000" dirty="0" smtClean="0">
                <a:latin typeface="Arial Narrow" pitchFamily="34" charset="0"/>
              </a:rPr>
              <a:t>Eficiente </a:t>
            </a:r>
            <a:r>
              <a:rPr lang="es-ES" sz="2000" dirty="0">
                <a:latin typeface="Arial Narrow" pitchFamily="34" charset="0"/>
              </a:rPr>
              <a:t>gestión y administración de los instrumentos de </a:t>
            </a:r>
            <a:r>
              <a:rPr lang="es-ES" sz="2000" dirty="0" smtClean="0">
                <a:latin typeface="Arial Narrow" pitchFamily="34" charset="0"/>
              </a:rPr>
              <a:t>I+D por la SI.</a:t>
            </a:r>
          </a:p>
          <a:p>
            <a:pPr algn="just">
              <a:lnSpc>
                <a:spcPct val="90000"/>
              </a:lnSpc>
            </a:pPr>
            <a:r>
              <a:rPr lang="es-ES" sz="2000" dirty="0" smtClean="0">
                <a:latin typeface="Arial Narrow" pitchFamily="34" charset="0"/>
              </a:rPr>
              <a:t>Necesidad de incorporar </a:t>
            </a:r>
            <a:r>
              <a:rPr lang="es-ES" sz="2000" dirty="0">
                <a:latin typeface="Arial Narrow" pitchFamily="34" charset="0"/>
              </a:rPr>
              <a:t>a la agenda institucional una línea de trabajo estable, de coordinación, debate y seguimiento de la política de investigación con participación de </a:t>
            </a:r>
            <a:r>
              <a:rPr lang="es-ES" sz="2000" dirty="0" smtClean="0">
                <a:latin typeface="Arial Narrow" pitchFamily="34" charset="0"/>
              </a:rPr>
              <a:t>los agrupamientos </a:t>
            </a:r>
            <a:r>
              <a:rPr lang="es-ES" sz="2000" dirty="0">
                <a:latin typeface="Arial Narrow" pitchFamily="34" charset="0"/>
              </a:rPr>
              <a:t>y </a:t>
            </a:r>
            <a:r>
              <a:rPr lang="es-ES" sz="2000" dirty="0" smtClean="0">
                <a:latin typeface="Arial Narrow" pitchFamily="34" charset="0"/>
              </a:rPr>
              <a:t>los Departamentos</a:t>
            </a:r>
            <a:r>
              <a:rPr lang="es-ES" sz="2000" dirty="0">
                <a:latin typeface="Arial Narrow" pitchFamily="34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526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0258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</a:t>
            </a:r>
            <a:r>
              <a:rPr lang="es-ES" sz="2800" b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9: </a:t>
            </a:r>
            <a:r>
              <a:rPr lang="es-ES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Gestión de la función </a:t>
            </a:r>
            <a:r>
              <a:rPr lang="es-ES" sz="2800" b="1" i="1" dirty="0" err="1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I+D+i</a:t>
            </a:r>
            <a:r>
              <a:rPr lang="es-ES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 en Institutos y Centros de Investigación UNQ</a:t>
            </a:r>
            <a:endParaRPr lang="es-ES_tradnl" sz="2800" b="1" i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28736"/>
            <a:ext cx="7994650" cy="4591064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spcAft>
                <a:spcPts val="1000"/>
              </a:spcAft>
            </a:pPr>
            <a:r>
              <a:rPr lang="es-ES" sz="2000" dirty="0" smtClean="0">
                <a:latin typeface="Arial Narrow" pitchFamily="34" charset="0"/>
              </a:rPr>
              <a:t>Importante dinámica de crecimiento y consolidación de la función </a:t>
            </a:r>
            <a:r>
              <a:rPr lang="es-ES" sz="2000" dirty="0" err="1" smtClean="0">
                <a:latin typeface="Arial Narrow" pitchFamily="34" charset="0"/>
              </a:rPr>
              <a:t>I+D+i</a:t>
            </a:r>
            <a:r>
              <a:rPr lang="es-ES" sz="2000" dirty="0" smtClean="0">
                <a:latin typeface="Arial Narrow" pitchFamily="34" charset="0"/>
              </a:rPr>
              <a:t>, evidenciada por el incremento del número de investigadores formados y en formación, la difusión de resultados de investigación, el excelente desempeño de los grupos consolidados en la obtención de fondos externos, la mejora y ampliación de infraestructura y equipamiento y el incremento de las actividades de innovación y transferencia. </a:t>
            </a:r>
          </a:p>
          <a:p>
            <a:pPr algn="just">
              <a:lnSpc>
                <a:spcPct val="110000"/>
              </a:lnSpc>
              <a:spcAft>
                <a:spcPts val="1000"/>
              </a:spcAft>
            </a:pPr>
            <a:r>
              <a:rPr lang="es-ES" sz="2000" dirty="0" smtClean="0">
                <a:latin typeface="Arial Narrow" pitchFamily="34" charset="0"/>
              </a:rPr>
              <a:t>Sistema de I+D actualmente integrado por 557 investigadores y 305 becarios de grado, posgrado y postdoctorado, que participan de 25 Programas y 62 Proyectos de Investigación subsidiados por </a:t>
            </a:r>
            <a:r>
              <a:rPr lang="es-ES" sz="2000" smtClean="0">
                <a:latin typeface="Arial Narrow" pitchFamily="34" charset="0"/>
              </a:rPr>
              <a:t>la UNQ (42 I+D, 3 PITVA y 17 PPROF). </a:t>
            </a:r>
            <a:endParaRPr lang="es-ES" sz="2000" dirty="0" smtClean="0">
              <a:latin typeface="Arial Narrow" pitchFamily="34" charset="0"/>
            </a:endParaRPr>
          </a:p>
          <a:p>
            <a:pPr algn="just">
              <a:lnSpc>
                <a:spcPct val="110000"/>
              </a:lnSpc>
              <a:spcAft>
                <a:spcPts val="1000"/>
              </a:spcAft>
            </a:pPr>
            <a:r>
              <a:rPr lang="es-ES" sz="2000" dirty="0" smtClean="0">
                <a:latin typeface="Arial Narrow" pitchFamily="34" charset="0"/>
              </a:rPr>
              <a:t>50 Unidades Ejecutoras radicadas en los tres Departamentos, que desarrollan una agenda de trabajo en respuesta a demandas del medio socio productivo. </a:t>
            </a:r>
          </a:p>
          <a:p>
            <a:pPr algn="just">
              <a:lnSpc>
                <a:spcPct val="110000"/>
              </a:lnSpc>
              <a:spcAft>
                <a:spcPts val="1000"/>
              </a:spcAft>
            </a:pPr>
            <a:r>
              <a:rPr lang="es-ES" sz="2000" dirty="0" smtClean="0">
                <a:latin typeface="Arial Narrow" pitchFamily="34" charset="0"/>
              </a:rPr>
              <a:t>Valoración positiva de la comunidad de investigadores y becarios sobre las políticas, la inversión presupuestaria y la gestión de la Universidad en la promoción de las actividades de </a:t>
            </a:r>
            <a:r>
              <a:rPr lang="es-ES" sz="2000" dirty="0" err="1" smtClean="0">
                <a:latin typeface="Arial Narrow" pitchFamily="34" charset="0"/>
              </a:rPr>
              <a:t>I+D+i</a:t>
            </a:r>
            <a:r>
              <a:rPr lang="es-ES" sz="2000" dirty="0" smtClean="0">
                <a:latin typeface="Arial Narrow" pitchFamily="34" charset="0"/>
              </a:rPr>
              <a:t>.</a:t>
            </a:r>
          </a:p>
          <a:p>
            <a:pPr algn="just">
              <a:lnSpc>
                <a:spcPct val="80000"/>
              </a:lnSpc>
              <a:buFont typeface="Courier New" pitchFamily="49" charset="0"/>
              <a:buChar char="o"/>
            </a:pPr>
            <a:endParaRPr lang="es-ES" sz="2000" b="1" i="1" dirty="0">
              <a:latin typeface="Arial Narrow" pitchFamily="34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526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60258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AR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Conclusiones</a:t>
            </a:r>
            <a:endParaRPr lang="es-ES_tradnl" sz="2800" b="1" i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12776"/>
            <a:ext cx="8462174" cy="5088058"/>
          </a:xfrm>
          <a:noFill/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s-ES" sz="1600" b="1" i="1" dirty="0">
              <a:latin typeface="Arial Narrow" pitchFamily="34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s-ES" sz="2200" b="1" i="1" dirty="0">
                <a:solidFill>
                  <a:srgbClr val="C00000"/>
                </a:solidFill>
                <a:latin typeface="Arial Narrow" pitchFamily="34" charset="0"/>
              </a:rPr>
              <a:t>Opiniones críticas y demandas</a:t>
            </a:r>
            <a:r>
              <a:rPr lang="es-ES" sz="2200" b="1" i="1" dirty="0" smtClean="0">
                <a:solidFill>
                  <a:srgbClr val="C00000"/>
                </a:solidFill>
                <a:latin typeface="Arial Narrow" pitchFamily="34" charset="0"/>
              </a:rPr>
              <a:t>: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es-ES" sz="1800" b="1" i="1" dirty="0">
              <a:latin typeface="Arial Narrow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es-ES" sz="1900" dirty="0" smtClean="0">
                <a:latin typeface="Arial Narrow" pitchFamily="34" charset="0"/>
              </a:rPr>
              <a:t>mayor participación de </a:t>
            </a:r>
            <a:r>
              <a:rPr lang="es-ES" sz="1900" dirty="0">
                <a:latin typeface="Arial Narrow" pitchFamily="34" charset="0"/>
              </a:rPr>
              <a:t>los Departamentos en la definición de </a:t>
            </a:r>
            <a:r>
              <a:rPr lang="es-ES" sz="1900" dirty="0" smtClean="0">
                <a:latin typeface="Arial Narrow" pitchFamily="34" charset="0"/>
              </a:rPr>
              <a:t>políticas.  </a:t>
            </a:r>
          </a:p>
          <a:p>
            <a:pPr algn="just">
              <a:spcAft>
                <a:spcPts val="1000"/>
              </a:spcAft>
            </a:pPr>
            <a:r>
              <a:rPr lang="es-ES" sz="1900" dirty="0" smtClean="0">
                <a:latin typeface="Arial Narrow" pitchFamily="34" charset="0"/>
              </a:rPr>
              <a:t>planificación </a:t>
            </a:r>
            <a:r>
              <a:rPr lang="es-ES" sz="1900" dirty="0">
                <a:latin typeface="Arial Narrow" pitchFamily="34" charset="0"/>
              </a:rPr>
              <a:t>del crecimiento de la infraestructura atendiendo a las necesidades </a:t>
            </a:r>
            <a:r>
              <a:rPr lang="es-ES" sz="1900" dirty="0" smtClean="0">
                <a:latin typeface="Arial Narrow" pitchFamily="34" charset="0"/>
              </a:rPr>
              <a:t>del crecimiento del Sistema</a:t>
            </a:r>
            <a:r>
              <a:rPr lang="es-ES" sz="1900" dirty="0">
                <a:latin typeface="Arial Narrow" pitchFamily="34" charset="0"/>
              </a:rPr>
              <a:t>; </a:t>
            </a:r>
            <a:endParaRPr lang="es-ES" sz="1900" dirty="0" smtClean="0">
              <a:latin typeface="Arial Narrow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es-ES" sz="1900" dirty="0" smtClean="0">
                <a:latin typeface="Arial Narrow" pitchFamily="34" charset="0"/>
              </a:rPr>
              <a:t>agilización </a:t>
            </a:r>
            <a:r>
              <a:rPr lang="es-ES" sz="1900" dirty="0">
                <a:latin typeface="Arial Narrow" pitchFamily="34" charset="0"/>
              </a:rPr>
              <a:t>de los circuitos administrativos; </a:t>
            </a:r>
            <a:endParaRPr lang="es-ES" sz="1900" dirty="0" smtClean="0">
              <a:latin typeface="Arial Narrow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es-ES" sz="1900" dirty="0" smtClean="0">
                <a:latin typeface="Arial Narrow" pitchFamily="34" charset="0"/>
              </a:rPr>
              <a:t>modificación </a:t>
            </a:r>
            <a:r>
              <a:rPr lang="es-ES" sz="1900" dirty="0">
                <a:latin typeface="Arial Narrow" pitchFamily="34" charset="0"/>
              </a:rPr>
              <a:t>de </a:t>
            </a:r>
            <a:r>
              <a:rPr lang="es-ES" sz="1900" dirty="0" smtClean="0">
                <a:latin typeface="Arial Narrow" pitchFamily="34" charset="0"/>
              </a:rPr>
              <a:t>políticas </a:t>
            </a:r>
            <a:r>
              <a:rPr lang="es-ES" sz="1900" dirty="0">
                <a:latin typeface="Arial Narrow" pitchFamily="34" charset="0"/>
              </a:rPr>
              <a:t>de ingreso y promoción de </a:t>
            </a:r>
            <a:r>
              <a:rPr lang="es-ES" sz="1900" dirty="0" smtClean="0">
                <a:latin typeface="Arial Narrow" pitchFamily="34" charset="0"/>
              </a:rPr>
              <a:t>docentes investigadores, contemplando </a:t>
            </a:r>
            <a:r>
              <a:rPr lang="es-ES" sz="1900" dirty="0">
                <a:latin typeface="Arial Narrow" pitchFamily="34" charset="0"/>
              </a:rPr>
              <a:t>incrementos de dedicaciones para investigación e incorporación </a:t>
            </a:r>
            <a:r>
              <a:rPr lang="es-ES" sz="1900" dirty="0" smtClean="0">
                <a:latin typeface="Arial Narrow" pitchFamily="34" charset="0"/>
              </a:rPr>
              <a:t>de </a:t>
            </a:r>
            <a:r>
              <a:rPr lang="es-ES" sz="1900" dirty="0">
                <a:latin typeface="Arial Narrow" pitchFamily="34" charset="0"/>
              </a:rPr>
              <a:t>nuevos </a:t>
            </a:r>
            <a:r>
              <a:rPr lang="es-ES" sz="1900" dirty="0" smtClean="0">
                <a:latin typeface="Arial Narrow" pitchFamily="34" charset="0"/>
              </a:rPr>
              <a:t>grupos </a:t>
            </a:r>
            <a:r>
              <a:rPr lang="es-ES" sz="1900" dirty="0">
                <a:latin typeface="Arial Narrow" pitchFamily="34" charset="0"/>
              </a:rPr>
              <a:t>en áreas consideradas estratégicas; </a:t>
            </a:r>
            <a:endParaRPr lang="es-ES" sz="1900" dirty="0" smtClean="0">
              <a:latin typeface="Arial Narrow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es-ES" sz="1900" dirty="0" smtClean="0">
                <a:latin typeface="Arial Narrow" pitchFamily="34" charset="0"/>
              </a:rPr>
              <a:t>incorporación </a:t>
            </a:r>
            <a:r>
              <a:rPr lang="es-ES" sz="1900" dirty="0">
                <a:latin typeface="Arial Narrow" pitchFamily="34" charset="0"/>
              </a:rPr>
              <a:t>de personal de apoyo técnico y profesional; </a:t>
            </a:r>
            <a:endParaRPr lang="es-ES" sz="1900" dirty="0" smtClean="0">
              <a:latin typeface="Arial Narrow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es-ES" sz="1900" dirty="0" smtClean="0">
                <a:latin typeface="Arial Narrow" pitchFamily="34" charset="0"/>
              </a:rPr>
              <a:t>mayor </a:t>
            </a:r>
            <a:r>
              <a:rPr lang="es-ES" sz="1900" dirty="0">
                <a:latin typeface="Arial Narrow" pitchFamily="34" charset="0"/>
              </a:rPr>
              <a:t>difusión de </a:t>
            </a:r>
            <a:r>
              <a:rPr lang="es-ES" sz="1900" dirty="0" smtClean="0">
                <a:latin typeface="Arial Narrow" pitchFamily="34" charset="0"/>
              </a:rPr>
              <a:t>resultados </a:t>
            </a:r>
            <a:r>
              <a:rPr lang="es-ES" sz="1900" dirty="0">
                <a:latin typeface="Arial Narrow" pitchFamily="34" charset="0"/>
              </a:rPr>
              <a:t>de investigación y de </a:t>
            </a:r>
            <a:r>
              <a:rPr lang="es-ES" sz="1900" dirty="0" smtClean="0">
                <a:latin typeface="Arial Narrow" pitchFamily="34" charset="0"/>
              </a:rPr>
              <a:t>oferta </a:t>
            </a:r>
            <a:r>
              <a:rPr lang="es-ES" sz="1900" dirty="0">
                <a:latin typeface="Arial Narrow" pitchFamily="34" charset="0"/>
              </a:rPr>
              <a:t>de capacidades científicas y </a:t>
            </a:r>
            <a:r>
              <a:rPr lang="es-ES" sz="1900" dirty="0" smtClean="0">
                <a:latin typeface="Arial Narrow" pitchFamily="34" charset="0"/>
              </a:rPr>
              <a:t>tecnológicas </a:t>
            </a:r>
            <a:r>
              <a:rPr lang="es-ES" sz="1900" dirty="0">
                <a:latin typeface="Arial Narrow" pitchFamily="34" charset="0"/>
              </a:rPr>
              <a:t>y </a:t>
            </a:r>
            <a:endParaRPr lang="es-ES" sz="1900" dirty="0" smtClean="0">
              <a:latin typeface="Arial Narrow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es-ES" sz="1900" dirty="0" smtClean="0">
                <a:latin typeface="Arial Narrow" pitchFamily="34" charset="0"/>
              </a:rPr>
              <a:t>mayor difusión de </a:t>
            </a:r>
            <a:r>
              <a:rPr lang="es-ES" sz="1900" dirty="0">
                <a:latin typeface="Arial Narrow" pitchFamily="34" charset="0"/>
              </a:rPr>
              <a:t>oportunidades externas de financiamiento y de relacionamiento con potenciales usuarios de conocimiento.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AR" sz="2800" b="1" i="1" dirty="0" smtClean="0">
                <a:solidFill>
                  <a:srgbClr val="C00000"/>
                </a:solidFill>
                <a:latin typeface="Arial Narrow" pitchFamily="34" charset="0"/>
              </a:rPr>
              <a:t>Conclusiones</a:t>
            </a:r>
            <a:endParaRPr lang="es-AR" sz="2800" b="1" i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357166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60258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s-ES_tradnl" sz="2800" b="1" i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es-ES" sz="2400" b="1" dirty="0" smtClean="0">
                <a:solidFill>
                  <a:srgbClr val="C00000"/>
                </a:solidFill>
                <a:latin typeface="Arial Narrow" pitchFamily="34" charset="0"/>
              </a:rPr>
              <a:t>1- Políticas y estrategias</a:t>
            </a:r>
          </a:p>
          <a:p>
            <a:pPr algn="just">
              <a:lnSpc>
                <a:spcPct val="90000"/>
              </a:lnSpc>
              <a:buNone/>
            </a:pPr>
            <a:endParaRPr lang="es-ES" sz="2400" b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2000" dirty="0" smtClean="0">
                <a:latin typeface="Arial Narrow" pitchFamily="34" charset="0"/>
              </a:rPr>
              <a:t>Creación de </a:t>
            </a:r>
            <a:r>
              <a:rPr lang="es-ES" sz="2000" dirty="0">
                <a:latin typeface="Arial Narrow" pitchFamily="34" charset="0"/>
              </a:rPr>
              <a:t>una Comisión de Discusión de Políticas de I+D</a:t>
            </a:r>
            <a:r>
              <a:rPr lang="es-ES" sz="2000" dirty="0" smtClean="0">
                <a:latin typeface="Arial Narrow" pitchFamily="34" charset="0"/>
              </a:rPr>
              <a:t>, que integre a Directores de Departamento, Secretarios de Investigación y de Innovación y Transferencia Tecnológica y actores del Sistema de </a:t>
            </a:r>
            <a:r>
              <a:rPr lang="es-ES" sz="2000" dirty="0" err="1" smtClean="0">
                <a:latin typeface="Arial Narrow" pitchFamily="34" charset="0"/>
              </a:rPr>
              <a:t>I+D+i</a:t>
            </a:r>
            <a:r>
              <a:rPr lang="es-ES" sz="2000" dirty="0" smtClean="0">
                <a:latin typeface="Arial Narrow" pitchFamily="34" charset="0"/>
              </a:rPr>
              <a:t>, </a:t>
            </a:r>
          </a:p>
          <a:p>
            <a:pPr algn="just">
              <a:lnSpc>
                <a:spcPct val="90000"/>
              </a:lnSpc>
              <a:buNone/>
            </a:pPr>
            <a:endParaRPr lang="es-ES" sz="2000" dirty="0">
              <a:latin typeface="Arial Narrow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2000" dirty="0" smtClean="0">
                <a:latin typeface="Arial Narrow" pitchFamily="34" charset="0"/>
              </a:rPr>
              <a:t>Creación de </a:t>
            </a:r>
            <a:r>
              <a:rPr lang="es-ES" sz="2000" dirty="0">
                <a:latin typeface="Arial Narrow" pitchFamily="34" charset="0"/>
              </a:rPr>
              <a:t>un Consejo Asesor Social y </a:t>
            </a:r>
            <a:r>
              <a:rPr lang="es-ES" sz="2000" dirty="0" smtClean="0">
                <a:latin typeface="Arial Narrow" pitchFamily="34" charset="0"/>
              </a:rPr>
              <a:t>Productivo que convoque a representantes de organizaciones sociales y de la industria para discutir agendas de investigación, vinculación y transferencia de conocimientos,</a:t>
            </a:r>
          </a:p>
          <a:p>
            <a:pPr algn="just">
              <a:lnSpc>
                <a:spcPct val="90000"/>
              </a:lnSpc>
              <a:buNone/>
            </a:pPr>
            <a:endParaRPr lang="es-ES" sz="2000" dirty="0">
              <a:latin typeface="Arial Narrow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2000" dirty="0" smtClean="0">
                <a:latin typeface="Arial Narrow" pitchFamily="34" charset="0"/>
              </a:rPr>
              <a:t>Posicionamiento </a:t>
            </a:r>
            <a:r>
              <a:rPr lang="es-ES" sz="2000" dirty="0">
                <a:latin typeface="Arial Narrow" pitchFamily="34" charset="0"/>
              </a:rPr>
              <a:t>estratégico de</a:t>
            </a:r>
            <a:r>
              <a:rPr lang="es-AR" sz="2000" dirty="0">
                <a:latin typeface="Arial Narrow" pitchFamily="34" charset="0"/>
              </a:rPr>
              <a:t> la UNQ como un actor relevante del Sistema Nacional de Ciencia, Tecnología e Innovación (SNCTI).</a:t>
            </a:r>
            <a:endParaRPr lang="es-ES" sz="2000" dirty="0">
              <a:latin typeface="Arial Narrow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526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0258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AR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Líneas y acciones de mejoramiento</a:t>
            </a:r>
            <a:endParaRPr lang="es-ES_tradnl" sz="2800" b="1" i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556792"/>
            <a:ext cx="8066087" cy="505196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es-AR" sz="2400" b="1" dirty="0" smtClean="0">
                <a:solidFill>
                  <a:srgbClr val="C00000"/>
                </a:solidFill>
                <a:latin typeface="Arial Narrow" pitchFamily="34" charset="0"/>
              </a:rPr>
              <a:t>2- Gestión de las actividades científicas y tecnológicas</a:t>
            </a:r>
          </a:p>
          <a:p>
            <a:pPr algn="just">
              <a:lnSpc>
                <a:spcPct val="90000"/>
              </a:lnSpc>
              <a:buNone/>
            </a:pPr>
            <a:endParaRPr lang="es-ES" sz="2400" b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AR" sz="1800" dirty="0" smtClean="0">
                <a:latin typeface="Arial Narrow" pitchFamily="34" charset="0"/>
              </a:rPr>
              <a:t>Reestructurar y redimensionar la Secretaría de Investigación de modo que resulte funcional a la complejidad y crecimiento del Sistema de I+D y sea capaz de afrontar desafíos de gestión actualmente no abordados. </a:t>
            </a:r>
          </a:p>
          <a:p>
            <a:pPr algn="just">
              <a:lnSpc>
                <a:spcPct val="90000"/>
              </a:lnSpc>
            </a:pPr>
            <a:endParaRPr lang="es-AR" sz="1800" dirty="0" smtClean="0">
              <a:latin typeface="Arial Narrow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AR" sz="1800" dirty="0" smtClean="0">
                <a:latin typeface="Arial Narrow" pitchFamily="34" charset="0"/>
              </a:rPr>
              <a:t>Rediseñar los procedimientos para la adquisición de bienes a efectos de agilizar los circuitos de compra.</a:t>
            </a:r>
            <a:endParaRPr lang="es-ES" sz="1800" dirty="0" smtClean="0">
              <a:latin typeface="Arial Narrow" pitchFamily="34" charset="0"/>
            </a:endParaRPr>
          </a:p>
          <a:p>
            <a:pPr algn="just">
              <a:lnSpc>
                <a:spcPct val="90000"/>
              </a:lnSpc>
            </a:pPr>
            <a:endParaRPr lang="es-ES" sz="1800" dirty="0" smtClean="0">
              <a:latin typeface="Arial Narrow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1800" dirty="0" smtClean="0">
                <a:latin typeface="Arial Narrow" pitchFamily="34" charset="0"/>
              </a:rPr>
              <a:t>Generar un </a:t>
            </a:r>
            <a:r>
              <a:rPr lang="es-ES" sz="1800" dirty="0">
                <a:latin typeface="Arial Narrow" pitchFamily="34" charset="0"/>
              </a:rPr>
              <a:t>sistema informático integral para la gestión, administración y evaluación continua de las actividades de </a:t>
            </a:r>
            <a:r>
              <a:rPr lang="es-ES" sz="1800" dirty="0" err="1">
                <a:latin typeface="Arial Narrow" pitchFamily="34" charset="0"/>
              </a:rPr>
              <a:t>I+D+i</a:t>
            </a:r>
            <a:r>
              <a:rPr lang="es-ES" sz="1800" dirty="0">
                <a:latin typeface="Arial Narrow" pitchFamily="34" charset="0"/>
              </a:rPr>
              <a:t> y de los recursos humanos dedicados a las </a:t>
            </a:r>
            <a:r>
              <a:rPr lang="es-ES" sz="1800" dirty="0" smtClean="0">
                <a:latin typeface="Arial Narrow" pitchFamily="34" charset="0"/>
              </a:rPr>
              <a:t>mismas y para la provisión de indicadores de CTI.</a:t>
            </a:r>
          </a:p>
          <a:p>
            <a:pPr algn="just">
              <a:lnSpc>
                <a:spcPct val="90000"/>
              </a:lnSpc>
              <a:buNone/>
            </a:pPr>
            <a:endParaRPr lang="es-ES" sz="1800" dirty="0">
              <a:latin typeface="Arial Narrow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1800" dirty="0" smtClean="0">
                <a:latin typeface="Arial Narrow" pitchFamily="34" charset="0"/>
              </a:rPr>
              <a:t>Desarrollar capacidades </a:t>
            </a:r>
            <a:r>
              <a:rPr lang="es-ES" sz="1800" dirty="0">
                <a:latin typeface="Arial Narrow" pitchFamily="34" charset="0"/>
              </a:rPr>
              <a:t>de gestión para monitorear e identificar oportunidades </a:t>
            </a:r>
            <a:r>
              <a:rPr lang="es-ES" sz="1800" dirty="0" smtClean="0">
                <a:latin typeface="Arial Narrow" pitchFamily="34" charset="0"/>
              </a:rPr>
              <a:t>externas de </a:t>
            </a:r>
            <a:r>
              <a:rPr lang="es-ES" sz="1800" dirty="0">
                <a:latin typeface="Arial Narrow" pitchFamily="34" charset="0"/>
              </a:rPr>
              <a:t>financiamiento y </a:t>
            </a:r>
            <a:r>
              <a:rPr lang="es-ES" sz="1800" dirty="0" smtClean="0">
                <a:latin typeface="Arial Narrow" pitchFamily="34" charset="0"/>
              </a:rPr>
              <a:t>asistir </a:t>
            </a:r>
            <a:r>
              <a:rPr lang="es-ES" sz="1800" dirty="0">
                <a:latin typeface="Arial Narrow" pitchFamily="34" charset="0"/>
              </a:rPr>
              <a:t>en la formulación de proyectos que apliquen a convocatorias no tradicionales</a:t>
            </a:r>
            <a:r>
              <a:rPr lang="es-ES" sz="1800" dirty="0" smtClean="0">
                <a:latin typeface="Arial Narrow" pitchFamily="34" charset="0"/>
              </a:rPr>
              <a:t>.</a:t>
            </a:r>
          </a:p>
          <a:p>
            <a:pPr algn="just">
              <a:lnSpc>
                <a:spcPct val="90000"/>
              </a:lnSpc>
              <a:buNone/>
            </a:pPr>
            <a:endParaRPr lang="es-ES" sz="1800" dirty="0">
              <a:latin typeface="Arial Narrow" pitchFamily="34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es-AR" sz="2400" dirty="0">
              <a:latin typeface="Arial Narrow" pitchFamily="34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es-ES" sz="2400" dirty="0">
              <a:latin typeface="Arial Narrow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526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0258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AR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Líneas y acciones de mejoramiento</a:t>
            </a:r>
            <a:endParaRPr lang="es-ES_tradnl" sz="2800" b="1" i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10000"/>
              </a:lnSpc>
              <a:buNone/>
            </a:pPr>
            <a:r>
              <a:rPr lang="es-AR" sz="2400" b="1" dirty="0" smtClean="0">
                <a:solidFill>
                  <a:srgbClr val="C00000"/>
                </a:solidFill>
                <a:latin typeface="Arial Narrow" pitchFamily="34" charset="0"/>
              </a:rPr>
              <a:t>3-  Recursos humanos</a:t>
            </a:r>
          </a:p>
          <a:p>
            <a:pPr algn="just">
              <a:lnSpc>
                <a:spcPct val="110000"/>
              </a:lnSpc>
              <a:buNone/>
            </a:pPr>
            <a:endParaRPr lang="es-ES" sz="2400" b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s-ES" sz="2000" dirty="0" smtClean="0">
                <a:latin typeface="Arial Narrow" pitchFamily="34" charset="0"/>
              </a:rPr>
              <a:t>Consolidar una planta calificada de docentes investigadores a través de un programa de seguimiento de trayectorias laborales de los recursos humanos formados y en formación y de un programa de ampliación de dedicaciones docentes.</a:t>
            </a:r>
          </a:p>
          <a:p>
            <a:pPr algn="just">
              <a:lnSpc>
                <a:spcPct val="110000"/>
              </a:lnSpc>
            </a:pPr>
            <a:r>
              <a:rPr lang="es-ES" sz="2000" dirty="0" smtClean="0">
                <a:latin typeface="Arial Narrow" pitchFamily="34" charset="0"/>
              </a:rPr>
              <a:t>Diseñar un programa de retención e incorporación de RRHH formados.</a:t>
            </a:r>
          </a:p>
          <a:p>
            <a:pPr algn="just">
              <a:lnSpc>
                <a:spcPct val="110000"/>
              </a:lnSpc>
            </a:pPr>
            <a:r>
              <a:rPr lang="es-ES" sz="2000" dirty="0" smtClean="0">
                <a:latin typeface="Arial Narrow" pitchFamily="34" charset="0"/>
              </a:rPr>
              <a:t>Diseñar un programa de incorporación de personal técnico y profesional de apoyo a la investigación.</a:t>
            </a:r>
          </a:p>
          <a:p>
            <a:pPr algn="just">
              <a:lnSpc>
                <a:spcPct val="110000"/>
              </a:lnSpc>
            </a:pPr>
            <a:endParaRPr lang="es-ES" sz="2000" dirty="0" smtClean="0">
              <a:latin typeface="Arial Narrow" pitchFamily="34" charset="0"/>
            </a:endParaRPr>
          </a:p>
          <a:p>
            <a:pPr algn="just">
              <a:lnSpc>
                <a:spcPct val="110000"/>
              </a:lnSpc>
            </a:pPr>
            <a:endParaRPr lang="es-ES" sz="2000" dirty="0">
              <a:latin typeface="Arial Narrow" pitchFamily="34" charset="0"/>
            </a:endParaRPr>
          </a:p>
          <a:p>
            <a:pPr algn="just">
              <a:lnSpc>
                <a:spcPct val="110000"/>
              </a:lnSpc>
            </a:pPr>
            <a:endParaRPr lang="es-ES" sz="2000" dirty="0">
              <a:latin typeface="Arial Narrow" pitchFamily="34" charset="0"/>
            </a:endParaRPr>
          </a:p>
          <a:p>
            <a:pPr algn="just">
              <a:lnSpc>
                <a:spcPct val="110000"/>
              </a:lnSpc>
              <a:buNone/>
            </a:pPr>
            <a:r>
              <a:rPr lang="es-ES" sz="2000" dirty="0">
                <a:latin typeface="Arial Narrow" pitchFamily="34" charset="0"/>
              </a:rPr>
              <a:t> </a:t>
            </a:r>
            <a:endParaRPr lang="es-AR" sz="2000" dirty="0">
              <a:latin typeface="Arial Narrow" pitchFamily="34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526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60258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AR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Líneas y acciones de mejoramiento</a:t>
            </a:r>
            <a:endParaRPr lang="es-ES_tradnl" sz="2800" b="1" i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10000"/>
              </a:lnSpc>
              <a:buNone/>
            </a:pPr>
            <a:r>
              <a:rPr lang="es-AR" sz="2400" b="1" dirty="0" smtClean="0">
                <a:solidFill>
                  <a:srgbClr val="C00000"/>
                </a:solidFill>
                <a:latin typeface="Arial Narrow" pitchFamily="34" charset="0"/>
              </a:rPr>
              <a:t>4-  Infraestructura y equipamiento</a:t>
            </a:r>
          </a:p>
          <a:p>
            <a:pPr algn="just">
              <a:lnSpc>
                <a:spcPct val="110000"/>
              </a:lnSpc>
              <a:buNone/>
            </a:pPr>
            <a:endParaRPr lang="es-ES" sz="2400" b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s-ES" sz="2000" dirty="0" smtClean="0">
                <a:latin typeface="Arial Narrow" pitchFamily="34" charset="0"/>
              </a:rPr>
              <a:t>Diseñar un programa que establezca líneas de acción para el crecimiento de la infraestructura y el equipamiento y estrategias orientadas a la obtención del financiamiento necesario.</a:t>
            </a:r>
          </a:p>
          <a:p>
            <a:pPr algn="just">
              <a:lnSpc>
                <a:spcPct val="110000"/>
              </a:lnSpc>
              <a:buNone/>
            </a:pPr>
            <a:endParaRPr lang="es-ES" sz="2000" dirty="0">
              <a:latin typeface="Arial Narrow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s-AR" sz="2000" dirty="0" smtClean="0">
                <a:latin typeface="Arial Narrow" pitchFamily="34" charset="0"/>
              </a:rPr>
              <a:t>Incrementar la búsqueda de financiamiento externo destinado a la ampliación o adecuación de la infraestructura y a la adquisición de equipamiento que conduzca al fortalecimiento de las capacidades de la Universidad en </a:t>
            </a:r>
            <a:r>
              <a:rPr lang="es-AR" sz="2000" dirty="0" err="1" smtClean="0">
                <a:latin typeface="Arial Narrow" pitchFamily="34" charset="0"/>
              </a:rPr>
              <a:t>I+D+i</a:t>
            </a:r>
            <a:r>
              <a:rPr lang="es-AR" sz="2000" dirty="0" smtClean="0">
                <a:latin typeface="Arial Narrow" pitchFamily="34" charset="0"/>
              </a:rPr>
              <a:t>.</a:t>
            </a:r>
            <a:r>
              <a:rPr lang="es-ES" sz="2000" dirty="0" smtClean="0">
                <a:latin typeface="Arial Narrow" pitchFamily="34" charset="0"/>
              </a:rPr>
              <a:t> </a:t>
            </a:r>
          </a:p>
          <a:p>
            <a:pPr algn="just">
              <a:lnSpc>
                <a:spcPct val="110000"/>
              </a:lnSpc>
            </a:pPr>
            <a:endParaRPr lang="es-ES" sz="2000" dirty="0" smtClean="0">
              <a:latin typeface="Arial Narrow" pitchFamily="34" charset="0"/>
            </a:endParaRPr>
          </a:p>
          <a:p>
            <a:pPr algn="just">
              <a:lnSpc>
                <a:spcPct val="110000"/>
              </a:lnSpc>
              <a:buNone/>
            </a:pPr>
            <a:endParaRPr lang="es-ES" sz="2000" dirty="0">
              <a:latin typeface="Arial Narrow" pitchFamily="34" charset="0"/>
            </a:endParaRPr>
          </a:p>
          <a:p>
            <a:pPr algn="just">
              <a:lnSpc>
                <a:spcPct val="110000"/>
              </a:lnSpc>
            </a:pPr>
            <a:endParaRPr lang="es-ES" sz="2000" dirty="0">
              <a:latin typeface="Arial Narrow" pitchFamily="34" charset="0"/>
            </a:endParaRPr>
          </a:p>
          <a:p>
            <a:pPr algn="just">
              <a:lnSpc>
                <a:spcPct val="110000"/>
              </a:lnSpc>
              <a:buNone/>
            </a:pPr>
            <a:endParaRPr lang="es-AR" sz="2000" dirty="0">
              <a:latin typeface="Arial Narrow" pitchFamily="34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526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60258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AR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Líneas y acciones de mejoramiento</a:t>
            </a:r>
            <a:endParaRPr lang="es-ES_tradnl" sz="2800" b="1" i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00634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buNone/>
            </a:pPr>
            <a:r>
              <a:rPr lang="es-AR" sz="2400" b="1" dirty="0" smtClean="0">
                <a:solidFill>
                  <a:srgbClr val="C00000"/>
                </a:solidFill>
                <a:latin typeface="Arial Narrow" pitchFamily="34" charset="0"/>
              </a:rPr>
              <a:t>5-  Producción científica y tecnológica</a:t>
            </a:r>
            <a:endParaRPr lang="es-ES" sz="2400" b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s-AR" sz="2000" dirty="0" smtClean="0">
                <a:latin typeface="Arial Narrow" pitchFamily="34" charset="0"/>
              </a:rPr>
              <a:t>Desarrollar</a:t>
            </a:r>
            <a:r>
              <a:rPr lang="es-ES" sz="2000" dirty="0" smtClean="0">
                <a:latin typeface="Arial Narrow" pitchFamily="34" charset="0"/>
              </a:rPr>
              <a:t> una base </a:t>
            </a:r>
            <a:r>
              <a:rPr lang="es-ES" sz="2000" dirty="0">
                <a:latin typeface="Arial Narrow" pitchFamily="34" charset="0"/>
              </a:rPr>
              <a:t>de datos de publicaciones y </a:t>
            </a:r>
            <a:r>
              <a:rPr lang="es-ES" sz="2000" dirty="0" smtClean="0">
                <a:latin typeface="Arial Narrow" pitchFamily="34" charset="0"/>
              </a:rPr>
              <a:t>productos </a:t>
            </a:r>
            <a:r>
              <a:rPr lang="es-ES" sz="2000" dirty="0">
                <a:latin typeface="Arial Narrow" pitchFamily="34" charset="0"/>
              </a:rPr>
              <a:t>de investigación que </a:t>
            </a:r>
            <a:r>
              <a:rPr lang="es-ES" sz="2000" dirty="0" smtClean="0">
                <a:latin typeface="Arial Narrow" pitchFamily="34" charset="0"/>
              </a:rPr>
              <a:t>alimente </a:t>
            </a:r>
            <a:r>
              <a:rPr lang="es-ES" sz="2000" dirty="0">
                <a:latin typeface="Arial Narrow" pitchFamily="34" charset="0"/>
              </a:rPr>
              <a:t>a</a:t>
            </a:r>
            <a:r>
              <a:rPr lang="es-ES" sz="2000" dirty="0" smtClean="0">
                <a:latin typeface="Arial Narrow" pitchFamily="34" charset="0"/>
              </a:rPr>
              <a:t>l </a:t>
            </a:r>
            <a:r>
              <a:rPr lang="es-ES" sz="2000" i="1" dirty="0">
                <a:latin typeface="Arial Narrow" pitchFamily="34" charset="0"/>
              </a:rPr>
              <a:t>Repositorio Digital de Acceso Abierto </a:t>
            </a:r>
            <a:r>
              <a:rPr lang="es-ES" sz="2000" i="1" dirty="0" smtClean="0">
                <a:latin typeface="Arial Narrow" pitchFamily="34" charset="0"/>
              </a:rPr>
              <a:t>UNQ </a:t>
            </a:r>
            <a:r>
              <a:rPr lang="es-ES" sz="2000" dirty="0">
                <a:latin typeface="Arial Narrow" pitchFamily="34" charset="0"/>
              </a:rPr>
              <a:t>y </a:t>
            </a:r>
            <a:r>
              <a:rPr lang="es-ES" sz="2000" dirty="0" smtClean="0">
                <a:latin typeface="Arial Narrow" pitchFamily="34" charset="0"/>
              </a:rPr>
              <a:t>que resulte </a:t>
            </a:r>
            <a:r>
              <a:rPr lang="es-ES" sz="2000" dirty="0">
                <a:latin typeface="Arial Narrow" pitchFamily="34" charset="0"/>
              </a:rPr>
              <a:t>un soporte informático para la provisión de indicadores </a:t>
            </a:r>
            <a:r>
              <a:rPr lang="es-ES" sz="2000" dirty="0" smtClean="0">
                <a:latin typeface="Arial Narrow" pitchFamily="34" charset="0"/>
              </a:rPr>
              <a:t>confiables y comparables para la toma de decisiones. </a:t>
            </a:r>
          </a:p>
          <a:p>
            <a:pPr algn="just">
              <a:lnSpc>
                <a:spcPct val="110000"/>
              </a:lnSpc>
            </a:pPr>
            <a:r>
              <a:rPr lang="es-ES" sz="2000" dirty="0" smtClean="0">
                <a:latin typeface="Arial Narrow" pitchFamily="34" charset="0"/>
              </a:rPr>
              <a:t>De </a:t>
            </a:r>
            <a:r>
              <a:rPr lang="es-ES" sz="2000" dirty="0">
                <a:latin typeface="Arial Narrow" pitchFamily="34" charset="0"/>
              </a:rPr>
              <a:t>manera complementaria disponer de </a:t>
            </a:r>
            <a:r>
              <a:rPr lang="es-ES" sz="2000" i="1" dirty="0">
                <a:latin typeface="Arial Narrow" pitchFamily="34" charset="0"/>
              </a:rPr>
              <a:t>software</a:t>
            </a:r>
            <a:r>
              <a:rPr lang="es-ES" sz="2000" dirty="0">
                <a:latin typeface="Arial Narrow" pitchFamily="34" charset="0"/>
              </a:rPr>
              <a:t> de búsqueda y análisis estratégico de la producción científica y tecnológica en distintos campos del conocimiento a nivel global. </a:t>
            </a:r>
            <a:endParaRPr lang="es-ES" sz="2000" dirty="0" smtClean="0">
              <a:latin typeface="Arial Narrow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s-ES" sz="2000" dirty="0" smtClean="0">
                <a:latin typeface="Arial Narrow" pitchFamily="34" charset="0"/>
              </a:rPr>
              <a:t>Diseñar estrategias orientadas a mejorar las condiciones de difusión de la producción científica y tecnológica, atendiendo a la especificidad de cada área de conocimiento.</a:t>
            </a:r>
          </a:p>
          <a:p>
            <a:pPr algn="just">
              <a:lnSpc>
                <a:spcPct val="110000"/>
              </a:lnSpc>
            </a:pPr>
            <a:r>
              <a:rPr lang="es-ES" sz="2000" dirty="0" smtClean="0">
                <a:latin typeface="Arial Narrow" pitchFamily="34" charset="0"/>
              </a:rPr>
              <a:t>Promover la construcción de competencias para la obtención de financiamiento externo del Sistema de I+D.</a:t>
            </a:r>
          </a:p>
          <a:p>
            <a:pPr algn="just">
              <a:lnSpc>
                <a:spcPct val="110000"/>
              </a:lnSpc>
            </a:pPr>
            <a:endParaRPr lang="es-ES" sz="2000" dirty="0" smtClean="0">
              <a:latin typeface="Arial Narrow" pitchFamily="34" charset="0"/>
            </a:endParaRPr>
          </a:p>
          <a:p>
            <a:pPr algn="just">
              <a:lnSpc>
                <a:spcPct val="110000"/>
              </a:lnSpc>
            </a:pPr>
            <a:endParaRPr lang="es-ES" sz="2000" dirty="0">
              <a:latin typeface="Arial Narrow" pitchFamily="34" charset="0"/>
            </a:endParaRPr>
          </a:p>
          <a:p>
            <a:pPr algn="just">
              <a:lnSpc>
                <a:spcPct val="110000"/>
              </a:lnSpc>
            </a:pPr>
            <a:endParaRPr lang="es-ES" sz="2000" dirty="0">
              <a:latin typeface="Arial Narrow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s-ES" sz="2000" dirty="0">
                <a:latin typeface="Arial Narrow" pitchFamily="34" charset="0"/>
              </a:rPr>
              <a:t> </a:t>
            </a:r>
            <a:endParaRPr lang="es-AR" sz="2000" dirty="0">
              <a:latin typeface="Arial Narrow" pitchFamily="34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526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60258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s-AR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Líneas y acciones de mejoramiento</a:t>
            </a:r>
            <a:endParaRPr lang="es-ES_tradnl" sz="2800" b="1" i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600200"/>
            <a:ext cx="8401080" cy="4829196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30000"/>
              </a:lnSpc>
            </a:pPr>
            <a:r>
              <a:rPr lang="es-ES" sz="7200" dirty="0" smtClean="0">
                <a:latin typeface="Arial Narrow" pitchFamily="34" charset="0"/>
              </a:rPr>
              <a:t>Disponer de un diagnóstico integral del desarrollo de la función </a:t>
            </a:r>
            <a:r>
              <a:rPr lang="es-ES" sz="7200" dirty="0" err="1" smtClean="0">
                <a:latin typeface="Arial Narrow" pitchFamily="34" charset="0"/>
              </a:rPr>
              <a:t>I+D+i</a:t>
            </a:r>
            <a:r>
              <a:rPr lang="es-ES" sz="7200" dirty="0" smtClean="0">
                <a:latin typeface="Arial Narrow" pitchFamily="34" charset="0"/>
              </a:rPr>
              <a:t> en la Universidad, su articulación con el resto de las funciones universitarias y con el entorno regional, nacional, e internacional.</a:t>
            </a:r>
          </a:p>
          <a:p>
            <a:pPr algn="just">
              <a:lnSpc>
                <a:spcPct val="130000"/>
              </a:lnSpc>
            </a:pPr>
            <a:r>
              <a:rPr lang="es-ES" sz="7200" dirty="0" smtClean="0">
                <a:latin typeface="Arial Narrow" pitchFamily="34" charset="0"/>
              </a:rPr>
              <a:t>Involucrar al conjunto de los actores institucionales en la reflexión crítica sobre la evolución y el desarrollo futuro de estas actividades .</a:t>
            </a:r>
          </a:p>
          <a:p>
            <a:pPr algn="just">
              <a:lnSpc>
                <a:spcPct val="130000"/>
              </a:lnSpc>
            </a:pPr>
            <a:r>
              <a:rPr lang="es-ES" sz="7200" dirty="0" smtClean="0">
                <a:latin typeface="Arial Narrow" pitchFamily="34" charset="0"/>
              </a:rPr>
              <a:t>Evidenciar el ingente esfuerzo presupuestario realizado por la UNQ para contribuir al desarrollo del Sistema, así como los significativos aportes financieros de la </a:t>
            </a:r>
            <a:r>
              <a:rPr lang="es-ES" sz="7200" dirty="0" err="1" smtClean="0">
                <a:latin typeface="Arial Narrow" pitchFamily="34" charset="0"/>
              </a:rPr>
              <a:t>ANPCyT</a:t>
            </a:r>
            <a:r>
              <a:rPr lang="es-ES" sz="7200" dirty="0" smtClean="0">
                <a:latin typeface="Arial Narrow" pitchFamily="34" charset="0"/>
              </a:rPr>
              <a:t>, el </a:t>
            </a:r>
            <a:r>
              <a:rPr lang="es-ES" sz="7200" dirty="0" err="1" smtClean="0">
                <a:latin typeface="Arial Narrow" pitchFamily="34" charset="0"/>
              </a:rPr>
              <a:t>MINCyT</a:t>
            </a:r>
            <a:r>
              <a:rPr lang="es-ES" sz="7200" dirty="0" smtClean="0">
                <a:latin typeface="Arial Narrow" pitchFamily="34" charset="0"/>
              </a:rPr>
              <a:t> y el CONICET para sostener y expandir la actividades de investigación e innovación en la Universidad.</a:t>
            </a:r>
          </a:p>
          <a:p>
            <a:pPr algn="just">
              <a:lnSpc>
                <a:spcPct val="130000"/>
              </a:lnSpc>
            </a:pPr>
            <a:r>
              <a:rPr lang="es-ES" sz="7200" dirty="0" smtClean="0">
                <a:latin typeface="Arial Narrow" pitchFamily="34" charset="0"/>
              </a:rPr>
              <a:t>Disponer de un insumo que dé soporte a la toma de decisiones sobre la implementación de nuevas estrategias y acciones tendientes a fortalecer y promover la función.   </a:t>
            </a:r>
          </a:p>
          <a:p>
            <a:pPr algn="just">
              <a:lnSpc>
                <a:spcPct val="130000"/>
              </a:lnSpc>
            </a:pPr>
            <a:r>
              <a:rPr lang="es-ES" sz="7200" smtClean="0">
                <a:latin typeface="Arial Narrow" pitchFamily="34" charset="0"/>
              </a:rPr>
              <a:t>Enriquecer </a:t>
            </a:r>
            <a:r>
              <a:rPr lang="es-ES" sz="7200" dirty="0" smtClean="0">
                <a:latin typeface="Arial Narrow" pitchFamily="34" charset="0"/>
              </a:rPr>
              <a:t>el análisis endógeno con la evaluación externa, la cual servirá de base para la formulación del Plan de Mejoramiento, con el apoyo del </a:t>
            </a:r>
            <a:r>
              <a:rPr lang="es-ES" sz="7200" dirty="0" err="1" smtClean="0">
                <a:latin typeface="Arial Narrow" pitchFamily="34" charset="0"/>
              </a:rPr>
              <a:t>MINCyT</a:t>
            </a:r>
            <a:r>
              <a:rPr lang="es-ES" sz="7200" dirty="0" smtClean="0">
                <a:latin typeface="Arial Narrow" pitchFamily="34" charset="0"/>
              </a:rPr>
              <a:t>. </a:t>
            </a:r>
          </a:p>
          <a:p>
            <a:endParaRPr lang="es-ES" sz="7200" b="1" i="1" dirty="0" smtClean="0">
              <a:latin typeface="Arial Narrow" pitchFamily="34" charset="0"/>
            </a:endParaRPr>
          </a:p>
          <a:p>
            <a:endParaRPr lang="es-ES" sz="5500" b="1" i="1" dirty="0" smtClean="0">
              <a:latin typeface="Arial Narrow" pitchFamily="34" charset="0"/>
            </a:endParaRPr>
          </a:p>
          <a:p>
            <a:endParaRPr lang="es-ES" sz="5500" b="1" i="1" dirty="0" smtClean="0">
              <a:latin typeface="Arial Narrow" pitchFamily="34" charset="0"/>
            </a:endParaRPr>
          </a:p>
          <a:p>
            <a:pPr>
              <a:buNone/>
            </a:pPr>
            <a:r>
              <a:rPr lang="es-ES" sz="5500" b="1" i="1" dirty="0" smtClean="0">
                <a:latin typeface="Arial Narrow" pitchFamily="34" charset="0"/>
              </a:rPr>
              <a:t> </a:t>
            </a:r>
            <a:endParaRPr lang="es-ES" sz="5500" b="1" i="1" dirty="0">
              <a:latin typeface="Arial Narrow" pitchFamily="34" charset="0"/>
            </a:endParaRPr>
          </a:p>
          <a:p>
            <a:pPr algn="ctr">
              <a:buFont typeface="Wingdings" pitchFamily="2" charset="2"/>
              <a:buNone/>
            </a:pPr>
            <a:endParaRPr lang="es-ES" sz="2400" b="1" i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ctr">
              <a:buFont typeface="Wingdings" pitchFamily="2" charset="2"/>
              <a:buNone/>
            </a:pPr>
            <a:endParaRPr lang="es-ES" sz="2400" b="1" i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ctr">
              <a:buFont typeface="Wingdings" pitchFamily="2" charset="2"/>
              <a:buNone/>
            </a:pPr>
            <a:endParaRPr lang="es-ES" sz="2400" b="1" i="1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 algn="ctr">
              <a:buFont typeface="Wingdings" pitchFamily="2" charset="2"/>
              <a:buNone/>
            </a:pPr>
            <a:endParaRPr lang="es-ES_tradnl" sz="2400" dirty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None/>
            </a:pPr>
            <a:endParaRPr lang="es-ES" sz="24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5260" y="548680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02580" y="427038"/>
            <a:ext cx="6338664" cy="1057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Utilidad del ejercicio de autoevaluación de la función </a:t>
            </a:r>
            <a:r>
              <a:rPr lang="es-ES_tradnl" sz="2800" b="1" i="1" dirty="0" err="1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I+D+i</a:t>
            </a:r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 en la UNQ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95288" y="1628800"/>
            <a:ext cx="8424862" cy="4536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177800" indent="-177800">
              <a:lnSpc>
                <a:spcPct val="9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es-ES_tradnl" sz="2000" b="1" dirty="0" smtClean="0">
                <a:latin typeface="Arial Narrow" pitchFamily="34" charset="0"/>
              </a:rPr>
              <a:t>Funciones básicas </a:t>
            </a:r>
            <a:r>
              <a:rPr lang="es-ES_tradnl" sz="2000" dirty="0" smtClean="0">
                <a:latin typeface="Arial Narrow" pitchFamily="34" charset="0"/>
              </a:rPr>
              <a:t>(</a:t>
            </a:r>
            <a:r>
              <a:rPr lang="es-ES_tradnl" sz="2000" b="1" i="1" dirty="0" smtClean="0">
                <a:latin typeface="Arial Narrow" pitchFamily="34" charset="0"/>
              </a:rPr>
              <a:t>Estatuto UNQ</a:t>
            </a:r>
            <a:r>
              <a:rPr lang="es-ES_tradnl" sz="2000" dirty="0" smtClean="0">
                <a:latin typeface="Arial Narrow" pitchFamily="34" charset="0"/>
              </a:rPr>
              <a:t>): </a:t>
            </a:r>
          </a:p>
          <a:p>
            <a:pPr marL="177800" indent="-177800">
              <a:lnSpc>
                <a:spcPct val="90000"/>
              </a:lnSpc>
              <a:spcAft>
                <a:spcPts val="1000"/>
              </a:spcAft>
            </a:pPr>
            <a:r>
              <a:rPr lang="es-ES_tradnl" sz="2000" dirty="0" smtClean="0">
                <a:latin typeface="Arial Narrow" pitchFamily="34" charset="0"/>
              </a:rPr>
              <a:t>   Docencia, investigación, formación de recursos humanos, desarrollo tecnológico, innovación productiva y promoción de la cultura.</a:t>
            </a:r>
          </a:p>
          <a:p>
            <a:pPr marL="177800" indent="-177800">
              <a:lnSpc>
                <a:spcPct val="90000"/>
              </a:lnSpc>
              <a:spcAft>
                <a:spcPts val="1000"/>
              </a:spcAft>
            </a:pPr>
            <a:endParaRPr lang="es-ES_tradnl" sz="2000" dirty="0" smtClean="0">
              <a:latin typeface="Arial Narrow" pitchFamily="34" charset="0"/>
            </a:endParaRPr>
          </a:p>
          <a:p>
            <a:pPr marL="177800" indent="-177800">
              <a:lnSpc>
                <a:spcPct val="90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es-ES_tradnl" sz="2000" b="1" dirty="0" smtClean="0">
                <a:latin typeface="Arial Narrow" pitchFamily="34" charset="0"/>
              </a:rPr>
              <a:t>Plan Estratégico Institucional  2011-2016</a:t>
            </a:r>
            <a:r>
              <a:rPr lang="es-ES_tradnl" sz="2000" dirty="0" smtClean="0">
                <a:latin typeface="Arial Narrow" pitchFamily="34" charset="0"/>
              </a:rPr>
              <a:t> (Resol. Nº 1238/11): </a:t>
            </a:r>
          </a:p>
          <a:p>
            <a:pPr marL="177800" indent="-177800">
              <a:lnSpc>
                <a:spcPct val="90000"/>
              </a:lnSpc>
              <a:spcAft>
                <a:spcPts val="1000"/>
              </a:spcAft>
            </a:pPr>
            <a:r>
              <a:rPr lang="es-ES_tradnl" sz="2000" dirty="0" smtClean="0">
                <a:latin typeface="Arial Narrow" pitchFamily="34" charset="0"/>
              </a:rPr>
              <a:t>   Instrumento de gestión para formalizar procesos tendientes a la consolidación y crecimiento de las áreas sustantivas, la mejora de la calidad académica y el fortalecimiento de la infraestructura, </a:t>
            </a:r>
            <a:r>
              <a:rPr lang="es-ES_tradnl" sz="2000" dirty="0" smtClean="0">
                <a:latin typeface="Arial Narrow" pitchFamily="34" charset="0"/>
              </a:rPr>
              <a:t>del equipamiento </a:t>
            </a:r>
            <a:r>
              <a:rPr lang="es-ES_tradnl" sz="2000" dirty="0" smtClean="0">
                <a:latin typeface="Arial Narrow" pitchFamily="34" charset="0"/>
              </a:rPr>
              <a:t>tecnológico y </a:t>
            </a:r>
            <a:r>
              <a:rPr lang="es-ES_tradnl" sz="2000" dirty="0" smtClean="0">
                <a:latin typeface="Arial Narrow" pitchFamily="34" charset="0"/>
              </a:rPr>
              <a:t>de los servicios</a:t>
            </a:r>
            <a:r>
              <a:rPr lang="es-ES_tradnl" sz="2000" dirty="0" smtClean="0">
                <a:latin typeface="Arial Narrow" pitchFamily="34" charset="0"/>
              </a:rPr>
              <a:t>. </a:t>
            </a:r>
          </a:p>
          <a:p>
            <a:pPr marL="177800" indent="-177800">
              <a:lnSpc>
                <a:spcPct val="90000"/>
              </a:lnSpc>
              <a:spcAft>
                <a:spcPts val="1000"/>
              </a:spcAft>
            </a:pPr>
            <a:endParaRPr lang="es-ES_tradnl" sz="2000" dirty="0" smtClean="0">
              <a:latin typeface="Arial Narrow" pitchFamily="34" charset="0"/>
            </a:endParaRPr>
          </a:p>
          <a:p>
            <a:pPr marL="177800" indent="-177800">
              <a:spcAft>
                <a:spcPts val="1000"/>
              </a:spcAft>
              <a:buClrTx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AR" sz="2000" b="1" dirty="0" smtClean="0">
                <a:latin typeface="Arial Narrow" pitchFamily="34" charset="0"/>
              </a:rPr>
              <a:t>Modelo </a:t>
            </a:r>
            <a:r>
              <a:rPr lang="es-AR" sz="2000" b="1" dirty="0">
                <a:latin typeface="Arial Narrow" pitchFamily="34" charset="0"/>
              </a:rPr>
              <a:t>de gestión centralizada de las actividades de </a:t>
            </a:r>
            <a:r>
              <a:rPr lang="es-AR" sz="2000" b="1" dirty="0" err="1" smtClean="0">
                <a:latin typeface="Arial Narrow" pitchFamily="34" charset="0"/>
              </a:rPr>
              <a:t>I+D+i</a:t>
            </a:r>
            <a:r>
              <a:rPr lang="es-AR" sz="2000" dirty="0" smtClean="0">
                <a:latin typeface="Arial Narrow" pitchFamily="34" charset="0"/>
              </a:rPr>
              <a:t>:</a:t>
            </a:r>
          </a:p>
          <a:p>
            <a:pPr marL="635000" lvl="1" indent="-177800">
              <a:spcAft>
                <a:spcPts val="1000"/>
              </a:spcAft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AR" sz="2000" dirty="0" smtClean="0">
                <a:latin typeface="Arial Narrow" pitchFamily="34" charset="0"/>
              </a:rPr>
              <a:t>Secretaría </a:t>
            </a:r>
            <a:r>
              <a:rPr lang="es-AR" sz="2000" dirty="0">
                <a:latin typeface="Arial Narrow" pitchFamily="34" charset="0"/>
              </a:rPr>
              <a:t>de Investigación- </a:t>
            </a:r>
            <a:r>
              <a:rPr lang="es-AR" sz="2000" dirty="0" smtClean="0">
                <a:latin typeface="Arial Narrow" pitchFamily="34" charset="0"/>
              </a:rPr>
              <a:t>SI</a:t>
            </a:r>
          </a:p>
          <a:p>
            <a:pPr marL="635000" lvl="1" indent="-177800">
              <a:spcAft>
                <a:spcPts val="1000"/>
              </a:spcAft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AR" sz="2000" dirty="0" smtClean="0">
                <a:latin typeface="Arial Narrow" pitchFamily="34" charset="0"/>
              </a:rPr>
              <a:t>Secretaría </a:t>
            </a:r>
            <a:r>
              <a:rPr lang="es-AR" sz="2000" dirty="0">
                <a:latin typeface="Arial Narrow" pitchFamily="34" charset="0"/>
              </a:rPr>
              <a:t>de Innovación y Transferencia Tecnológica – </a:t>
            </a:r>
            <a:r>
              <a:rPr lang="es-AR" sz="2000" dirty="0" smtClean="0">
                <a:latin typeface="Arial Narrow" pitchFamily="34" charset="0"/>
              </a:rPr>
              <a:t>SITTEC</a:t>
            </a:r>
            <a:endParaRPr lang="es-AR" sz="2000" dirty="0">
              <a:latin typeface="Arial Narrow" pitchFamily="34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332656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Contexto institucional de la </a:t>
            </a:r>
            <a:r>
              <a:rPr kumimoji="0" lang="es-ES_tradnl" sz="2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I+D+i</a:t>
            </a:r>
            <a:endParaRPr kumimoji="0" lang="es-AR" sz="2800" b="0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400" b="1" i="1" dirty="0" smtClean="0">
                <a:solidFill>
                  <a:srgbClr val="C00000"/>
                </a:solidFill>
                <a:latin typeface="Arial Narrow" pitchFamily="34" charset="0"/>
              </a:rPr>
              <a:t>Valoración del marco contextual de la función </a:t>
            </a:r>
            <a:br>
              <a:rPr lang="es-ES_tradnl" sz="2400" b="1" i="1" dirty="0" smtClean="0">
                <a:solidFill>
                  <a:srgbClr val="C00000"/>
                </a:solidFill>
                <a:latin typeface="Arial Narrow" pitchFamily="34" charset="0"/>
              </a:rPr>
            </a:br>
            <a:r>
              <a:rPr lang="es-ES_tradnl" sz="2400" b="1" i="1" dirty="0" smtClean="0">
                <a:solidFill>
                  <a:srgbClr val="C00000"/>
                </a:solidFill>
                <a:latin typeface="Arial Narrow" pitchFamily="34" charset="0"/>
              </a:rPr>
              <a:t>Investigadores y becarios encuestados</a:t>
            </a:r>
            <a:endParaRPr lang="es-AR" sz="2400" dirty="0">
              <a:solidFill>
                <a:srgbClr val="C00000"/>
              </a:solidFill>
            </a:endParaRPr>
          </a:p>
        </p:txBody>
      </p:sp>
      <p:graphicFrame>
        <p:nvGraphicFramePr>
          <p:cNvPr id="4" name="3 Diagrama"/>
          <p:cNvGraphicFramePr/>
          <p:nvPr/>
        </p:nvGraphicFramePr>
        <p:xfrm>
          <a:off x="142845" y="1714488"/>
          <a:ext cx="2500329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Gráfico"/>
          <p:cNvGraphicFramePr/>
          <p:nvPr/>
        </p:nvGraphicFramePr>
        <p:xfrm>
          <a:off x="3000364" y="1857364"/>
          <a:ext cx="5929354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8 Diagrama"/>
          <p:cNvGraphicFramePr/>
          <p:nvPr/>
        </p:nvGraphicFramePr>
        <p:xfrm>
          <a:off x="0" y="1500174"/>
          <a:ext cx="4860032" cy="51435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4143372" y="1500175"/>
            <a:ext cx="4500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indent="-95250">
              <a:buFont typeface="Arial" pitchFamily="34" charset="0"/>
              <a:buChar char="•"/>
            </a:pPr>
            <a:r>
              <a:rPr lang="es-ES" sz="1200" b="1" dirty="0" smtClean="0">
                <a:latin typeface="Arial Narrow" pitchFamily="34" charset="0"/>
              </a:rPr>
              <a:t>Convocatorias anuales y bianuales. Evaluación externa y seguimiento de actividades de investigación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48264" y="332656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2:</a:t>
            </a:r>
            <a:r>
              <a:rPr kumimoji="0" lang="es-ES_tradnl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 </a:t>
            </a:r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Políticas y Estrategias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400" b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Planificación Estratégica: Metas y Acciones</a:t>
            </a:r>
            <a:endParaRPr lang="es-AR" sz="2400" b="1" dirty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11" name="5 CuadroTexto"/>
          <p:cNvSpPr txBox="1"/>
          <p:nvPr/>
        </p:nvSpPr>
        <p:spPr>
          <a:xfrm>
            <a:off x="4143372" y="2348880"/>
            <a:ext cx="4500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lvl="5" indent="-88900">
              <a:buFont typeface="Arial" pitchFamily="34" charset="0"/>
              <a:buChar char="•"/>
            </a:pPr>
            <a:r>
              <a:rPr lang="es-ES" sz="1200" b="1" dirty="0" smtClean="0">
                <a:latin typeface="Arial Narrow" pitchFamily="34" charset="0"/>
              </a:rPr>
              <a:t>PICTO – Proyectos Orientados por la Práctica Profesional – Proyectos de Investigación en Temas de Vacancia</a:t>
            </a:r>
          </a:p>
        </p:txBody>
      </p:sp>
      <p:sp>
        <p:nvSpPr>
          <p:cNvPr id="12" name="5 CuadroTexto"/>
          <p:cNvSpPr txBox="1"/>
          <p:nvPr/>
        </p:nvSpPr>
        <p:spPr>
          <a:xfrm>
            <a:off x="4143372" y="3140968"/>
            <a:ext cx="4500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indent="-95250">
              <a:buFont typeface="Arial" pitchFamily="34" charset="0"/>
              <a:buChar char="•"/>
            </a:pPr>
            <a:r>
              <a:rPr lang="es-ES" sz="1200" b="1" dirty="0" smtClean="0">
                <a:latin typeface="Arial Narrow" pitchFamily="34" charset="0"/>
              </a:rPr>
              <a:t>Incentivos a la formación de RRHH (becas, subsidios, exigencia para la conformación de GI, incentivos en las asignación de fondos).</a:t>
            </a:r>
          </a:p>
        </p:txBody>
      </p:sp>
      <p:sp>
        <p:nvSpPr>
          <p:cNvPr id="13" name="5 CuadroTexto"/>
          <p:cNvSpPr txBox="1"/>
          <p:nvPr/>
        </p:nvSpPr>
        <p:spPr>
          <a:xfrm>
            <a:off x="4143372" y="3789040"/>
            <a:ext cx="45005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indent="-95250" algn="just">
              <a:buFont typeface="Arial" pitchFamily="34" charset="0"/>
              <a:buChar char="•"/>
            </a:pPr>
            <a:r>
              <a:rPr lang="es-ES" sz="1200" b="1" dirty="0" smtClean="0">
                <a:latin typeface="Arial Narrow" pitchFamily="34" charset="0"/>
              </a:rPr>
              <a:t>Reglamentación de Institutos, Centros y otras unidades institucionales de investigación (articulación </a:t>
            </a:r>
            <a:r>
              <a:rPr lang="es-ES" sz="1200" b="1" dirty="0" err="1" smtClean="0">
                <a:latin typeface="Arial Narrow" pitchFamily="34" charset="0"/>
              </a:rPr>
              <a:t>intra</a:t>
            </a:r>
            <a:r>
              <a:rPr lang="es-ES" sz="1200" b="1" dirty="0" smtClean="0">
                <a:latin typeface="Arial Narrow" pitchFamily="34" charset="0"/>
              </a:rPr>
              <a:t>-institucional)</a:t>
            </a:r>
          </a:p>
          <a:p>
            <a:pPr marL="95250" indent="-95250" algn="just">
              <a:buFont typeface="Arial" pitchFamily="34" charset="0"/>
              <a:buChar char="•"/>
            </a:pPr>
            <a:r>
              <a:rPr lang="es-ES" sz="1200" b="1" dirty="0" err="1" smtClean="0">
                <a:latin typeface="Arial Narrow" pitchFamily="34" charset="0"/>
              </a:rPr>
              <a:t>Asociatividad</a:t>
            </a:r>
            <a:r>
              <a:rPr lang="es-ES" sz="1200" b="1" dirty="0" smtClean="0">
                <a:latin typeface="Arial Narrow" pitchFamily="34" charset="0"/>
              </a:rPr>
              <a:t>: PME/ PAE/ PRAMIN/ </a:t>
            </a:r>
            <a:r>
              <a:rPr lang="es-ES" sz="1200" b="1" dirty="0" err="1" smtClean="0">
                <a:latin typeface="Arial Narrow" pitchFamily="34" charset="0"/>
              </a:rPr>
              <a:t>PRIETec</a:t>
            </a:r>
            <a:r>
              <a:rPr lang="es-ES" sz="1200" b="1" dirty="0" smtClean="0">
                <a:latin typeface="Arial Narrow" pitchFamily="34" charset="0"/>
              </a:rPr>
              <a:t>/ PICT-E/ FIN-SET/ FS </a:t>
            </a:r>
            <a:r>
              <a:rPr lang="es-ES" sz="1200" b="1" dirty="0" err="1" smtClean="0">
                <a:latin typeface="Arial Narrow" pitchFamily="34" charset="0"/>
              </a:rPr>
              <a:t>Bio</a:t>
            </a:r>
            <a:r>
              <a:rPr lang="es-ES" sz="1200" b="1" dirty="0" smtClean="0">
                <a:latin typeface="Arial Narrow" pitchFamily="34" charset="0"/>
              </a:rPr>
              <a:t> - PBIT/ FITS Desarrollo Social/ Programa Institucional de Intervención Socio Ambiental/ PISAC/ Centro de Medicina </a:t>
            </a:r>
            <a:r>
              <a:rPr lang="es-ES" sz="1200" b="1" dirty="0" err="1" smtClean="0">
                <a:latin typeface="Arial Narrow" pitchFamily="34" charset="0"/>
              </a:rPr>
              <a:t>Traslacional</a:t>
            </a:r>
            <a:r>
              <a:rPr lang="es-ES" sz="1200" b="1" dirty="0" smtClean="0">
                <a:latin typeface="Arial Narrow" pitchFamily="34" charset="0"/>
              </a:rPr>
              <a:t> – CEMET (Hospital El Cruce-Néstor Kirchner, UNQ, UNAJ)</a:t>
            </a:r>
          </a:p>
        </p:txBody>
      </p:sp>
      <p:sp>
        <p:nvSpPr>
          <p:cNvPr id="14" name="5 CuadroTexto"/>
          <p:cNvSpPr txBox="1"/>
          <p:nvPr/>
        </p:nvSpPr>
        <p:spPr>
          <a:xfrm>
            <a:off x="4143372" y="5085184"/>
            <a:ext cx="450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indent="-95250">
              <a:buFont typeface="Arial" pitchFamily="34" charset="0"/>
              <a:buChar char="•"/>
            </a:pPr>
            <a:r>
              <a:rPr lang="es-ES" sz="1200" b="1" dirty="0" smtClean="0">
                <a:latin typeface="Arial Narrow" pitchFamily="34" charset="0"/>
              </a:rPr>
              <a:t>SPOTT – Regulación de actividades de transferencia (Unidades Ejecutoras - Empresas Incubadas – </a:t>
            </a:r>
            <a:r>
              <a:rPr lang="es-ES" sz="1200" b="1" dirty="0" err="1" smtClean="0">
                <a:latin typeface="Arial Narrow" pitchFamily="34" charset="0"/>
              </a:rPr>
              <a:t>Emprendedorismo</a:t>
            </a:r>
            <a:r>
              <a:rPr lang="es-ES" sz="1200" b="1" dirty="0" smtClean="0">
                <a:latin typeface="Arial Narrow" pitchFamily="34" charset="0"/>
              </a:rPr>
              <a:t>) </a:t>
            </a:r>
          </a:p>
          <a:p>
            <a:pPr marL="95250" indent="-95250">
              <a:buFont typeface="Arial" pitchFamily="34" charset="0"/>
              <a:buChar char="•"/>
            </a:pPr>
            <a:r>
              <a:rPr lang="es-ES" sz="1200" b="1" dirty="0" smtClean="0">
                <a:latin typeface="Arial Narrow" pitchFamily="34" charset="0"/>
              </a:rPr>
              <a:t>Plataforma de Servicios Biotecnológicos (</a:t>
            </a:r>
            <a:r>
              <a:rPr lang="es-ES" sz="1200" b="1" dirty="0" err="1" smtClean="0">
                <a:latin typeface="Arial Narrow" pitchFamily="34" charset="0"/>
              </a:rPr>
              <a:t>PRIETec</a:t>
            </a:r>
            <a:r>
              <a:rPr lang="es-ES" sz="1200" b="1" dirty="0" smtClean="0">
                <a:latin typeface="Arial Narrow" pitchFamily="34" charset="0"/>
              </a:rPr>
              <a:t>.)</a:t>
            </a:r>
            <a:endParaRPr lang="en-US" dirty="0"/>
          </a:p>
        </p:txBody>
      </p:sp>
      <p:sp>
        <p:nvSpPr>
          <p:cNvPr id="15" name="5 CuadroTexto"/>
          <p:cNvSpPr txBox="1"/>
          <p:nvPr/>
        </p:nvSpPr>
        <p:spPr>
          <a:xfrm>
            <a:off x="4143372" y="6023029"/>
            <a:ext cx="450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lvl="0" indent="-95250">
              <a:buFont typeface="Arial" pitchFamily="34" charset="0"/>
              <a:buChar char="•"/>
            </a:pPr>
            <a:r>
              <a:rPr lang="es-ES_tradnl" sz="1200" b="1" dirty="0" smtClean="0">
                <a:latin typeface="Arial Narrow" pitchFamily="34" charset="0"/>
              </a:rPr>
              <a:t>Gestión y seguimiento de registro de propiedad intelectual, registros legales (patentes, marcas, derechos de autor, etc.) ó construcciones contractuales  alternativas.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00664" y="485056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2: </a:t>
            </a:r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Políticas y Estrategias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800" b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Valoración de los encuestados</a:t>
            </a:r>
            <a:endParaRPr lang="es-AR" sz="2800" b="1" dirty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  <p:graphicFrame>
        <p:nvGraphicFramePr>
          <p:cNvPr id="6" name="5 Gráfico"/>
          <p:cNvGraphicFramePr/>
          <p:nvPr/>
        </p:nvGraphicFramePr>
        <p:xfrm>
          <a:off x="1000100" y="2071678"/>
          <a:ext cx="750099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8 Diagrama"/>
          <p:cNvGraphicFramePr/>
          <p:nvPr/>
        </p:nvGraphicFramePr>
        <p:xfrm>
          <a:off x="611188" y="4221089"/>
          <a:ext cx="8280400" cy="1957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1634" name="Object 194"/>
          <p:cNvGraphicFramePr>
            <a:graphicFrameLocks noChangeAspect="1"/>
          </p:cNvGraphicFramePr>
          <p:nvPr/>
        </p:nvGraphicFramePr>
        <p:xfrm>
          <a:off x="611561" y="1772816"/>
          <a:ext cx="8051428" cy="2180059"/>
        </p:xfrm>
        <a:graphic>
          <a:graphicData uri="http://schemas.openxmlformats.org/presentationml/2006/ole">
            <p:oleObj spid="_x0000_s1026" name="Document" r:id="rId7" imgW="8405547" imgH="1965386" progId="Word.Document.8">
              <p:embed/>
            </p:oleObj>
          </a:graphicData>
        </a:graphic>
      </p:graphicFrame>
      <p:sp>
        <p:nvSpPr>
          <p:cNvPr id="61635" name="Text Box 195"/>
          <p:cNvSpPr txBox="1">
            <a:spLocks noChangeArrowheads="1"/>
          </p:cNvSpPr>
          <p:nvPr/>
        </p:nvSpPr>
        <p:spPr bwMode="auto">
          <a:xfrm>
            <a:off x="684213" y="4365625"/>
            <a:ext cx="7632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AR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00664" y="485056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609600" y="427038"/>
            <a:ext cx="6338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3: </a:t>
            </a:r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Gestión de la función I+D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600" b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Presupuesto</a:t>
            </a:r>
            <a:endParaRPr lang="es-AR" sz="2600" b="1" dirty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59832" y="292494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sz="2700" b="1" i="1" dirty="0" smtClean="0">
                <a:latin typeface="Arial Narrow" pitchFamily="34" charset="0"/>
              </a:rPr>
              <a:t/>
            </a:r>
            <a:br>
              <a:rPr lang="es-ES_tradnl" sz="2700" b="1" i="1" dirty="0" smtClean="0">
                <a:latin typeface="Arial Narrow" pitchFamily="34" charset="0"/>
              </a:rPr>
            </a:br>
            <a:r>
              <a:rPr lang="es-ES_tradnl" sz="2700" b="1" i="1" dirty="0" smtClean="0">
                <a:latin typeface="Arial Narrow" pitchFamily="34" charset="0"/>
              </a:rPr>
              <a:t/>
            </a:r>
            <a:br>
              <a:rPr lang="es-ES_tradnl" sz="2700" b="1" i="1" dirty="0" smtClean="0">
                <a:latin typeface="Arial Narrow" pitchFamily="34" charset="0"/>
              </a:rPr>
            </a:br>
            <a:r>
              <a:rPr lang="es-ES" b="1" i="1" dirty="0" smtClean="0">
                <a:latin typeface="Arial Narrow" pitchFamily="32" charset="0"/>
              </a:rPr>
              <a:t/>
            </a:r>
            <a:br>
              <a:rPr lang="es-ES" b="1" i="1" dirty="0" smtClean="0">
                <a:latin typeface="Arial Narrow" pitchFamily="32" charset="0"/>
              </a:rPr>
            </a:br>
            <a:endParaRPr lang="en-US" dirty="0"/>
          </a:p>
        </p:txBody>
      </p:sp>
      <p:graphicFrame>
        <p:nvGraphicFramePr>
          <p:cNvPr id="3" name="Chart 1"/>
          <p:cNvGraphicFramePr>
            <a:graphicFrameLocks/>
          </p:cNvGraphicFramePr>
          <p:nvPr/>
        </p:nvGraphicFramePr>
        <p:xfrm>
          <a:off x="683568" y="1700808"/>
          <a:ext cx="8031836" cy="4728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00664" y="485056"/>
            <a:ext cx="1879228" cy="7176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09600" y="427038"/>
            <a:ext cx="6338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Dimensión 3: </a:t>
            </a:r>
            <a:r>
              <a:rPr lang="es-ES_tradnl" sz="28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Gestión de la función I+D</a:t>
            </a:r>
            <a:r>
              <a:rPr lang="es-ES_tradnl" sz="2800" b="1" i="1" dirty="0" smtClean="0">
                <a:latin typeface="Arial Narrow" pitchFamily="34" charset="0"/>
              </a:rPr>
              <a:t/>
            </a:r>
            <a:br>
              <a:rPr lang="es-ES_tradnl" sz="2800" b="1" i="1" dirty="0" smtClean="0">
                <a:latin typeface="Arial Narrow" pitchFamily="34" charset="0"/>
              </a:rPr>
            </a:br>
            <a:r>
              <a:rPr lang="es-ES" sz="2200" b="1" i="1" dirty="0" smtClean="0">
                <a:solidFill>
                  <a:srgbClr val="C00000"/>
                </a:solidFill>
                <a:latin typeface="Arial Narrow" pitchFamily="34" charset="0"/>
                <a:ea typeface="+mj-ea"/>
                <a:cs typeface="+mj-cs"/>
              </a:rPr>
              <a:t>Evolución de la Convocatoria a Subsidios de Investigación UNQ (en miles de $)</a:t>
            </a:r>
            <a:endParaRPr lang="es-AR" sz="2200" b="1" i="1" dirty="0" smtClean="0">
              <a:solidFill>
                <a:srgbClr val="C00000"/>
              </a:solidFill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2949</TotalTime>
  <Words>3597</Words>
  <Application>Microsoft Office PowerPoint</Application>
  <PresentationFormat>Presentación en pantalla (4:3)</PresentationFormat>
  <Paragraphs>345</Paragraphs>
  <Slides>39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39</vt:i4>
      </vt:variant>
    </vt:vector>
  </HeadingPairs>
  <TitlesOfParts>
    <vt:vector size="42" baseType="lpstr">
      <vt:lpstr>Tema de Office</vt:lpstr>
      <vt:lpstr>Document</vt:lpstr>
      <vt:lpstr>Documento</vt:lpstr>
      <vt:lpstr>Evaluación de la Función I+D+i Informe de Autoevaluación</vt:lpstr>
      <vt:lpstr>Proceso de Autoevaluación en la UNQ</vt:lpstr>
      <vt:lpstr>Diapositiva 3</vt:lpstr>
      <vt:lpstr>Diapositiva 4</vt:lpstr>
      <vt:lpstr>Valoración del marco contextual de la función  Investigadores y becarios encuestados</vt:lpstr>
      <vt:lpstr>Diapositiva 6</vt:lpstr>
      <vt:lpstr>Diapositiva 7</vt:lpstr>
      <vt:lpstr>Diapositiva 8</vt:lpstr>
      <vt:lpstr>   </vt:lpstr>
      <vt:lpstr>Diapositiva 10</vt:lpstr>
      <vt:lpstr>Diapositiva 11</vt:lpstr>
      <vt:lpstr>  </vt:lpstr>
      <vt:lpstr>Diapositiva 13</vt:lpstr>
      <vt:lpstr>Diapositiva 14</vt:lpstr>
      <vt:lpstr>Diapositiva 15</vt:lpstr>
      <vt:lpstr>Recursos Humanos y agrupamientos por Departamento de radicación - 2015</vt:lpstr>
      <vt:lpstr>Diapositiva 17</vt:lpstr>
      <vt:lpstr>Diapositiva 18</vt:lpstr>
      <vt:lpstr>Diapositiva 19</vt:lpstr>
      <vt:lpstr>Programas y Proyectos de I+D 2013 y 2015</vt:lpstr>
      <vt:lpstr>Diapositiva 21</vt:lpstr>
      <vt:lpstr>Financiamiento ANPCyT y MINCyT por instrumento (2007-2015) (miles de pesos)</vt:lpstr>
      <vt:lpstr>Evolución de indicadores UNQ en SIR Iberoamericano</vt:lpstr>
      <vt:lpstr>Producción informada en el marco de Programas y Proyectos: 2013 y 2014</vt:lpstr>
      <vt:lpstr>  Innovación y transferencia de conocimiento  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Conclusiones</vt:lpstr>
      <vt:lpstr>Diapositiva 34</vt:lpstr>
      <vt:lpstr>Diapositiva 35</vt:lpstr>
      <vt:lpstr>Diapositiva 36</vt:lpstr>
      <vt:lpstr>Diapositiva 37</vt:lpstr>
      <vt:lpstr>Diapositiva 38</vt:lpstr>
      <vt:lpstr>Diapositiva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secinv2</dc:creator>
  <cp:lastModifiedBy>lsemorile</cp:lastModifiedBy>
  <cp:revision>450</cp:revision>
  <dcterms:created xsi:type="dcterms:W3CDTF">2015-09-29T13:55:03Z</dcterms:created>
  <dcterms:modified xsi:type="dcterms:W3CDTF">2015-11-18T12:53:07Z</dcterms:modified>
</cp:coreProperties>
</file>