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20929600" cy="29819600"/>
  <p:defaultTextStyle>
    <a:defPPr>
      <a:defRPr lang="es-ES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B87E"/>
    <a:srgbClr val="DAE8A1"/>
    <a:srgbClr val="25676A"/>
    <a:srgbClr val="212F3F"/>
    <a:srgbClr val="E92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" d="100"/>
          <a:sy n="15" d="100"/>
        </p:scale>
        <p:origin x="2334" y="108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6264736" y="5355072"/>
            <a:ext cx="11254060" cy="11407560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02553" y="5355072"/>
            <a:ext cx="33405737" cy="11407560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02554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188899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69340" y="9602677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5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91962" y="21195982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191962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191962" y="23698288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81D29-999A-410D-B27E-31D3E691FDE0}" type="datetimeFigureOut">
              <a:rPr lang="es-ES" smtClean="0"/>
              <a:pPr/>
              <a:t>17/11/2018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A8BA3-A386-4C80-A50A-5111DA7BD5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99 Lágrima"/>
          <p:cNvSpPr/>
          <p:nvPr/>
        </p:nvSpPr>
        <p:spPr>
          <a:xfrm rot="5400000">
            <a:off x="549204" y="3852783"/>
            <a:ext cx="1500198" cy="1500198"/>
          </a:xfrm>
          <a:prstGeom prst="teardrop">
            <a:avLst/>
          </a:prstGeom>
          <a:solidFill>
            <a:srgbClr val="212F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88" name="87 Grupo"/>
          <p:cNvGrpSpPr/>
          <p:nvPr/>
        </p:nvGrpSpPr>
        <p:grpSpPr>
          <a:xfrm>
            <a:off x="-1589" y="0"/>
            <a:ext cx="15500078" cy="3302000"/>
            <a:chOff x="-1589" y="0"/>
            <a:chExt cx="15500078" cy="3302000"/>
          </a:xfrm>
        </p:grpSpPr>
        <p:sp>
          <p:nvSpPr>
            <p:cNvPr id="5" name="Rectangle 76"/>
            <p:cNvSpPr/>
            <p:nvPr/>
          </p:nvSpPr>
          <p:spPr>
            <a:xfrm>
              <a:off x="-1589" y="0"/>
              <a:ext cx="14071317" cy="3302000"/>
            </a:xfrm>
            <a:prstGeom prst="rect">
              <a:avLst/>
            </a:prstGeom>
            <a:solidFill>
              <a:srgbClr val="E9214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CED3D4"/>
                </a:solidFill>
              </a:endParaRPr>
            </a:p>
          </p:txBody>
        </p:sp>
        <p:sp>
          <p:nvSpPr>
            <p:cNvPr id="85" name="84 Triángulo rectángulo"/>
            <p:cNvSpPr/>
            <p:nvPr/>
          </p:nvSpPr>
          <p:spPr>
            <a:xfrm rot="10800000" flipH="1">
              <a:off x="14069729" y="0"/>
              <a:ext cx="1428760" cy="3281279"/>
            </a:xfrm>
            <a:prstGeom prst="rtTriangle">
              <a:avLst/>
            </a:prstGeom>
            <a:solidFill>
              <a:srgbClr val="E9214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>
                <a:solidFill>
                  <a:srgbClr val="CED3D4"/>
                </a:solidFill>
              </a:endParaRPr>
            </a:p>
          </p:txBody>
        </p:sp>
      </p:grp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-178856" y="665685"/>
            <a:ext cx="1267188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b="1" dirty="0" err="1" smtClean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BobFX</a:t>
            </a:r>
            <a:r>
              <a:rPr lang="en-US" sz="10000" b="1" dirty="0" smtClean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 1.0</a:t>
            </a:r>
            <a:endParaRPr lang="en-US" sz="10000" b="1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" name="Rectangle 119"/>
          <p:cNvSpPr/>
          <p:nvPr/>
        </p:nvSpPr>
        <p:spPr>
          <a:xfrm>
            <a:off x="0" y="26712943"/>
            <a:ext cx="21386800" cy="3567032"/>
          </a:xfrm>
          <a:prstGeom prst="rect">
            <a:avLst/>
          </a:prstGeom>
          <a:solidFill>
            <a:srgbClr val="1F23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701674" y="27110002"/>
            <a:ext cx="5062504" cy="252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400" b="1" dirty="0" err="1" smtClean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Premio</a:t>
            </a:r>
            <a:r>
              <a:rPr lang="en-US" sz="4400" b="1" dirty="0" smtClean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a la </a:t>
            </a:r>
            <a:r>
              <a:rPr lang="en-US" sz="4400" b="1" dirty="0" err="1" smtClean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Innovación</a:t>
            </a:r>
            <a:r>
              <a:rPr lang="en-US" sz="4400" b="1" dirty="0" smtClean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en Arte, </a:t>
            </a:r>
            <a:r>
              <a:rPr lang="en-US" sz="4400" b="1" dirty="0" err="1" smtClean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Música</a:t>
            </a:r>
            <a:r>
              <a:rPr lang="en-US" sz="4400" b="1" dirty="0" smtClean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y </a:t>
            </a:r>
            <a:r>
              <a:rPr lang="en-US" sz="4400" b="1" dirty="0" err="1" smtClean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Tecnología</a:t>
            </a:r>
            <a:endParaRPr lang="en-US" sz="4400" b="1" dirty="0" smtClean="0">
              <a:solidFill>
                <a:schemeClr val="bg1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5" name="TextBox 127"/>
          <p:cNvSpPr txBox="1"/>
          <p:nvPr/>
        </p:nvSpPr>
        <p:spPr>
          <a:xfrm>
            <a:off x="16265564" y="27213009"/>
            <a:ext cx="45005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spc="300" dirty="0" smtClean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Calibri"/>
              </a:rPr>
              <a:t>CON EL APOYO DE </a:t>
            </a:r>
            <a:endParaRPr lang="en-US" sz="2000" b="1" spc="300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Calibri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2192278" y="4638601"/>
            <a:ext cx="7943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212F3F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PROPUESTA DE VALOR</a:t>
            </a:r>
            <a:endParaRPr lang="en-US" sz="3200" dirty="0">
              <a:solidFill>
                <a:srgbClr val="212F3F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grpSp>
        <p:nvGrpSpPr>
          <p:cNvPr id="86" name="85 Grupo"/>
          <p:cNvGrpSpPr/>
          <p:nvPr/>
        </p:nvGrpSpPr>
        <p:grpSpPr>
          <a:xfrm>
            <a:off x="14149784" y="18307"/>
            <a:ext cx="2571768" cy="3281279"/>
            <a:chOff x="9836144" y="0"/>
            <a:chExt cx="2500330" cy="3281279"/>
          </a:xfrm>
        </p:grpSpPr>
        <p:sp>
          <p:nvSpPr>
            <p:cNvPr id="80" name="79 Paralelogramo"/>
            <p:cNvSpPr/>
            <p:nvPr/>
          </p:nvSpPr>
          <p:spPr>
            <a:xfrm>
              <a:off x="10693400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DAE8A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1" name="80 Paralelogramo"/>
            <p:cNvSpPr/>
            <p:nvPr/>
          </p:nvSpPr>
          <p:spPr>
            <a:xfrm>
              <a:off x="10407648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56B87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2" name="81 Paralelogramo"/>
            <p:cNvSpPr/>
            <p:nvPr/>
          </p:nvSpPr>
          <p:spPr>
            <a:xfrm>
              <a:off x="10121896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25676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3" name="82 Paralelogramo"/>
            <p:cNvSpPr/>
            <p:nvPr/>
          </p:nvSpPr>
          <p:spPr>
            <a:xfrm>
              <a:off x="9836144" y="0"/>
              <a:ext cx="1643074" cy="3281279"/>
            </a:xfrm>
            <a:prstGeom prst="parallelogram">
              <a:avLst>
                <a:gd name="adj" fmla="val 85190"/>
              </a:avLst>
            </a:prstGeom>
            <a:solidFill>
              <a:srgbClr val="212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pic>
        <p:nvPicPr>
          <p:cNvPr id="1033" name="Picture 9" descr="C:\Documents and Settings\paulina.becerra\Mis documentos\Descargas\SITTEC-Negativo-CMYK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65564" y="27570199"/>
            <a:ext cx="4214842" cy="1946303"/>
          </a:xfrm>
          <a:prstGeom prst="rect">
            <a:avLst/>
          </a:prstGeom>
          <a:noFill/>
        </p:spPr>
      </p:pic>
      <p:pic>
        <p:nvPicPr>
          <p:cNvPr id="92" name="Picture 10" descr="C:\Documents and Settings\paulina.becerra\Mis documentos\Mis imágenes\logo_euda_negativ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07714" y="27855951"/>
            <a:ext cx="4204339" cy="1447165"/>
          </a:xfrm>
          <a:prstGeom prst="rect">
            <a:avLst/>
          </a:prstGeom>
          <a:noFill/>
        </p:spPr>
      </p:pic>
      <p:sp>
        <p:nvSpPr>
          <p:cNvPr id="93" name="TextBox 127"/>
          <p:cNvSpPr txBox="1"/>
          <p:nvPr/>
        </p:nvSpPr>
        <p:spPr>
          <a:xfrm>
            <a:off x="10979152" y="27213009"/>
            <a:ext cx="45005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spc="300" dirty="0" smtClean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Calibri"/>
              </a:rPr>
              <a:t>ORGANIZA</a:t>
            </a:r>
            <a:endParaRPr lang="en-US" sz="2000" b="1" spc="300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Calibri"/>
            </a:endParaRPr>
          </a:p>
        </p:txBody>
      </p:sp>
      <p:cxnSp>
        <p:nvCxnSpPr>
          <p:cNvPr id="95" name="Straight Connector 16"/>
          <p:cNvCxnSpPr/>
          <p:nvPr/>
        </p:nvCxnSpPr>
        <p:spPr>
          <a:xfrm>
            <a:off x="10193334" y="27427323"/>
            <a:ext cx="0" cy="1947862"/>
          </a:xfrm>
          <a:prstGeom prst="line">
            <a:avLst/>
          </a:prstGeom>
          <a:ln>
            <a:solidFill>
              <a:srgbClr val="E921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14"/>
          <p:cNvSpPr txBox="1">
            <a:spLocks noChangeArrowheads="1"/>
          </p:cNvSpPr>
          <p:nvPr/>
        </p:nvSpPr>
        <p:spPr bwMode="auto">
          <a:xfrm>
            <a:off x="6049930" y="27413064"/>
            <a:ext cx="42148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0" b="1" dirty="0" smtClean="0">
                <a:solidFill>
                  <a:srgbClr val="E92145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2018</a:t>
            </a:r>
          </a:p>
        </p:txBody>
      </p:sp>
      <p:sp>
        <p:nvSpPr>
          <p:cNvPr id="99" name="Freeform 282"/>
          <p:cNvSpPr/>
          <p:nvPr/>
        </p:nvSpPr>
        <p:spPr>
          <a:xfrm>
            <a:off x="906394" y="4209973"/>
            <a:ext cx="858429" cy="818290"/>
          </a:xfrm>
          <a:custGeom>
            <a:avLst/>
            <a:gdLst/>
            <a:ahLst/>
            <a:cxnLst/>
            <a:rect l="l" t="t" r="r" b="b"/>
            <a:pathLst>
              <a:path w="468765" h="447074">
                <a:moveTo>
                  <a:pt x="234382" y="0"/>
                </a:moveTo>
                <a:cubicBezTo>
                  <a:pt x="240017" y="0"/>
                  <a:pt x="244618" y="3850"/>
                  <a:pt x="248186" y="11550"/>
                </a:cubicBezTo>
                <a:lnTo>
                  <a:pt x="311571" y="139728"/>
                </a:lnTo>
                <a:lnTo>
                  <a:pt x="452990" y="160293"/>
                </a:lnTo>
                <a:cubicBezTo>
                  <a:pt x="463507" y="161983"/>
                  <a:pt x="468765" y="166303"/>
                  <a:pt x="468765" y="173252"/>
                </a:cubicBezTo>
                <a:cubicBezTo>
                  <a:pt x="468765" y="177383"/>
                  <a:pt x="466324" y="181891"/>
                  <a:pt x="461441" y="186774"/>
                </a:cubicBezTo>
                <a:lnTo>
                  <a:pt x="359180" y="286499"/>
                </a:lnTo>
                <a:lnTo>
                  <a:pt x="383407" y="427354"/>
                </a:lnTo>
                <a:cubicBezTo>
                  <a:pt x="383595" y="428669"/>
                  <a:pt x="383689" y="430547"/>
                  <a:pt x="383689" y="432989"/>
                </a:cubicBezTo>
                <a:cubicBezTo>
                  <a:pt x="383689" y="436933"/>
                  <a:pt x="382703" y="440266"/>
                  <a:pt x="380731" y="442989"/>
                </a:cubicBezTo>
                <a:cubicBezTo>
                  <a:pt x="378759" y="445713"/>
                  <a:pt x="375895" y="447074"/>
                  <a:pt x="372139" y="447074"/>
                </a:cubicBezTo>
                <a:cubicBezTo>
                  <a:pt x="368571" y="447074"/>
                  <a:pt x="364814" y="445947"/>
                  <a:pt x="360870" y="443694"/>
                </a:cubicBezTo>
                <a:lnTo>
                  <a:pt x="234382" y="377210"/>
                </a:lnTo>
                <a:lnTo>
                  <a:pt x="107894" y="443694"/>
                </a:lnTo>
                <a:cubicBezTo>
                  <a:pt x="103763" y="445947"/>
                  <a:pt x="100006" y="447074"/>
                  <a:pt x="96626" y="447074"/>
                </a:cubicBezTo>
                <a:cubicBezTo>
                  <a:pt x="92682" y="447074"/>
                  <a:pt x="89724" y="445713"/>
                  <a:pt x="87752" y="442989"/>
                </a:cubicBezTo>
                <a:cubicBezTo>
                  <a:pt x="85780" y="440266"/>
                  <a:pt x="84794" y="436933"/>
                  <a:pt x="84794" y="432989"/>
                </a:cubicBezTo>
                <a:cubicBezTo>
                  <a:pt x="84794" y="431862"/>
                  <a:pt x="84982" y="429984"/>
                  <a:pt x="85358" y="427354"/>
                </a:cubicBezTo>
                <a:lnTo>
                  <a:pt x="109585" y="286499"/>
                </a:lnTo>
                <a:lnTo>
                  <a:pt x="7043" y="186774"/>
                </a:lnTo>
                <a:cubicBezTo>
                  <a:pt x="2347" y="181703"/>
                  <a:pt x="0" y="177196"/>
                  <a:pt x="0" y="173252"/>
                </a:cubicBezTo>
                <a:cubicBezTo>
                  <a:pt x="0" y="166303"/>
                  <a:pt x="5258" y="161983"/>
                  <a:pt x="15775" y="160293"/>
                </a:cubicBezTo>
                <a:lnTo>
                  <a:pt x="157194" y="139728"/>
                </a:lnTo>
                <a:lnTo>
                  <a:pt x="220579" y="11550"/>
                </a:lnTo>
                <a:cubicBezTo>
                  <a:pt x="224147" y="3850"/>
                  <a:pt x="228748" y="0"/>
                  <a:pt x="2343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100 Lágrima"/>
          <p:cNvSpPr/>
          <p:nvPr/>
        </p:nvSpPr>
        <p:spPr>
          <a:xfrm rot="5400000">
            <a:off x="549204" y="9788407"/>
            <a:ext cx="1500198" cy="1500198"/>
          </a:xfrm>
          <a:prstGeom prst="teardrop">
            <a:avLst/>
          </a:prstGeom>
          <a:solidFill>
            <a:srgbClr val="256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2" name="Straight Connector 3"/>
          <p:cNvCxnSpPr/>
          <p:nvPr/>
        </p:nvCxnSpPr>
        <p:spPr bwMode="auto">
          <a:xfrm>
            <a:off x="1301745" y="11282335"/>
            <a:ext cx="8748713" cy="0"/>
          </a:xfrm>
          <a:prstGeom prst="line">
            <a:avLst/>
          </a:prstGeom>
          <a:ln w="28575">
            <a:solidFill>
              <a:srgbClr val="2567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6"/>
          <p:cNvSpPr txBox="1">
            <a:spLocks noChangeArrowheads="1"/>
          </p:cNvSpPr>
          <p:nvPr/>
        </p:nvSpPr>
        <p:spPr bwMode="auto">
          <a:xfrm>
            <a:off x="2192278" y="10567955"/>
            <a:ext cx="77501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25676A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DESCRIPCIÓN</a:t>
            </a:r>
            <a:endParaRPr lang="en-US" sz="3200" dirty="0">
              <a:solidFill>
                <a:srgbClr val="25676A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05" name="Freeform 407"/>
          <p:cNvSpPr/>
          <p:nvPr/>
        </p:nvSpPr>
        <p:spPr>
          <a:xfrm>
            <a:off x="906394" y="10210765"/>
            <a:ext cx="785818" cy="714380"/>
          </a:xfrm>
          <a:custGeom>
            <a:avLst/>
            <a:gdLst>
              <a:gd name="connsiteX0" fmla="*/ 18030 w 504826"/>
              <a:gd name="connsiteY0" fmla="*/ 324530 h 396648"/>
              <a:gd name="connsiteX1" fmla="*/ 486796 w 504826"/>
              <a:gd name="connsiteY1" fmla="*/ 324530 h 396648"/>
              <a:gd name="connsiteX2" fmla="*/ 499473 w 504826"/>
              <a:gd name="connsiteY2" fmla="*/ 329883 h 396648"/>
              <a:gd name="connsiteX3" fmla="*/ 504826 w 504826"/>
              <a:gd name="connsiteY3" fmla="*/ 342560 h 396648"/>
              <a:gd name="connsiteX4" fmla="*/ 504826 w 504826"/>
              <a:gd name="connsiteY4" fmla="*/ 378619 h 396648"/>
              <a:gd name="connsiteX5" fmla="*/ 499473 w 504826"/>
              <a:gd name="connsiteY5" fmla="*/ 391296 h 396648"/>
              <a:gd name="connsiteX6" fmla="*/ 486796 w 504826"/>
              <a:gd name="connsiteY6" fmla="*/ 396648 h 396648"/>
              <a:gd name="connsiteX7" fmla="*/ 18030 w 504826"/>
              <a:gd name="connsiteY7" fmla="*/ 396648 h 396648"/>
              <a:gd name="connsiteX8" fmla="*/ 5354 w 504826"/>
              <a:gd name="connsiteY8" fmla="*/ 391296 h 396648"/>
              <a:gd name="connsiteX9" fmla="*/ 1 w 504826"/>
              <a:gd name="connsiteY9" fmla="*/ 378619 h 396648"/>
              <a:gd name="connsiteX10" fmla="*/ 1 w 504826"/>
              <a:gd name="connsiteY10" fmla="*/ 342560 h 396648"/>
              <a:gd name="connsiteX11" fmla="*/ 5354 w 504826"/>
              <a:gd name="connsiteY11" fmla="*/ 329883 h 396648"/>
              <a:gd name="connsiteX12" fmla="*/ 18030 w 504826"/>
              <a:gd name="connsiteY12" fmla="*/ 324530 h 396648"/>
              <a:gd name="connsiteX13" fmla="*/ 18029 w 504826"/>
              <a:gd name="connsiteY13" fmla="*/ 216353 h 396648"/>
              <a:gd name="connsiteX14" fmla="*/ 378618 w 504826"/>
              <a:gd name="connsiteY14" fmla="*/ 216353 h 396648"/>
              <a:gd name="connsiteX15" fmla="*/ 391295 w 504826"/>
              <a:gd name="connsiteY15" fmla="*/ 221706 h 396648"/>
              <a:gd name="connsiteX16" fmla="*/ 396648 w 504826"/>
              <a:gd name="connsiteY16" fmla="*/ 234383 h 396648"/>
              <a:gd name="connsiteX17" fmla="*/ 396648 w 504826"/>
              <a:gd name="connsiteY17" fmla="*/ 270442 h 396648"/>
              <a:gd name="connsiteX18" fmla="*/ 391295 w 504826"/>
              <a:gd name="connsiteY18" fmla="*/ 283119 h 396648"/>
              <a:gd name="connsiteX19" fmla="*/ 378618 w 504826"/>
              <a:gd name="connsiteY19" fmla="*/ 288471 h 396648"/>
              <a:gd name="connsiteX20" fmla="*/ 18029 w 504826"/>
              <a:gd name="connsiteY20" fmla="*/ 288471 h 396648"/>
              <a:gd name="connsiteX21" fmla="*/ 5353 w 504826"/>
              <a:gd name="connsiteY21" fmla="*/ 283119 h 396648"/>
              <a:gd name="connsiteX22" fmla="*/ 0 w 504826"/>
              <a:gd name="connsiteY22" fmla="*/ 270442 h 396648"/>
              <a:gd name="connsiteX23" fmla="*/ 0 w 504826"/>
              <a:gd name="connsiteY23" fmla="*/ 234383 h 396648"/>
              <a:gd name="connsiteX24" fmla="*/ 5353 w 504826"/>
              <a:gd name="connsiteY24" fmla="*/ 221706 h 396648"/>
              <a:gd name="connsiteX25" fmla="*/ 18029 w 504826"/>
              <a:gd name="connsiteY25" fmla="*/ 216353 h 396648"/>
              <a:gd name="connsiteX26" fmla="*/ 18029 w 504826"/>
              <a:gd name="connsiteY26" fmla="*/ 108177 h 396648"/>
              <a:gd name="connsiteX27" fmla="*/ 450737 w 504826"/>
              <a:gd name="connsiteY27" fmla="*/ 108177 h 396648"/>
              <a:gd name="connsiteX28" fmla="*/ 463414 w 504826"/>
              <a:gd name="connsiteY28" fmla="*/ 113529 h 396648"/>
              <a:gd name="connsiteX29" fmla="*/ 468766 w 504826"/>
              <a:gd name="connsiteY29" fmla="*/ 126206 h 396648"/>
              <a:gd name="connsiteX30" fmla="*/ 468766 w 504826"/>
              <a:gd name="connsiteY30" fmla="*/ 162265 h 396648"/>
              <a:gd name="connsiteX31" fmla="*/ 463414 w 504826"/>
              <a:gd name="connsiteY31" fmla="*/ 174942 h 396648"/>
              <a:gd name="connsiteX32" fmla="*/ 450737 w 504826"/>
              <a:gd name="connsiteY32" fmla="*/ 180294 h 396648"/>
              <a:gd name="connsiteX33" fmla="*/ 18029 w 504826"/>
              <a:gd name="connsiteY33" fmla="*/ 180294 h 396648"/>
              <a:gd name="connsiteX34" fmla="*/ 5353 w 504826"/>
              <a:gd name="connsiteY34" fmla="*/ 174942 h 396648"/>
              <a:gd name="connsiteX35" fmla="*/ 0 w 504826"/>
              <a:gd name="connsiteY35" fmla="*/ 162265 h 396648"/>
              <a:gd name="connsiteX36" fmla="*/ 0 w 504826"/>
              <a:gd name="connsiteY36" fmla="*/ 126206 h 396648"/>
              <a:gd name="connsiteX37" fmla="*/ 5353 w 504826"/>
              <a:gd name="connsiteY37" fmla="*/ 113529 h 396648"/>
              <a:gd name="connsiteX38" fmla="*/ 18029 w 504826"/>
              <a:gd name="connsiteY38" fmla="*/ 108177 h 396648"/>
              <a:gd name="connsiteX39" fmla="*/ 18030 w 504826"/>
              <a:gd name="connsiteY39" fmla="*/ 0 h 396648"/>
              <a:gd name="connsiteX40" fmla="*/ 342561 w 504826"/>
              <a:gd name="connsiteY40" fmla="*/ 0 h 396648"/>
              <a:gd name="connsiteX41" fmla="*/ 355238 w 504826"/>
              <a:gd name="connsiteY41" fmla="*/ 5352 h 396648"/>
              <a:gd name="connsiteX42" fmla="*/ 360590 w 504826"/>
              <a:gd name="connsiteY42" fmla="*/ 18029 h 396648"/>
              <a:gd name="connsiteX43" fmla="*/ 360590 w 504826"/>
              <a:gd name="connsiteY43" fmla="*/ 54088 h 396648"/>
              <a:gd name="connsiteX44" fmla="*/ 355238 w 504826"/>
              <a:gd name="connsiteY44" fmla="*/ 66765 h 396648"/>
              <a:gd name="connsiteX45" fmla="*/ 342561 w 504826"/>
              <a:gd name="connsiteY45" fmla="*/ 72118 h 396648"/>
              <a:gd name="connsiteX46" fmla="*/ 18030 w 504826"/>
              <a:gd name="connsiteY46" fmla="*/ 72118 h 396648"/>
              <a:gd name="connsiteX47" fmla="*/ 5354 w 504826"/>
              <a:gd name="connsiteY47" fmla="*/ 66765 h 396648"/>
              <a:gd name="connsiteX48" fmla="*/ 1 w 504826"/>
              <a:gd name="connsiteY48" fmla="*/ 54088 h 396648"/>
              <a:gd name="connsiteX49" fmla="*/ 1 w 504826"/>
              <a:gd name="connsiteY49" fmla="*/ 18029 h 396648"/>
              <a:gd name="connsiteX50" fmla="*/ 5354 w 504826"/>
              <a:gd name="connsiteY50" fmla="*/ 5352 h 396648"/>
              <a:gd name="connsiteX51" fmla="*/ 18030 w 504826"/>
              <a:gd name="connsiteY51" fmla="*/ 0 h 39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04826" h="396648">
                <a:moveTo>
                  <a:pt x="18030" y="324530"/>
                </a:moveTo>
                <a:lnTo>
                  <a:pt x="486796" y="324530"/>
                </a:lnTo>
                <a:cubicBezTo>
                  <a:pt x="491679" y="324530"/>
                  <a:pt x="495906" y="326314"/>
                  <a:pt x="499473" y="329883"/>
                </a:cubicBezTo>
                <a:cubicBezTo>
                  <a:pt x="503042" y="333451"/>
                  <a:pt x="504826" y="337677"/>
                  <a:pt x="504826" y="342560"/>
                </a:cubicBezTo>
                <a:lnTo>
                  <a:pt x="504826" y="378619"/>
                </a:lnTo>
                <a:cubicBezTo>
                  <a:pt x="504826" y="383502"/>
                  <a:pt x="503042" y="387727"/>
                  <a:pt x="499473" y="391296"/>
                </a:cubicBezTo>
                <a:cubicBezTo>
                  <a:pt x="495906" y="394864"/>
                  <a:pt x="491679" y="396648"/>
                  <a:pt x="486796" y="396648"/>
                </a:cubicBezTo>
                <a:lnTo>
                  <a:pt x="18030" y="396648"/>
                </a:lnTo>
                <a:cubicBezTo>
                  <a:pt x="13147" y="396648"/>
                  <a:pt x="8922" y="394864"/>
                  <a:pt x="5354" y="391296"/>
                </a:cubicBezTo>
                <a:cubicBezTo>
                  <a:pt x="1784" y="387727"/>
                  <a:pt x="1" y="383502"/>
                  <a:pt x="1" y="378619"/>
                </a:cubicBezTo>
                <a:lnTo>
                  <a:pt x="1" y="342560"/>
                </a:lnTo>
                <a:cubicBezTo>
                  <a:pt x="1" y="337677"/>
                  <a:pt x="1784" y="333451"/>
                  <a:pt x="5354" y="329883"/>
                </a:cubicBezTo>
                <a:cubicBezTo>
                  <a:pt x="8922" y="326314"/>
                  <a:pt x="13147" y="324530"/>
                  <a:pt x="18030" y="324530"/>
                </a:cubicBezTo>
                <a:close/>
                <a:moveTo>
                  <a:pt x="18029" y="216353"/>
                </a:moveTo>
                <a:lnTo>
                  <a:pt x="378618" y="216353"/>
                </a:lnTo>
                <a:cubicBezTo>
                  <a:pt x="383502" y="216353"/>
                  <a:pt x="387728" y="218138"/>
                  <a:pt x="391295" y="221706"/>
                </a:cubicBezTo>
                <a:cubicBezTo>
                  <a:pt x="394864" y="225274"/>
                  <a:pt x="396648" y="229500"/>
                  <a:pt x="396648" y="234383"/>
                </a:cubicBezTo>
                <a:lnTo>
                  <a:pt x="396648" y="270442"/>
                </a:lnTo>
                <a:cubicBezTo>
                  <a:pt x="396648" y="275325"/>
                  <a:pt x="394864" y="279551"/>
                  <a:pt x="391295" y="283119"/>
                </a:cubicBezTo>
                <a:cubicBezTo>
                  <a:pt x="387728" y="286687"/>
                  <a:pt x="383502" y="288471"/>
                  <a:pt x="378618" y="288471"/>
                </a:cubicBezTo>
                <a:lnTo>
                  <a:pt x="18029" y="288471"/>
                </a:lnTo>
                <a:cubicBezTo>
                  <a:pt x="13146" y="288471"/>
                  <a:pt x="8921" y="286687"/>
                  <a:pt x="5353" y="283119"/>
                </a:cubicBezTo>
                <a:cubicBezTo>
                  <a:pt x="1783" y="279551"/>
                  <a:pt x="0" y="275325"/>
                  <a:pt x="0" y="270442"/>
                </a:cubicBezTo>
                <a:lnTo>
                  <a:pt x="0" y="234383"/>
                </a:lnTo>
                <a:cubicBezTo>
                  <a:pt x="0" y="229500"/>
                  <a:pt x="1783" y="225274"/>
                  <a:pt x="5353" y="221706"/>
                </a:cubicBezTo>
                <a:cubicBezTo>
                  <a:pt x="8921" y="218138"/>
                  <a:pt x="13146" y="216353"/>
                  <a:pt x="18029" y="216353"/>
                </a:cubicBezTo>
                <a:close/>
                <a:moveTo>
                  <a:pt x="18029" y="108177"/>
                </a:moveTo>
                <a:lnTo>
                  <a:pt x="450737" y="108177"/>
                </a:lnTo>
                <a:cubicBezTo>
                  <a:pt x="455619" y="108177"/>
                  <a:pt x="459845" y="109961"/>
                  <a:pt x="463414" y="113529"/>
                </a:cubicBezTo>
                <a:cubicBezTo>
                  <a:pt x="466982" y="117097"/>
                  <a:pt x="468766" y="121323"/>
                  <a:pt x="468766" y="126206"/>
                </a:cubicBezTo>
                <a:lnTo>
                  <a:pt x="468766" y="162265"/>
                </a:lnTo>
                <a:cubicBezTo>
                  <a:pt x="468766" y="167148"/>
                  <a:pt x="466982" y="171374"/>
                  <a:pt x="463414" y="174942"/>
                </a:cubicBezTo>
                <a:cubicBezTo>
                  <a:pt x="459845" y="178510"/>
                  <a:pt x="455619" y="180294"/>
                  <a:pt x="450737" y="180294"/>
                </a:cubicBezTo>
                <a:lnTo>
                  <a:pt x="18029" y="180294"/>
                </a:lnTo>
                <a:cubicBezTo>
                  <a:pt x="13146" y="180294"/>
                  <a:pt x="8921" y="178510"/>
                  <a:pt x="5353" y="174942"/>
                </a:cubicBezTo>
                <a:cubicBezTo>
                  <a:pt x="1783" y="171374"/>
                  <a:pt x="0" y="167148"/>
                  <a:pt x="0" y="162265"/>
                </a:cubicBezTo>
                <a:lnTo>
                  <a:pt x="0" y="126206"/>
                </a:lnTo>
                <a:cubicBezTo>
                  <a:pt x="0" y="121323"/>
                  <a:pt x="1783" y="117097"/>
                  <a:pt x="5353" y="113529"/>
                </a:cubicBezTo>
                <a:cubicBezTo>
                  <a:pt x="8921" y="109961"/>
                  <a:pt x="13146" y="108177"/>
                  <a:pt x="18029" y="108177"/>
                </a:cubicBezTo>
                <a:close/>
                <a:moveTo>
                  <a:pt x="18030" y="0"/>
                </a:moveTo>
                <a:lnTo>
                  <a:pt x="342561" y="0"/>
                </a:lnTo>
                <a:cubicBezTo>
                  <a:pt x="347444" y="0"/>
                  <a:pt x="351670" y="1784"/>
                  <a:pt x="355238" y="5352"/>
                </a:cubicBezTo>
                <a:cubicBezTo>
                  <a:pt x="358806" y="8921"/>
                  <a:pt x="360590" y="13146"/>
                  <a:pt x="360590" y="18029"/>
                </a:cubicBezTo>
                <a:lnTo>
                  <a:pt x="360590" y="54088"/>
                </a:lnTo>
                <a:cubicBezTo>
                  <a:pt x="360590" y="58971"/>
                  <a:pt x="358806" y="63197"/>
                  <a:pt x="355238" y="66765"/>
                </a:cubicBezTo>
                <a:cubicBezTo>
                  <a:pt x="351670" y="70334"/>
                  <a:pt x="347444" y="72118"/>
                  <a:pt x="342561" y="72118"/>
                </a:cubicBezTo>
                <a:lnTo>
                  <a:pt x="18030" y="72118"/>
                </a:lnTo>
                <a:cubicBezTo>
                  <a:pt x="13147" y="72118"/>
                  <a:pt x="8922" y="70334"/>
                  <a:pt x="5354" y="66765"/>
                </a:cubicBezTo>
                <a:cubicBezTo>
                  <a:pt x="1784" y="63197"/>
                  <a:pt x="1" y="58971"/>
                  <a:pt x="1" y="54088"/>
                </a:cubicBezTo>
                <a:lnTo>
                  <a:pt x="1" y="18029"/>
                </a:lnTo>
                <a:cubicBezTo>
                  <a:pt x="1" y="13146"/>
                  <a:pt x="1784" y="8921"/>
                  <a:pt x="5354" y="5352"/>
                </a:cubicBezTo>
                <a:cubicBezTo>
                  <a:pt x="8922" y="1784"/>
                  <a:pt x="13147" y="0"/>
                  <a:pt x="180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6" name="105 Lágrima"/>
          <p:cNvSpPr/>
          <p:nvPr/>
        </p:nvSpPr>
        <p:spPr>
          <a:xfrm rot="5400000">
            <a:off x="549204" y="21640845"/>
            <a:ext cx="1500198" cy="1500198"/>
          </a:xfrm>
          <a:prstGeom prst="teardrop">
            <a:avLst/>
          </a:prstGeom>
          <a:solidFill>
            <a:srgbClr val="56B8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7" name="Straight Connector 3"/>
          <p:cNvCxnSpPr/>
          <p:nvPr/>
        </p:nvCxnSpPr>
        <p:spPr bwMode="auto">
          <a:xfrm>
            <a:off x="1263584" y="23134773"/>
            <a:ext cx="19145384" cy="6270"/>
          </a:xfrm>
          <a:prstGeom prst="line">
            <a:avLst/>
          </a:prstGeom>
          <a:ln w="28575">
            <a:solidFill>
              <a:srgbClr val="56B87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6"/>
          <p:cNvSpPr txBox="1">
            <a:spLocks noChangeArrowheads="1"/>
          </p:cNvSpPr>
          <p:nvPr/>
        </p:nvSpPr>
        <p:spPr bwMode="auto">
          <a:xfrm>
            <a:off x="2192278" y="22420393"/>
            <a:ext cx="7943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56B87E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EQUIPO DE TRABAJO (INTEGRANTES DE </a:t>
            </a:r>
            <a:r>
              <a:rPr lang="en-US" sz="3200" b="1" dirty="0" err="1" smtClean="0">
                <a:solidFill>
                  <a:srgbClr val="56B87E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ElectropUNQ</a:t>
            </a:r>
            <a:r>
              <a:rPr lang="en-US" sz="3200" dirty="0" smtClean="0">
                <a:solidFill>
                  <a:srgbClr val="56B87E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)</a:t>
            </a:r>
            <a:endParaRPr lang="en-US" sz="3200" b="1" dirty="0">
              <a:solidFill>
                <a:srgbClr val="56B87E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10" name="Freeform 558"/>
          <p:cNvSpPr/>
          <p:nvPr/>
        </p:nvSpPr>
        <p:spPr>
          <a:xfrm>
            <a:off x="977832" y="21920327"/>
            <a:ext cx="642942" cy="901906"/>
          </a:xfrm>
          <a:custGeom>
            <a:avLst/>
            <a:gdLst>
              <a:gd name="connsiteX0" fmla="*/ 27045 w 324530"/>
              <a:gd name="connsiteY0" fmla="*/ 63103 h 455244"/>
              <a:gd name="connsiteX1" fmla="*/ 46201 w 324530"/>
              <a:gd name="connsiteY1" fmla="*/ 70991 h 455244"/>
              <a:gd name="connsiteX2" fmla="*/ 110430 w 324530"/>
              <a:gd name="connsiteY2" fmla="*/ 135221 h 455244"/>
              <a:gd name="connsiteX3" fmla="*/ 214100 w 324530"/>
              <a:gd name="connsiteY3" fmla="*/ 135221 h 455244"/>
              <a:gd name="connsiteX4" fmla="*/ 278330 w 324530"/>
              <a:gd name="connsiteY4" fmla="*/ 70991 h 455244"/>
              <a:gd name="connsiteX5" fmla="*/ 297486 w 324530"/>
              <a:gd name="connsiteY5" fmla="*/ 63103 h 455244"/>
              <a:gd name="connsiteX6" fmla="*/ 316642 w 324530"/>
              <a:gd name="connsiteY6" fmla="*/ 70991 h 455244"/>
              <a:gd name="connsiteX7" fmla="*/ 324530 w 324530"/>
              <a:gd name="connsiteY7" fmla="*/ 90147 h 455244"/>
              <a:gd name="connsiteX8" fmla="*/ 316642 w 324530"/>
              <a:gd name="connsiteY8" fmla="*/ 109303 h 455244"/>
              <a:gd name="connsiteX9" fmla="*/ 234383 w 324530"/>
              <a:gd name="connsiteY9" fmla="*/ 191563 h 455244"/>
              <a:gd name="connsiteX10" fmla="*/ 234383 w 324530"/>
              <a:gd name="connsiteY10" fmla="*/ 423692 h 455244"/>
              <a:gd name="connsiteX11" fmla="*/ 225086 w 324530"/>
              <a:gd name="connsiteY11" fmla="*/ 445947 h 455244"/>
              <a:gd name="connsiteX12" fmla="*/ 202831 w 324530"/>
              <a:gd name="connsiteY12" fmla="*/ 455244 h 455244"/>
              <a:gd name="connsiteX13" fmla="*/ 180576 w 324530"/>
              <a:gd name="connsiteY13" fmla="*/ 445947 h 455244"/>
              <a:gd name="connsiteX14" fmla="*/ 171280 w 324530"/>
              <a:gd name="connsiteY14" fmla="*/ 423692 h 455244"/>
              <a:gd name="connsiteX15" fmla="*/ 171280 w 324530"/>
              <a:gd name="connsiteY15" fmla="*/ 315515 h 455244"/>
              <a:gd name="connsiteX16" fmla="*/ 153251 w 324530"/>
              <a:gd name="connsiteY16" fmla="*/ 315515 h 455244"/>
              <a:gd name="connsiteX17" fmla="*/ 153251 w 324530"/>
              <a:gd name="connsiteY17" fmla="*/ 423692 h 455244"/>
              <a:gd name="connsiteX18" fmla="*/ 143954 w 324530"/>
              <a:gd name="connsiteY18" fmla="*/ 445947 h 455244"/>
              <a:gd name="connsiteX19" fmla="*/ 121700 w 324530"/>
              <a:gd name="connsiteY19" fmla="*/ 455244 h 455244"/>
              <a:gd name="connsiteX20" fmla="*/ 99444 w 324530"/>
              <a:gd name="connsiteY20" fmla="*/ 445947 h 455244"/>
              <a:gd name="connsiteX21" fmla="*/ 90148 w 324530"/>
              <a:gd name="connsiteY21" fmla="*/ 423692 h 455244"/>
              <a:gd name="connsiteX22" fmla="*/ 90148 w 324530"/>
              <a:gd name="connsiteY22" fmla="*/ 191563 h 455244"/>
              <a:gd name="connsiteX23" fmla="*/ 7888 w 324530"/>
              <a:gd name="connsiteY23" fmla="*/ 109303 h 455244"/>
              <a:gd name="connsiteX24" fmla="*/ 0 w 324530"/>
              <a:gd name="connsiteY24" fmla="*/ 90147 h 455244"/>
              <a:gd name="connsiteX25" fmla="*/ 7888 w 324530"/>
              <a:gd name="connsiteY25" fmla="*/ 70991 h 455244"/>
              <a:gd name="connsiteX26" fmla="*/ 27045 w 324530"/>
              <a:gd name="connsiteY26" fmla="*/ 63103 h 455244"/>
              <a:gd name="connsiteX27" fmla="*/ 162265 w 324530"/>
              <a:gd name="connsiteY27" fmla="*/ 0 h 455244"/>
              <a:gd name="connsiteX28" fmla="*/ 206916 w 324530"/>
              <a:gd name="connsiteY28" fmla="*/ 18452 h 455244"/>
              <a:gd name="connsiteX29" fmla="*/ 225368 w 324530"/>
              <a:gd name="connsiteY29" fmla="*/ 63103 h 455244"/>
              <a:gd name="connsiteX30" fmla="*/ 206916 w 324530"/>
              <a:gd name="connsiteY30" fmla="*/ 107754 h 455244"/>
              <a:gd name="connsiteX31" fmla="*/ 162265 w 324530"/>
              <a:gd name="connsiteY31" fmla="*/ 126206 h 455244"/>
              <a:gd name="connsiteX32" fmla="*/ 117614 w 324530"/>
              <a:gd name="connsiteY32" fmla="*/ 107754 h 455244"/>
              <a:gd name="connsiteX33" fmla="*/ 99162 w 324530"/>
              <a:gd name="connsiteY33" fmla="*/ 63103 h 455244"/>
              <a:gd name="connsiteX34" fmla="*/ 117614 w 324530"/>
              <a:gd name="connsiteY34" fmla="*/ 18452 h 455244"/>
              <a:gd name="connsiteX35" fmla="*/ 162265 w 324530"/>
              <a:gd name="connsiteY35" fmla="*/ 0 h 455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24530" h="455244">
                <a:moveTo>
                  <a:pt x="27045" y="63103"/>
                </a:moveTo>
                <a:cubicBezTo>
                  <a:pt x="34557" y="63103"/>
                  <a:pt x="40942" y="65732"/>
                  <a:pt x="46201" y="70991"/>
                </a:cubicBezTo>
                <a:lnTo>
                  <a:pt x="110430" y="135221"/>
                </a:lnTo>
                <a:lnTo>
                  <a:pt x="214100" y="135221"/>
                </a:lnTo>
                <a:lnTo>
                  <a:pt x="278330" y="70991"/>
                </a:lnTo>
                <a:cubicBezTo>
                  <a:pt x="283588" y="65732"/>
                  <a:pt x="289974" y="63103"/>
                  <a:pt x="297486" y="63103"/>
                </a:cubicBezTo>
                <a:cubicBezTo>
                  <a:pt x="304998" y="63103"/>
                  <a:pt x="311384" y="65732"/>
                  <a:pt x="316642" y="70991"/>
                </a:cubicBezTo>
                <a:cubicBezTo>
                  <a:pt x="321901" y="76249"/>
                  <a:pt x="324530" y="82635"/>
                  <a:pt x="324530" y="90147"/>
                </a:cubicBezTo>
                <a:cubicBezTo>
                  <a:pt x="324530" y="97659"/>
                  <a:pt x="321901" y="104045"/>
                  <a:pt x="316642" y="109303"/>
                </a:cubicBezTo>
                <a:lnTo>
                  <a:pt x="234383" y="191563"/>
                </a:lnTo>
                <a:lnTo>
                  <a:pt x="234383" y="423692"/>
                </a:lnTo>
                <a:cubicBezTo>
                  <a:pt x="234383" y="432331"/>
                  <a:pt x="231284" y="439750"/>
                  <a:pt x="225086" y="445947"/>
                </a:cubicBezTo>
                <a:cubicBezTo>
                  <a:pt x="218889" y="452145"/>
                  <a:pt x="211470" y="455244"/>
                  <a:pt x="202831" y="455244"/>
                </a:cubicBezTo>
                <a:cubicBezTo>
                  <a:pt x="194192" y="455244"/>
                  <a:pt x="186774" y="452145"/>
                  <a:pt x="180576" y="445947"/>
                </a:cubicBezTo>
                <a:cubicBezTo>
                  <a:pt x="174379" y="439750"/>
                  <a:pt x="171280" y="432331"/>
                  <a:pt x="171280" y="423692"/>
                </a:cubicBezTo>
                <a:lnTo>
                  <a:pt x="171280" y="315515"/>
                </a:lnTo>
                <a:lnTo>
                  <a:pt x="153251" y="315515"/>
                </a:lnTo>
                <a:lnTo>
                  <a:pt x="153251" y="423692"/>
                </a:lnTo>
                <a:cubicBezTo>
                  <a:pt x="153251" y="432331"/>
                  <a:pt x="150152" y="439750"/>
                  <a:pt x="143954" y="445947"/>
                </a:cubicBezTo>
                <a:cubicBezTo>
                  <a:pt x="137756" y="452145"/>
                  <a:pt x="130339" y="455244"/>
                  <a:pt x="121700" y="455244"/>
                </a:cubicBezTo>
                <a:cubicBezTo>
                  <a:pt x="113060" y="455244"/>
                  <a:pt x="105642" y="452145"/>
                  <a:pt x="99444" y="445947"/>
                </a:cubicBezTo>
                <a:cubicBezTo>
                  <a:pt x="93246" y="439750"/>
                  <a:pt x="90148" y="432331"/>
                  <a:pt x="90148" y="423692"/>
                </a:cubicBezTo>
                <a:lnTo>
                  <a:pt x="90148" y="191563"/>
                </a:lnTo>
                <a:lnTo>
                  <a:pt x="7888" y="109303"/>
                </a:lnTo>
                <a:cubicBezTo>
                  <a:pt x="2629" y="104045"/>
                  <a:pt x="0" y="97659"/>
                  <a:pt x="0" y="90147"/>
                </a:cubicBezTo>
                <a:cubicBezTo>
                  <a:pt x="0" y="82635"/>
                  <a:pt x="2629" y="76249"/>
                  <a:pt x="7888" y="70991"/>
                </a:cubicBezTo>
                <a:cubicBezTo>
                  <a:pt x="13147" y="65732"/>
                  <a:pt x="19532" y="63103"/>
                  <a:pt x="27045" y="63103"/>
                </a:cubicBezTo>
                <a:close/>
                <a:moveTo>
                  <a:pt x="162265" y="0"/>
                </a:moveTo>
                <a:cubicBezTo>
                  <a:pt x="179731" y="0"/>
                  <a:pt x="194614" y="6150"/>
                  <a:pt x="206916" y="18452"/>
                </a:cubicBezTo>
                <a:cubicBezTo>
                  <a:pt x="219218" y="30753"/>
                  <a:pt x="225368" y="45637"/>
                  <a:pt x="225368" y="63103"/>
                </a:cubicBezTo>
                <a:cubicBezTo>
                  <a:pt x="225368" y="80569"/>
                  <a:pt x="219218" y="95453"/>
                  <a:pt x="206916" y="107754"/>
                </a:cubicBezTo>
                <a:cubicBezTo>
                  <a:pt x="194614" y="120055"/>
                  <a:pt x="179731" y="126206"/>
                  <a:pt x="162265" y="126206"/>
                </a:cubicBezTo>
                <a:cubicBezTo>
                  <a:pt x="144799" y="126206"/>
                  <a:pt x="129916" y="120055"/>
                  <a:pt x="117614" y="107754"/>
                </a:cubicBezTo>
                <a:cubicBezTo>
                  <a:pt x="105313" y="95453"/>
                  <a:pt x="99162" y="80569"/>
                  <a:pt x="99162" y="63103"/>
                </a:cubicBezTo>
                <a:cubicBezTo>
                  <a:pt x="99162" y="45637"/>
                  <a:pt x="105313" y="30753"/>
                  <a:pt x="117614" y="18452"/>
                </a:cubicBezTo>
                <a:cubicBezTo>
                  <a:pt x="129916" y="6150"/>
                  <a:pt x="144799" y="0"/>
                  <a:pt x="1622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116 Rectángulo"/>
          <p:cNvSpPr/>
          <p:nvPr/>
        </p:nvSpPr>
        <p:spPr>
          <a:xfrm>
            <a:off x="11193466" y="4209973"/>
            <a:ext cx="9001188" cy="1707368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4" name="123 CuadroTexto"/>
          <p:cNvSpPr txBox="1"/>
          <p:nvPr/>
        </p:nvSpPr>
        <p:spPr>
          <a:xfrm>
            <a:off x="3955928" y="24069737"/>
            <a:ext cx="27369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Liberation Sans Narrow" pitchFamily="34" charset="0"/>
              </a:rPr>
              <a:t>Nicolás Ortega</a:t>
            </a:r>
          </a:p>
          <a:p>
            <a:r>
              <a:rPr lang="es-ES" sz="3200" i="1" dirty="0" smtClean="0">
                <a:latin typeface="Liberation Sans Narrow" pitchFamily="34" charset="0"/>
              </a:rPr>
              <a:t>Música y Tecnología</a:t>
            </a:r>
          </a:p>
        </p:txBody>
      </p:sp>
      <p:sp>
        <p:nvSpPr>
          <p:cNvPr id="133" name="132 CuadroTexto"/>
          <p:cNvSpPr txBox="1"/>
          <p:nvPr/>
        </p:nvSpPr>
        <p:spPr>
          <a:xfrm>
            <a:off x="8693136" y="24079336"/>
            <a:ext cx="23574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Liberation Sans Narrow" pitchFamily="34" charset="0"/>
              </a:rPr>
              <a:t>Nicolás </a:t>
            </a:r>
            <a:r>
              <a:rPr lang="es-ES" sz="3200" b="1" dirty="0" err="1" smtClean="0">
                <a:latin typeface="Liberation Sans Narrow" pitchFamily="34" charset="0"/>
              </a:rPr>
              <a:t>Altieri</a:t>
            </a:r>
            <a:endParaRPr lang="es-ES" sz="3200" b="1" dirty="0" smtClean="0">
              <a:latin typeface="Liberation Sans Narrow" pitchFamily="34" charset="0"/>
            </a:endParaRPr>
          </a:p>
          <a:p>
            <a:r>
              <a:rPr lang="es-ES" sz="3200" i="1" dirty="0" smtClean="0">
                <a:latin typeface="Liberation Sans Narrow" pitchFamily="34" charset="0"/>
              </a:rPr>
              <a:t>Música y Tecnología</a:t>
            </a:r>
          </a:p>
        </p:txBody>
      </p:sp>
      <p:sp>
        <p:nvSpPr>
          <p:cNvPr id="136" name="135 CuadroTexto"/>
          <p:cNvSpPr txBox="1"/>
          <p:nvPr/>
        </p:nvSpPr>
        <p:spPr>
          <a:xfrm>
            <a:off x="13193730" y="23998299"/>
            <a:ext cx="27146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Liberation Sans Narrow" pitchFamily="34" charset="0"/>
              </a:rPr>
              <a:t>Sergio</a:t>
            </a:r>
          </a:p>
          <a:p>
            <a:r>
              <a:rPr lang="es-ES" sz="3200" b="1" dirty="0" err="1" smtClean="0">
                <a:latin typeface="Liberation Sans Narrow" pitchFamily="34" charset="0"/>
              </a:rPr>
              <a:t>Santoni</a:t>
            </a:r>
            <a:endParaRPr lang="es-ES" sz="3200" b="1" dirty="0" smtClean="0">
              <a:latin typeface="Liberation Sans Narrow" pitchFamily="34" charset="0"/>
            </a:endParaRPr>
          </a:p>
          <a:p>
            <a:r>
              <a:rPr lang="es-ES" sz="3200" i="1" dirty="0" smtClean="0">
                <a:latin typeface="Liberation Sans Narrow" pitchFamily="34" charset="0"/>
              </a:rPr>
              <a:t>Música y</a:t>
            </a:r>
          </a:p>
          <a:p>
            <a:r>
              <a:rPr lang="es-ES" sz="3200" i="1" dirty="0" smtClean="0">
                <a:latin typeface="Liberation Sans Narrow" pitchFamily="34" charset="0"/>
              </a:rPr>
              <a:t>Tecnología</a:t>
            </a:r>
          </a:p>
        </p:txBody>
      </p:sp>
      <p:cxnSp>
        <p:nvCxnSpPr>
          <p:cNvPr id="138" name="Straight Connector 3"/>
          <p:cNvCxnSpPr/>
          <p:nvPr/>
        </p:nvCxnSpPr>
        <p:spPr bwMode="auto">
          <a:xfrm>
            <a:off x="1335022" y="5352981"/>
            <a:ext cx="8748713" cy="0"/>
          </a:xfrm>
          <a:prstGeom prst="line">
            <a:avLst/>
          </a:prstGeom>
          <a:ln w="28575">
            <a:solidFill>
              <a:srgbClr val="212F3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138 CuadroTexto"/>
          <p:cNvSpPr txBox="1"/>
          <p:nvPr/>
        </p:nvSpPr>
        <p:spPr>
          <a:xfrm>
            <a:off x="2049402" y="5853047"/>
            <a:ext cx="821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Ofrecemos al espacio de Teatro Ciego un sistema que le permite controlar y automatizar efectos especiales en sus obras a través de una instalación </a:t>
            </a:r>
            <a:r>
              <a:rPr lang="es-ES" sz="36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IoT</a:t>
            </a:r>
            <a:r>
              <a:rPr lang="es-ES" sz="36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(Internet of </a:t>
            </a:r>
            <a:r>
              <a:rPr lang="es-ES" sz="36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the</a:t>
            </a:r>
            <a:r>
              <a:rPr lang="es-ES" sz="36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es-ES" sz="36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Things</a:t>
            </a:r>
            <a:r>
              <a:rPr lang="es-ES" sz="36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) que implica el uso de </a:t>
            </a:r>
            <a:r>
              <a:rPr lang="es-ES" sz="36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Rasberry</a:t>
            </a:r>
            <a:r>
              <a:rPr lang="es-ES" sz="36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pi, el micro controlador ESP8266 y la programación en </a:t>
            </a:r>
            <a:r>
              <a:rPr lang="es-ES" sz="3600" dirty="0" err="1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NodeRed</a:t>
            </a:r>
            <a:r>
              <a:rPr lang="es-ES" sz="36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y Mosquito.  </a:t>
            </a:r>
            <a:endParaRPr lang="es-ES" sz="3600" dirty="0">
              <a:solidFill>
                <a:schemeClr val="tx1">
                  <a:lumMod val="50000"/>
                  <a:lumOff val="50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40" name="139 CuadroTexto"/>
          <p:cNvSpPr txBox="1"/>
          <p:nvPr/>
        </p:nvSpPr>
        <p:spPr>
          <a:xfrm>
            <a:off x="2049402" y="11782401"/>
            <a:ext cx="8215370" cy="6578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s-ES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BobFX</a:t>
            </a:r>
            <a:r>
              <a:rPr lang="es-E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1.0 </a:t>
            </a:r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es un sistema inalámbrico basado en un servidor web alojado en una </a:t>
            </a:r>
            <a:r>
              <a:rPr lang="es-ES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Rasberry</a:t>
            </a:r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pi 3 que envía datos de control a otros dispositivos a través de la tecnología </a:t>
            </a:r>
            <a:r>
              <a:rPr lang="es-ES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Wifi</a:t>
            </a:r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.</a:t>
            </a:r>
          </a:p>
          <a:p>
            <a:pPr>
              <a:spcAft>
                <a:spcPts val="1500"/>
              </a:spcAft>
            </a:pPr>
            <a:r>
              <a:rPr lang="es-ES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BobFX</a:t>
            </a:r>
            <a:r>
              <a:rPr lang="es-E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1.0 </a:t>
            </a:r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fue pensado para controlar la simulación de viento, lluvia y olores que funcionan como efectos especiales para las obras que se desarrollan dentro de Teatro Ciego. Las mismas transcurren en completa oscuridad y pretenden, a través del relato, generar una experiencia sensorial e </a:t>
            </a:r>
            <a:r>
              <a:rPr lang="es-ES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inmersiva</a:t>
            </a:r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.</a:t>
            </a:r>
          </a:p>
          <a:p>
            <a:pPr>
              <a:spcAft>
                <a:spcPts val="1500"/>
              </a:spcAft>
            </a:pPr>
            <a:r>
              <a:rPr lang="es-ES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BobFX</a:t>
            </a:r>
            <a:r>
              <a:rPr lang="es-E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1.0 </a:t>
            </a:r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es también un sistema modular, es decir, tiene la posibilidad de replicarse, expandirse y/o adaptarse a distintos espacios. </a:t>
            </a:r>
          </a:p>
          <a:p>
            <a:pPr>
              <a:spcAft>
                <a:spcPts val="1500"/>
              </a:spcAft>
            </a:pPr>
            <a:endParaRPr lang="es-ES" sz="3200" dirty="0">
              <a:solidFill>
                <a:schemeClr val="tx1">
                  <a:lumMod val="75000"/>
                  <a:lumOff val="2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41" name="140 CuadroTexto"/>
          <p:cNvSpPr txBox="1"/>
          <p:nvPr/>
        </p:nvSpPr>
        <p:spPr>
          <a:xfrm>
            <a:off x="12765102" y="10996583"/>
            <a:ext cx="607223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[espacio para imágenes o diagramas]</a:t>
            </a:r>
            <a:endParaRPr lang="es-ES" dirty="0"/>
          </a:p>
        </p:txBody>
      </p:sp>
      <p:sp>
        <p:nvSpPr>
          <p:cNvPr id="45" name="TextBox 6"/>
          <p:cNvSpPr txBox="1">
            <a:spLocks noChangeArrowheads="1"/>
          </p:cNvSpPr>
          <p:nvPr/>
        </p:nvSpPr>
        <p:spPr bwMode="auto">
          <a:xfrm>
            <a:off x="15112052" y="808038"/>
            <a:ext cx="508260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6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Categoría</a:t>
            </a:r>
            <a:endParaRPr lang="en-US" sz="6000" dirty="0" smtClean="0">
              <a:solidFill>
                <a:schemeClr val="tx1">
                  <a:lumMod val="75000"/>
                  <a:lumOff val="2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algn="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3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1030" name="Picture 6" descr="C:\Users\Usuario\Desktop\nico altier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1368" y="23783985"/>
            <a:ext cx="2609040" cy="2286016"/>
          </a:xfrm>
          <a:prstGeom prst="rect">
            <a:avLst/>
          </a:prstGeom>
          <a:noFill/>
        </p:spPr>
      </p:pic>
      <p:sp>
        <p:nvSpPr>
          <p:cNvPr id="50" name="49 Lágrima"/>
          <p:cNvSpPr/>
          <p:nvPr/>
        </p:nvSpPr>
        <p:spPr>
          <a:xfrm rot="5400000">
            <a:off x="6264244" y="23761685"/>
            <a:ext cx="2308316" cy="2308316"/>
          </a:xfrm>
          <a:prstGeom prst="teardrop">
            <a:avLst/>
          </a:prstGeom>
          <a:noFill/>
          <a:ln w="57150">
            <a:solidFill>
              <a:srgbClr val="56B8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31" name="Picture 7" descr="C:\Users\Usuario\Desktop\nico orteg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9336" y="23820611"/>
            <a:ext cx="2357454" cy="2177952"/>
          </a:xfrm>
          <a:prstGeom prst="rect">
            <a:avLst/>
          </a:prstGeom>
          <a:noFill/>
        </p:spPr>
      </p:pic>
      <p:sp>
        <p:nvSpPr>
          <p:cNvPr id="52" name="51 Lágrima"/>
          <p:cNvSpPr/>
          <p:nvPr/>
        </p:nvSpPr>
        <p:spPr>
          <a:xfrm rot="5400000">
            <a:off x="1549336" y="23761685"/>
            <a:ext cx="2308316" cy="2308316"/>
          </a:xfrm>
          <a:prstGeom prst="teardrop">
            <a:avLst/>
          </a:prstGeom>
          <a:noFill/>
          <a:ln w="57150">
            <a:solidFill>
              <a:srgbClr val="56B8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32" name="Picture 8" descr="C:\Users\Usuario\Desktop\sergio santon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809302" y="23855423"/>
            <a:ext cx="2384428" cy="2156769"/>
          </a:xfrm>
          <a:prstGeom prst="rect">
            <a:avLst/>
          </a:prstGeom>
          <a:noFill/>
        </p:spPr>
      </p:pic>
      <p:sp>
        <p:nvSpPr>
          <p:cNvPr id="54" name="53 Lágrima"/>
          <p:cNvSpPr/>
          <p:nvPr/>
        </p:nvSpPr>
        <p:spPr>
          <a:xfrm rot="5400000">
            <a:off x="10885414" y="23761685"/>
            <a:ext cx="2308316" cy="2308316"/>
          </a:xfrm>
          <a:prstGeom prst="teardrop">
            <a:avLst/>
          </a:prstGeom>
          <a:noFill/>
          <a:ln w="57150">
            <a:solidFill>
              <a:srgbClr val="56B8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34" name="Picture 10" descr="C:\Users\Usuario\Desktop\liCanos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65432" y="23783985"/>
            <a:ext cx="2357454" cy="2475753"/>
          </a:xfrm>
          <a:prstGeom prst="rect">
            <a:avLst/>
          </a:prstGeom>
          <a:noFill/>
        </p:spPr>
      </p:pic>
      <p:sp>
        <p:nvSpPr>
          <p:cNvPr id="58" name="57 Lágrima"/>
          <p:cNvSpPr/>
          <p:nvPr/>
        </p:nvSpPr>
        <p:spPr>
          <a:xfrm rot="5400000">
            <a:off x="15314570" y="23833123"/>
            <a:ext cx="2308316" cy="2308316"/>
          </a:xfrm>
          <a:prstGeom prst="teardrop">
            <a:avLst/>
          </a:prstGeom>
          <a:noFill/>
          <a:ln w="57150">
            <a:solidFill>
              <a:srgbClr val="56B8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59 CuadroTexto"/>
          <p:cNvSpPr txBox="1"/>
          <p:nvPr/>
        </p:nvSpPr>
        <p:spPr>
          <a:xfrm>
            <a:off x="17694324" y="24079336"/>
            <a:ext cx="27146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Liberation Sans Narrow" pitchFamily="34" charset="0"/>
              </a:rPr>
              <a:t>Li</a:t>
            </a:r>
          </a:p>
          <a:p>
            <a:r>
              <a:rPr lang="es-ES" sz="3200" b="1" dirty="0" smtClean="0">
                <a:latin typeface="Liberation Sans Narrow" pitchFamily="34" charset="0"/>
              </a:rPr>
              <a:t>Canosa</a:t>
            </a:r>
          </a:p>
          <a:p>
            <a:r>
              <a:rPr lang="es-ES" sz="3200" i="1" dirty="0" smtClean="0">
                <a:latin typeface="Liberation Sans Narrow" pitchFamily="34" charset="0"/>
              </a:rPr>
              <a:t>Música y</a:t>
            </a:r>
          </a:p>
          <a:p>
            <a:r>
              <a:rPr lang="es-ES" sz="3200" i="1" dirty="0" smtClean="0">
                <a:latin typeface="Liberation Sans Narrow" pitchFamily="34" charset="0"/>
              </a:rPr>
              <a:t>Tecnología</a:t>
            </a:r>
          </a:p>
        </p:txBody>
      </p:sp>
      <p:pic>
        <p:nvPicPr>
          <p:cNvPr id="1026" name="Picture 2" descr="C:\Users\Usuario\Desktop\IMG_20181112_225351_33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264904" y="5210105"/>
            <a:ext cx="8858312" cy="11501518"/>
          </a:xfrm>
          <a:prstGeom prst="rect">
            <a:avLst/>
          </a:prstGeom>
          <a:noFill/>
        </p:spPr>
      </p:pic>
      <p:pic>
        <p:nvPicPr>
          <p:cNvPr id="1027" name="Picture 3" descr="C:\Users\Usuario\Documents\ElectropUnq\logo electropUnq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551184" y="17354565"/>
            <a:ext cx="4167196" cy="2286016"/>
          </a:xfrm>
          <a:prstGeom prst="rect">
            <a:avLst/>
          </a:prstGeom>
          <a:noFill/>
        </p:spPr>
      </p:pic>
      <p:pic>
        <p:nvPicPr>
          <p:cNvPr id="1028" name="Picture 4" descr="C:\Users\Usuario\Desktop\Teatro-Ciego-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479218" y="17472056"/>
            <a:ext cx="3725864" cy="2097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217</Words>
  <Application>Microsoft Office PowerPoint</Application>
  <PresentationFormat>Personalizado</PresentationFormat>
  <Paragraphs>27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Liberation Sans Narrow</vt:lpstr>
      <vt:lpstr>Roboto Black</vt:lpstr>
      <vt:lpstr>Roboto Condensed</vt:lpstr>
      <vt:lpstr>Tema de Office</vt:lpstr>
      <vt:lpstr>Presentación de PowerPoint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paulina.becerra</dc:creator>
  <cp:lastModifiedBy>Paulina</cp:lastModifiedBy>
  <cp:revision>34</cp:revision>
  <dcterms:created xsi:type="dcterms:W3CDTF">2017-05-15T12:19:00Z</dcterms:created>
  <dcterms:modified xsi:type="dcterms:W3CDTF">2018-11-17T13:06:46Z</dcterms:modified>
</cp:coreProperties>
</file>