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1386800" cy="30279975"/>
  <p:notesSz cx="7102475" cy="10231438"/>
  <p:defaultTextStyle>
    <a:defPPr>
      <a:defRPr lang="es-E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37">
          <p15:clr>
            <a:srgbClr val="A4A3A4"/>
          </p15:clr>
        </p15:guide>
        <p15:guide id="2" pos="67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B87E"/>
    <a:srgbClr val="DAE8A1"/>
    <a:srgbClr val="25676A"/>
    <a:srgbClr val="212F3F"/>
    <a:srgbClr val="E921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 d="100"/>
          <a:sy n="15" d="100"/>
        </p:scale>
        <p:origin x="2334" y="108"/>
      </p:cViewPr>
      <p:guideLst>
        <p:guide orient="horz" pos="9537"/>
        <p:guide pos="67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604010" y="9406420"/>
            <a:ext cx="18178780" cy="6490569"/>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36264736" y="5355072"/>
            <a:ext cx="11254060" cy="11407560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502553" y="5355072"/>
            <a:ext cx="33405737" cy="11407560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689410" y="19457690"/>
            <a:ext cx="18178780" cy="6013939"/>
          </a:xfrm>
        </p:spPr>
        <p:txBody>
          <a:bodyPr anchor="t"/>
          <a:lstStyle>
            <a:lvl1pPr algn="l">
              <a:defRPr sz="129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502554"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25188899"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069340" y="1212603"/>
            <a:ext cx="19248120" cy="5046663"/>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069341" y="1205591"/>
            <a:ext cx="7036110" cy="5130774"/>
          </a:xfrm>
        </p:spPr>
        <p:txBody>
          <a:bodyPr anchor="b"/>
          <a:lstStyle>
            <a:lvl1pPr algn="l">
              <a:defRPr sz="65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191962" y="21195982"/>
            <a:ext cx="12832080" cy="2502306"/>
          </a:xfrm>
        </p:spPr>
        <p:txBody>
          <a:bodyPr anchor="b"/>
          <a:lstStyle>
            <a:lvl1pPr algn="l">
              <a:defRPr sz="65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s-ES" dirty="0"/>
          </a:p>
        </p:txBody>
      </p:sp>
      <p:sp>
        <p:nvSpPr>
          <p:cNvPr id="4" name="3 Marcador de texto"/>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069340" y="7065330"/>
            <a:ext cx="19248120" cy="19983384"/>
          </a:xfrm>
          <a:prstGeom prst="rect">
            <a:avLst/>
          </a:prstGeom>
        </p:spPr>
        <p:txBody>
          <a:bodyPr vert="horz" lIns="295232" tIns="147616" rIns="295232" bIns="147616"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1069340" y="28065053"/>
            <a:ext cx="4990253"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3"/>
          </p:nvPr>
        </p:nvSpPr>
        <p:spPr>
          <a:xfrm>
            <a:off x="7307157" y="28065053"/>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15327207" y="28065053"/>
            <a:ext cx="4990253"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12EA8BA3-A386-4C80-A50A-5111DA7BD5CA}"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s-E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microsoft.com/office/2007/relationships/hdphoto" Target="../media/hdphoto2.wdp"/><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9.jpeg"/><Relationship Id="rId5" Type="http://schemas.openxmlformats.org/officeDocument/2006/relationships/image" Target="../media/image4.png"/><Relationship Id="rId10" Type="http://schemas.microsoft.com/office/2007/relationships/hdphoto" Target="../media/hdphoto1.wdp"/><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99 Lágrima"/>
          <p:cNvSpPr/>
          <p:nvPr/>
        </p:nvSpPr>
        <p:spPr>
          <a:xfrm rot="5400000">
            <a:off x="9563811" y="4325767"/>
            <a:ext cx="1500198" cy="1500198"/>
          </a:xfrm>
          <a:prstGeom prst="teardrop">
            <a:avLst/>
          </a:prstGeom>
          <a:solidFill>
            <a:srgbClr val="212F3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grpSp>
        <p:nvGrpSpPr>
          <p:cNvPr id="88" name="87 Grupo"/>
          <p:cNvGrpSpPr/>
          <p:nvPr/>
        </p:nvGrpSpPr>
        <p:grpSpPr>
          <a:xfrm>
            <a:off x="-1589" y="0"/>
            <a:ext cx="15500078" cy="3302000"/>
            <a:chOff x="-1589" y="0"/>
            <a:chExt cx="15500078" cy="3302000"/>
          </a:xfrm>
        </p:grpSpPr>
        <p:sp>
          <p:nvSpPr>
            <p:cNvPr id="5" name="Rectangle 76"/>
            <p:cNvSpPr/>
            <p:nvPr/>
          </p:nvSpPr>
          <p:spPr>
            <a:xfrm>
              <a:off x="-1589" y="0"/>
              <a:ext cx="14071317" cy="3302000"/>
            </a:xfrm>
            <a:prstGeom prst="rect">
              <a:avLst/>
            </a:prstGeom>
            <a:solidFill>
              <a:srgbClr val="E9214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CED3D4"/>
                </a:solidFill>
              </a:endParaRPr>
            </a:p>
          </p:txBody>
        </p:sp>
        <p:sp>
          <p:nvSpPr>
            <p:cNvPr id="85" name="84 Triángulo rectángulo"/>
            <p:cNvSpPr/>
            <p:nvPr/>
          </p:nvSpPr>
          <p:spPr>
            <a:xfrm rot="10800000" flipH="1">
              <a:off x="14069729" y="0"/>
              <a:ext cx="1428760" cy="3281279"/>
            </a:xfrm>
            <a:prstGeom prst="rtTriangle">
              <a:avLst/>
            </a:prstGeom>
            <a:solidFill>
              <a:srgbClr val="E9214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solidFill>
                  <a:srgbClr val="CED3D4"/>
                </a:solidFill>
              </a:endParaRPr>
            </a:p>
          </p:txBody>
        </p:sp>
      </p:grpSp>
      <p:sp>
        <p:nvSpPr>
          <p:cNvPr id="6" name="TextBox 6"/>
          <p:cNvSpPr txBox="1">
            <a:spLocks noChangeArrowheads="1"/>
          </p:cNvSpPr>
          <p:nvPr/>
        </p:nvSpPr>
        <p:spPr bwMode="auto">
          <a:xfrm>
            <a:off x="-178856" y="665685"/>
            <a:ext cx="12671885" cy="1200329"/>
          </a:xfrm>
          <a:prstGeom prst="rect">
            <a:avLst/>
          </a:prstGeom>
          <a:noFill/>
          <a:ln w="9525">
            <a:noFill/>
            <a:miter lim="800000"/>
            <a:headEnd/>
            <a:tailEnd/>
          </a:ln>
        </p:spPr>
        <p:txBody>
          <a:bodyPr wrap="square">
            <a:spAutoFit/>
          </a:bodyPr>
          <a:lstStyle/>
          <a:p>
            <a:pPr algn="ctr"/>
            <a:endParaRPr lang="en-US" sz="7200" b="1" dirty="0">
              <a:solidFill>
                <a:schemeClr val="bg1"/>
              </a:solidFill>
              <a:latin typeface="Roboto Black" panose="02000000000000000000" pitchFamily="2" charset="0"/>
              <a:ea typeface="Roboto Black" panose="02000000000000000000" pitchFamily="2" charset="0"/>
            </a:endParaRPr>
          </a:p>
        </p:txBody>
      </p:sp>
      <p:sp>
        <p:nvSpPr>
          <p:cNvPr id="8" name="Rectangle 119"/>
          <p:cNvSpPr/>
          <p:nvPr/>
        </p:nvSpPr>
        <p:spPr bwMode="invGray">
          <a:xfrm>
            <a:off x="0" y="26712943"/>
            <a:ext cx="21386800" cy="3567032"/>
          </a:xfrm>
          <a:prstGeom prst="rect">
            <a:avLst/>
          </a:prstGeom>
          <a:solidFill>
            <a:srgbClr val="1F23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9" name="TextBox 14"/>
          <p:cNvSpPr txBox="1">
            <a:spLocks noChangeArrowheads="1"/>
          </p:cNvSpPr>
          <p:nvPr/>
        </p:nvSpPr>
        <p:spPr bwMode="auto">
          <a:xfrm>
            <a:off x="701674" y="27110002"/>
            <a:ext cx="5062504" cy="2529923"/>
          </a:xfrm>
          <a:prstGeom prst="rect">
            <a:avLst/>
          </a:prstGeom>
          <a:noFill/>
          <a:ln w="9525">
            <a:noFill/>
            <a:miter lim="800000"/>
            <a:headEnd/>
            <a:tailEnd/>
          </a:ln>
        </p:spPr>
        <p:txBody>
          <a:bodyPr wrap="square">
            <a:spAutoFit/>
          </a:bodyPr>
          <a:lstStyle/>
          <a:p>
            <a:pPr>
              <a:lnSpc>
                <a:spcPct val="120000"/>
              </a:lnSpc>
            </a:pPr>
            <a:r>
              <a:rPr lang="en-US" sz="4400" b="1" dirty="0" smtClean="0">
                <a:solidFill>
                  <a:schemeClr val="bg1"/>
                </a:solidFill>
                <a:ea typeface="Roboto Condensed" panose="02000000000000000000" pitchFamily="2" charset="0"/>
                <a:cs typeface="FrankRuehl" pitchFamily="34" charset="-79"/>
              </a:rPr>
              <a:t>II Premio a la Innovación en  Artes y Tecnologías</a:t>
            </a:r>
          </a:p>
        </p:txBody>
      </p:sp>
      <p:sp>
        <p:nvSpPr>
          <p:cNvPr id="15" name="TextBox 127"/>
          <p:cNvSpPr txBox="1"/>
          <p:nvPr/>
        </p:nvSpPr>
        <p:spPr>
          <a:xfrm>
            <a:off x="16265564" y="27213009"/>
            <a:ext cx="4500594" cy="400110"/>
          </a:xfrm>
          <a:prstGeom prst="rect">
            <a:avLst/>
          </a:prstGeom>
          <a:noFill/>
        </p:spPr>
        <p:txBody>
          <a:bodyPr wrap="square">
            <a:spAutoFit/>
          </a:bodyPr>
          <a:lstStyle/>
          <a:p>
            <a:pPr algn="ctr">
              <a:defRPr/>
            </a:pPr>
            <a:r>
              <a:rPr lang="en-US" sz="2000" b="1" spc="300" dirty="0" smtClean="0">
                <a:solidFill>
                  <a:srgbClr val="FFFFFF"/>
                </a:solidFill>
                <a:latin typeface="Roboto Condensed" panose="02000000000000000000" pitchFamily="2" charset="0"/>
                <a:ea typeface="Roboto Condensed" panose="02000000000000000000" pitchFamily="2" charset="0"/>
                <a:cs typeface="Calibri"/>
              </a:rPr>
              <a:t>CON EL APOYO DE </a:t>
            </a:r>
            <a:endParaRPr lang="en-US" sz="2000" b="1" spc="300" dirty="0">
              <a:solidFill>
                <a:srgbClr val="FFFFFF"/>
              </a:solidFill>
              <a:latin typeface="Roboto Condensed" panose="02000000000000000000" pitchFamily="2" charset="0"/>
              <a:ea typeface="Roboto Condensed" panose="02000000000000000000" pitchFamily="2" charset="0"/>
              <a:cs typeface="Calibri"/>
            </a:endParaRPr>
          </a:p>
        </p:txBody>
      </p:sp>
      <p:sp>
        <p:nvSpPr>
          <p:cNvPr id="25" name="TextBox 6"/>
          <p:cNvSpPr txBox="1">
            <a:spLocks noChangeArrowheads="1"/>
          </p:cNvSpPr>
          <p:nvPr/>
        </p:nvSpPr>
        <p:spPr bwMode="auto">
          <a:xfrm>
            <a:off x="11206885" y="5111585"/>
            <a:ext cx="7943850" cy="585787"/>
          </a:xfrm>
          <a:prstGeom prst="rect">
            <a:avLst/>
          </a:prstGeom>
          <a:noFill/>
          <a:ln w="9525">
            <a:noFill/>
            <a:miter lim="800000"/>
            <a:headEnd/>
            <a:tailEnd/>
          </a:ln>
        </p:spPr>
        <p:txBody>
          <a:bodyPr>
            <a:spAutoFit/>
          </a:bodyPr>
          <a:lstStyle/>
          <a:p>
            <a:r>
              <a:rPr lang="en-US" sz="3200" dirty="0" smtClean="0">
                <a:solidFill>
                  <a:srgbClr val="212F3F"/>
                </a:solidFill>
                <a:latin typeface="Roboto Condensed" panose="02000000000000000000" pitchFamily="2" charset="0"/>
                <a:ea typeface="Roboto Condensed" panose="02000000000000000000" pitchFamily="2" charset="0"/>
              </a:rPr>
              <a:t>PROPUESTA DE VALOR</a:t>
            </a:r>
            <a:endParaRPr lang="en-US" sz="3200" dirty="0">
              <a:solidFill>
                <a:srgbClr val="212F3F"/>
              </a:solidFill>
              <a:latin typeface="Roboto Condensed" panose="02000000000000000000" pitchFamily="2" charset="0"/>
              <a:ea typeface="Roboto Condensed" panose="02000000000000000000" pitchFamily="2" charset="0"/>
            </a:endParaRPr>
          </a:p>
        </p:txBody>
      </p:sp>
      <p:grpSp>
        <p:nvGrpSpPr>
          <p:cNvPr id="86" name="85 Grupo"/>
          <p:cNvGrpSpPr/>
          <p:nvPr/>
        </p:nvGrpSpPr>
        <p:grpSpPr>
          <a:xfrm>
            <a:off x="14149784" y="18307"/>
            <a:ext cx="2571768" cy="3281279"/>
            <a:chOff x="9836144" y="0"/>
            <a:chExt cx="2500330" cy="3281279"/>
          </a:xfrm>
        </p:grpSpPr>
        <p:sp>
          <p:nvSpPr>
            <p:cNvPr id="80" name="79 Paralelogramo"/>
            <p:cNvSpPr/>
            <p:nvPr/>
          </p:nvSpPr>
          <p:spPr>
            <a:xfrm>
              <a:off x="10693400" y="0"/>
              <a:ext cx="1643074" cy="3281279"/>
            </a:xfrm>
            <a:prstGeom prst="parallelogram">
              <a:avLst>
                <a:gd name="adj" fmla="val 85190"/>
              </a:avLst>
            </a:prstGeom>
            <a:solidFill>
              <a:srgbClr val="DAE8A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sp>
          <p:nvSpPr>
            <p:cNvPr id="81" name="80 Paralelogramo"/>
            <p:cNvSpPr/>
            <p:nvPr/>
          </p:nvSpPr>
          <p:spPr>
            <a:xfrm>
              <a:off x="10407648" y="0"/>
              <a:ext cx="1643074" cy="3281279"/>
            </a:xfrm>
            <a:prstGeom prst="parallelogram">
              <a:avLst>
                <a:gd name="adj" fmla="val 85190"/>
              </a:avLst>
            </a:prstGeom>
            <a:solidFill>
              <a:srgbClr val="56B8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sp>
          <p:nvSpPr>
            <p:cNvPr id="82" name="81 Paralelogramo"/>
            <p:cNvSpPr/>
            <p:nvPr/>
          </p:nvSpPr>
          <p:spPr>
            <a:xfrm>
              <a:off x="10121896" y="0"/>
              <a:ext cx="1643074" cy="3281279"/>
            </a:xfrm>
            <a:prstGeom prst="parallelogram">
              <a:avLst>
                <a:gd name="adj" fmla="val 85190"/>
              </a:avLst>
            </a:prstGeom>
            <a:solidFill>
              <a:srgbClr val="25676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sp>
          <p:nvSpPr>
            <p:cNvPr id="83" name="82 Paralelogramo"/>
            <p:cNvSpPr/>
            <p:nvPr/>
          </p:nvSpPr>
          <p:spPr>
            <a:xfrm>
              <a:off x="9836144" y="0"/>
              <a:ext cx="1643074" cy="3281279"/>
            </a:xfrm>
            <a:prstGeom prst="parallelogram">
              <a:avLst>
                <a:gd name="adj" fmla="val 85190"/>
              </a:avLst>
            </a:prstGeom>
            <a:solidFill>
              <a:srgbClr val="212F3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grpSp>
      <p:pic>
        <p:nvPicPr>
          <p:cNvPr id="1033" name="Picture 9" descr="C:\Documents and Settings\paulina.becerra\Mis documentos\Descargas\SITTEC-Negativo-CMYK(1).png"/>
          <p:cNvPicPr>
            <a:picLocks noChangeAspect="1" noChangeArrowheads="1"/>
          </p:cNvPicPr>
          <p:nvPr/>
        </p:nvPicPr>
        <p:blipFill>
          <a:blip r:embed="rId2"/>
          <a:srcRect/>
          <a:stretch>
            <a:fillRect/>
          </a:stretch>
        </p:blipFill>
        <p:spPr bwMode="invGray">
          <a:xfrm>
            <a:off x="14551052" y="27927389"/>
            <a:ext cx="3286148" cy="1517457"/>
          </a:xfrm>
          <a:prstGeom prst="rect">
            <a:avLst/>
          </a:prstGeom>
          <a:noFill/>
        </p:spPr>
      </p:pic>
      <p:pic>
        <p:nvPicPr>
          <p:cNvPr id="92" name="Picture 10" descr="C:\Documents and Settings\paulina.becerra\Mis documentos\Mis imágenes\logo_euda_negativo.png"/>
          <p:cNvPicPr>
            <a:picLocks noChangeAspect="1" noChangeArrowheads="1"/>
          </p:cNvPicPr>
          <p:nvPr/>
        </p:nvPicPr>
        <p:blipFill>
          <a:blip r:embed="rId3" cstate="print"/>
          <a:srcRect/>
          <a:stretch>
            <a:fillRect/>
          </a:stretch>
        </p:blipFill>
        <p:spPr bwMode="invGray">
          <a:xfrm>
            <a:off x="10907714" y="28070265"/>
            <a:ext cx="3581709" cy="1232851"/>
          </a:xfrm>
          <a:prstGeom prst="rect">
            <a:avLst/>
          </a:prstGeom>
          <a:noFill/>
        </p:spPr>
      </p:pic>
      <p:sp>
        <p:nvSpPr>
          <p:cNvPr id="93" name="TextBox 127"/>
          <p:cNvSpPr txBox="1"/>
          <p:nvPr/>
        </p:nvSpPr>
        <p:spPr>
          <a:xfrm>
            <a:off x="10979152" y="27213009"/>
            <a:ext cx="4500594" cy="400110"/>
          </a:xfrm>
          <a:prstGeom prst="rect">
            <a:avLst/>
          </a:prstGeom>
          <a:noFill/>
        </p:spPr>
        <p:txBody>
          <a:bodyPr wrap="square">
            <a:spAutoFit/>
          </a:bodyPr>
          <a:lstStyle/>
          <a:p>
            <a:pPr>
              <a:defRPr/>
            </a:pPr>
            <a:r>
              <a:rPr lang="en-US" sz="2000" b="1" spc="300" dirty="0" smtClean="0">
                <a:solidFill>
                  <a:srgbClr val="FFFFFF"/>
                </a:solidFill>
                <a:latin typeface="Roboto Condensed" panose="02000000000000000000" pitchFamily="2" charset="0"/>
                <a:ea typeface="Roboto Condensed" panose="02000000000000000000" pitchFamily="2" charset="0"/>
                <a:cs typeface="Calibri"/>
              </a:rPr>
              <a:t>ORGANIZA</a:t>
            </a:r>
            <a:endParaRPr lang="en-US" sz="2000" b="1" spc="300" dirty="0">
              <a:solidFill>
                <a:srgbClr val="FFFFFF"/>
              </a:solidFill>
              <a:latin typeface="Roboto Condensed" panose="02000000000000000000" pitchFamily="2" charset="0"/>
              <a:ea typeface="Roboto Condensed" panose="02000000000000000000" pitchFamily="2" charset="0"/>
              <a:cs typeface="Calibri"/>
            </a:endParaRPr>
          </a:p>
        </p:txBody>
      </p:sp>
      <p:cxnSp>
        <p:nvCxnSpPr>
          <p:cNvPr id="95" name="Straight Connector 16"/>
          <p:cNvCxnSpPr/>
          <p:nvPr/>
        </p:nvCxnSpPr>
        <p:spPr>
          <a:xfrm>
            <a:off x="10193334" y="27427323"/>
            <a:ext cx="0" cy="1947862"/>
          </a:xfrm>
          <a:prstGeom prst="line">
            <a:avLst/>
          </a:prstGeom>
          <a:ln>
            <a:solidFill>
              <a:srgbClr val="E92145"/>
            </a:solidFill>
          </a:ln>
          <a:effectLst/>
        </p:spPr>
        <p:style>
          <a:lnRef idx="2">
            <a:schemeClr val="accent1"/>
          </a:lnRef>
          <a:fillRef idx="0">
            <a:schemeClr val="accent1"/>
          </a:fillRef>
          <a:effectRef idx="1">
            <a:schemeClr val="accent1"/>
          </a:effectRef>
          <a:fontRef idx="minor">
            <a:schemeClr val="tx1"/>
          </a:fontRef>
        </p:style>
      </p:cxnSp>
      <p:sp>
        <p:nvSpPr>
          <p:cNvPr id="97" name="TextBox 14"/>
          <p:cNvSpPr txBox="1">
            <a:spLocks noChangeArrowheads="1"/>
          </p:cNvSpPr>
          <p:nvPr/>
        </p:nvSpPr>
        <p:spPr bwMode="auto">
          <a:xfrm>
            <a:off x="6049930" y="27413064"/>
            <a:ext cx="4214842" cy="2308324"/>
          </a:xfrm>
          <a:prstGeom prst="rect">
            <a:avLst/>
          </a:prstGeom>
          <a:noFill/>
          <a:ln w="9525">
            <a:noFill/>
            <a:miter lim="800000"/>
            <a:headEnd/>
            <a:tailEnd/>
          </a:ln>
        </p:spPr>
        <p:txBody>
          <a:bodyPr wrap="square">
            <a:spAutoFit/>
          </a:bodyPr>
          <a:lstStyle/>
          <a:p>
            <a:pPr>
              <a:lnSpc>
                <a:spcPct val="120000"/>
              </a:lnSpc>
            </a:pPr>
            <a:r>
              <a:rPr lang="en-US" sz="12000" b="1" dirty="0" smtClean="0">
                <a:solidFill>
                  <a:srgbClr val="E92145"/>
                </a:solidFill>
                <a:latin typeface="Roboto Black" panose="02000000000000000000" pitchFamily="2" charset="0"/>
                <a:ea typeface="Roboto Black" panose="02000000000000000000" pitchFamily="2" charset="0"/>
              </a:rPr>
              <a:t>2018</a:t>
            </a:r>
          </a:p>
        </p:txBody>
      </p:sp>
      <p:sp>
        <p:nvSpPr>
          <p:cNvPr id="99" name="Freeform 282"/>
          <p:cNvSpPr/>
          <p:nvPr/>
        </p:nvSpPr>
        <p:spPr>
          <a:xfrm>
            <a:off x="9921001" y="4682957"/>
            <a:ext cx="858429" cy="818290"/>
          </a:xfrm>
          <a:custGeom>
            <a:avLst/>
            <a:gdLst/>
            <a:ahLst/>
            <a:cxnLst/>
            <a:rect l="l" t="t" r="r" b="b"/>
            <a:pathLst>
              <a:path w="468765" h="447074">
                <a:moveTo>
                  <a:pt x="234382" y="0"/>
                </a:moveTo>
                <a:cubicBezTo>
                  <a:pt x="240017" y="0"/>
                  <a:pt x="244618" y="3850"/>
                  <a:pt x="248186" y="11550"/>
                </a:cubicBezTo>
                <a:lnTo>
                  <a:pt x="311571" y="139728"/>
                </a:lnTo>
                <a:lnTo>
                  <a:pt x="452990" y="160293"/>
                </a:lnTo>
                <a:cubicBezTo>
                  <a:pt x="463507" y="161983"/>
                  <a:pt x="468765" y="166303"/>
                  <a:pt x="468765" y="173252"/>
                </a:cubicBezTo>
                <a:cubicBezTo>
                  <a:pt x="468765" y="177383"/>
                  <a:pt x="466324" y="181891"/>
                  <a:pt x="461441" y="186774"/>
                </a:cubicBezTo>
                <a:lnTo>
                  <a:pt x="359180" y="286499"/>
                </a:lnTo>
                <a:lnTo>
                  <a:pt x="383407" y="427354"/>
                </a:lnTo>
                <a:cubicBezTo>
                  <a:pt x="383595" y="428669"/>
                  <a:pt x="383689" y="430547"/>
                  <a:pt x="383689" y="432989"/>
                </a:cubicBezTo>
                <a:cubicBezTo>
                  <a:pt x="383689" y="436933"/>
                  <a:pt x="382703" y="440266"/>
                  <a:pt x="380731" y="442989"/>
                </a:cubicBezTo>
                <a:cubicBezTo>
                  <a:pt x="378759" y="445713"/>
                  <a:pt x="375895" y="447074"/>
                  <a:pt x="372139" y="447074"/>
                </a:cubicBezTo>
                <a:cubicBezTo>
                  <a:pt x="368571" y="447074"/>
                  <a:pt x="364814" y="445947"/>
                  <a:pt x="360870" y="443694"/>
                </a:cubicBezTo>
                <a:lnTo>
                  <a:pt x="234382" y="377210"/>
                </a:lnTo>
                <a:lnTo>
                  <a:pt x="107894" y="443694"/>
                </a:lnTo>
                <a:cubicBezTo>
                  <a:pt x="103763" y="445947"/>
                  <a:pt x="100006" y="447074"/>
                  <a:pt x="96626" y="447074"/>
                </a:cubicBezTo>
                <a:cubicBezTo>
                  <a:pt x="92682" y="447074"/>
                  <a:pt x="89724" y="445713"/>
                  <a:pt x="87752" y="442989"/>
                </a:cubicBezTo>
                <a:cubicBezTo>
                  <a:pt x="85780" y="440266"/>
                  <a:pt x="84794" y="436933"/>
                  <a:pt x="84794" y="432989"/>
                </a:cubicBezTo>
                <a:cubicBezTo>
                  <a:pt x="84794" y="431862"/>
                  <a:pt x="84982" y="429984"/>
                  <a:pt x="85358" y="427354"/>
                </a:cubicBezTo>
                <a:lnTo>
                  <a:pt x="109585" y="286499"/>
                </a:lnTo>
                <a:lnTo>
                  <a:pt x="7043" y="186774"/>
                </a:lnTo>
                <a:cubicBezTo>
                  <a:pt x="2347" y="181703"/>
                  <a:pt x="0" y="177196"/>
                  <a:pt x="0" y="173252"/>
                </a:cubicBezTo>
                <a:cubicBezTo>
                  <a:pt x="0" y="166303"/>
                  <a:pt x="5258" y="161983"/>
                  <a:pt x="15775" y="160293"/>
                </a:cubicBezTo>
                <a:lnTo>
                  <a:pt x="157194" y="139728"/>
                </a:lnTo>
                <a:lnTo>
                  <a:pt x="220579" y="11550"/>
                </a:lnTo>
                <a:cubicBezTo>
                  <a:pt x="224147" y="3850"/>
                  <a:pt x="228748" y="0"/>
                  <a:pt x="2343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1" name="100 Lágrima"/>
          <p:cNvSpPr/>
          <p:nvPr/>
        </p:nvSpPr>
        <p:spPr>
          <a:xfrm rot="5400000">
            <a:off x="9405074" y="13019733"/>
            <a:ext cx="1500198" cy="1500198"/>
          </a:xfrm>
          <a:prstGeom prst="teardrop">
            <a:avLst/>
          </a:prstGeom>
          <a:solidFill>
            <a:srgbClr val="2567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02" name="Straight Connector 3"/>
          <p:cNvCxnSpPr/>
          <p:nvPr/>
        </p:nvCxnSpPr>
        <p:spPr bwMode="auto">
          <a:xfrm>
            <a:off x="10157615" y="14513661"/>
            <a:ext cx="8993120" cy="0"/>
          </a:xfrm>
          <a:prstGeom prst="line">
            <a:avLst/>
          </a:prstGeom>
          <a:ln w="28575">
            <a:solidFill>
              <a:srgbClr val="25676A"/>
            </a:solidFill>
          </a:ln>
          <a:effectLst/>
        </p:spPr>
        <p:style>
          <a:lnRef idx="2">
            <a:schemeClr val="accent1"/>
          </a:lnRef>
          <a:fillRef idx="0">
            <a:schemeClr val="accent1"/>
          </a:fillRef>
          <a:effectRef idx="1">
            <a:schemeClr val="accent1"/>
          </a:effectRef>
          <a:fontRef idx="minor">
            <a:schemeClr val="tx1"/>
          </a:fontRef>
        </p:style>
      </p:cxnSp>
      <p:sp>
        <p:nvSpPr>
          <p:cNvPr id="103" name="TextBox 6"/>
          <p:cNvSpPr txBox="1">
            <a:spLocks noChangeArrowheads="1"/>
          </p:cNvSpPr>
          <p:nvPr/>
        </p:nvSpPr>
        <p:spPr bwMode="auto">
          <a:xfrm>
            <a:off x="11048148" y="13799281"/>
            <a:ext cx="7750158" cy="584775"/>
          </a:xfrm>
          <a:prstGeom prst="rect">
            <a:avLst/>
          </a:prstGeom>
          <a:noFill/>
          <a:ln w="9525">
            <a:noFill/>
            <a:miter lim="800000"/>
            <a:headEnd/>
            <a:tailEnd/>
          </a:ln>
        </p:spPr>
        <p:txBody>
          <a:bodyPr wrap="square">
            <a:spAutoFit/>
          </a:bodyPr>
          <a:lstStyle/>
          <a:p>
            <a:r>
              <a:rPr lang="en-US" sz="3200" dirty="0" smtClean="0">
                <a:solidFill>
                  <a:srgbClr val="25676A"/>
                </a:solidFill>
                <a:latin typeface="Roboto Condensed" panose="02000000000000000000" pitchFamily="2" charset="0"/>
                <a:ea typeface="Roboto Condensed" panose="02000000000000000000" pitchFamily="2" charset="0"/>
              </a:rPr>
              <a:t>DESCRIPCIÓN</a:t>
            </a:r>
            <a:endParaRPr lang="en-US" sz="3200" dirty="0">
              <a:solidFill>
                <a:srgbClr val="25676A"/>
              </a:solidFill>
              <a:latin typeface="Roboto Condensed" panose="02000000000000000000" pitchFamily="2" charset="0"/>
              <a:ea typeface="Roboto Condensed" panose="02000000000000000000" pitchFamily="2" charset="0"/>
            </a:endParaRPr>
          </a:p>
        </p:txBody>
      </p:sp>
      <p:sp>
        <p:nvSpPr>
          <p:cNvPr id="105" name="Freeform 407"/>
          <p:cNvSpPr/>
          <p:nvPr/>
        </p:nvSpPr>
        <p:spPr>
          <a:xfrm>
            <a:off x="9762264" y="13442091"/>
            <a:ext cx="785818" cy="714380"/>
          </a:xfrm>
          <a:custGeom>
            <a:avLst/>
            <a:gdLst>
              <a:gd name="connsiteX0" fmla="*/ 18030 w 504826"/>
              <a:gd name="connsiteY0" fmla="*/ 324530 h 396648"/>
              <a:gd name="connsiteX1" fmla="*/ 486796 w 504826"/>
              <a:gd name="connsiteY1" fmla="*/ 324530 h 396648"/>
              <a:gd name="connsiteX2" fmla="*/ 499473 w 504826"/>
              <a:gd name="connsiteY2" fmla="*/ 329883 h 396648"/>
              <a:gd name="connsiteX3" fmla="*/ 504826 w 504826"/>
              <a:gd name="connsiteY3" fmla="*/ 342560 h 396648"/>
              <a:gd name="connsiteX4" fmla="*/ 504826 w 504826"/>
              <a:gd name="connsiteY4" fmla="*/ 378619 h 396648"/>
              <a:gd name="connsiteX5" fmla="*/ 499473 w 504826"/>
              <a:gd name="connsiteY5" fmla="*/ 391296 h 396648"/>
              <a:gd name="connsiteX6" fmla="*/ 486796 w 504826"/>
              <a:gd name="connsiteY6" fmla="*/ 396648 h 396648"/>
              <a:gd name="connsiteX7" fmla="*/ 18030 w 504826"/>
              <a:gd name="connsiteY7" fmla="*/ 396648 h 396648"/>
              <a:gd name="connsiteX8" fmla="*/ 5354 w 504826"/>
              <a:gd name="connsiteY8" fmla="*/ 391296 h 396648"/>
              <a:gd name="connsiteX9" fmla="*/ 1 w 504826"/>
              <a:gd name="connsiteY9" fmla="*/ 378619 h 396648"/>
              <a:gd name="connsiteX10" fmla="*/ 1 w 504826"/>
              <a:gd name="connsiteY10" fmla="*/ 342560 h 396648"/>
              <a:gd name="connsiteX11" fmla="*/ 5354 w 504826"/>
              <a:gd name="connsiteY11" fmla="*/ 329883 h 396648"/>
              <a:gd name="connsiteX12" fmla="*/ 18030 w 504826"/>
              <a:gd name="connsiteY12" fmla="*/ 324530 h 396648"/>
              <a:gd name="connsiteX13" fmla="*/ 18029 w 504826"/>
              <a:gd name="connsiteY13" fmla="*/ 216353 h 396648"/>
              <a:gd name="connsiteX14" fmla="*/ 378618 w 504826"/>
              <a:gd name="connsiteY14" fmla="*/ 216353 h 396648"/>
              <a:gd name="connsiteX15" fmla="*/ 391295 w 504826"/>
              <a:gd name="connsiteY15" fmla="*/ 221706 h 396648"/>
              <a:gd name="connsiteX16" fmla="*/ 396648 w 504826"/>
              <a:gd name="connsiteY16" fmla="*/ 234383 h 396648"/>
              <a:gd name="connsiteX17" fmla="*/ 396648 w 504826"/>
              <a:gd name="connsiteY17" fmla="*/ 270442 h 396648"/>
              <a:gd name="connsiteX18" fmla="*/ 391295 w 504826"/>
              <a:gd name="connsiteY18" fmla="*/ 283119 h 396648"/>
              <a:gd name="connsiteX19" fmla="*/ 378618 w 504826"/>
              <a:gd name="connsiteY19" fmla="*/ 288471 h 396648"/>
              <a:gd name="connsiteX20" fmla="*/ 18029 w 504826"/>
              <a:gd name="connsiteY20" fmla="*/ 288471 h 396648"/>
              <a:gd name="connsiteX21" fmla="*/ 5353 w 504826"/>
              <a:gd name="connsiteY21" fmla="*/ 283119 h 396648"/>
              <a:gd name="connsiteX22" fmla="*/ 0 w 504826"/>
              <a:gd name="connsiteY22" fmla="*/ 270442 h 396648"/>
              <a:gd name="connsiteX23" fmla="*/ 0 w 504826"/>
              <a:gd name="connsiteY23" fmla="*/ 234383 h 396648"/>
              <a:gd name="connsiteX24" fmla="*/ 5353 w 504826"/>
              <a:gd name="connsiteY24" fmla="*/ 221706 h 396648"/>
              <a:gd name="connsiteX25" fmla="*/ 18029 w 504826"/>
              <a:gd name="connsiteY25" fmla="*/ 216353 h 396648"/>
              <a:gd name="connsiteX26" fmla="*/ 18029 w 504826"/>
              <a:gd name="connsiteY26" fmla="*/ 108177 h 396648"/>
              <a:gd name="connsiteX27" fmla="*/ 450737 w 504826"/>
              <a:gd name="connsiteY27" fmla="*/ 108177 h 396648"/>
              <a:gd name="connsiteX28" fmla="*/ 463414 w 504826"/>
              <a:gd name="connsiteY28" fmla="*/ 113529 h 396648"/>
              <a:gd name="connsiteX29" fmla="*/ 468766 w 504826"/>
              <a:gd name="connsiteY29" fmla="*/ 126206 h 396648"/>
              <a:gd name="connsiteX30" fmla="*/ 468766 w 504826"/>
              <a:gd name="connsiteY30" fmla="*/ 162265 h 396648"/>
              <a:gd name="connsiteX31" fmla="*/ 463414 w 504826"/>
              <a:gd name="connsiteY31" fmla="*/ 174942 h 396648"/>
              <a:gd name="connsiteX32" fmla="*/ 450737 w 504826"/>
              <a:gd name="connsiteY32" fmla="*/ 180294 h 396648"/>
              <a:gd name="connsiteX33" fmla="*/ 18029 w 504826"/>
              <a:gd name="connsiteY33" fmla="*/ 180294 h 396648"/>
              <a:gd name="connsiteX34" fmla="*/ 5353 w 504826"/>
              <a:gd name="connsiteY34" fmla="*/ 174942 h 396648"/>
              <a:gd name="connsiteX35" fmla="*/ 0 w 504826"/>
              <a:gd name="connsiteY35" fmla="*/ 162265 h 396648"/>
              <a:gd name="connsiteX36" fmla="*/ 0 w 504826"/>
              <a:gd name="connsiteY36" fmla="*/ 126206 h 396648"/>
              <a:gd name="connsiteX37" fmla="*/ 5353 w 504826"/>
              <a:gd name="connsiteY37" fmla="*/ 113529 h 396648"/>
              <a:gd name="connsiteX38" fmla="*/ 18029 w 504826"/>
              <a:gd name="connsiteY38" fmla="*/ 108177 h 396648"/>
              <a:gd name="connsiteX39" fmla="*/ 18030 w 504826"/>
              <a:gd name="connsiteY39" fmla="*/ 0 h 396648"/>
              <a:gd name="connsiteX40" fmla="*/ 342561 w 504826"/>
              <a:gd name="connsiteY40" fmla="*/ 0 h 396648"/>
              <a:gd name="connsiteX41" fmla="*/ 355238 w 504826"/>
              <a:gd name="connsiteY41" fmla="*/ 5352 h 396648"/>
              <a:gd name="connsiteX42" fmla="*/ 360590 w 504826"/>
              <a:gd name="connsiteY42" fmla="*/ 18029 h 396648"/>
              <a:gd name="connsiteX43" fmla="*/ 360590 w 504826"/>
              <a:gd name="connsiteY43" fmla="*/ 54088 h 396648"/>
              <a:gd name="connsiteX44" fmla="*/ 355238 w 504826"/>
              <a:gd name="connsiteY44" fmla="*/ 66765 h 396648"/>
              <a:gd name="connsiteX45" fmla="*/ 342561 w 504826"/>
              <a:gd name="connsiteY45" fmla="*/ 72118 h 396648"/>
              <a:gd name="connsiteX46" fmla="*/ 18030 w 504826"/>
              <a:gd name="connsiteY46" fmla="*/ 72118 h 396648"/>
              <a:gd name="connsiteX47" fmla="*/ 5354 w 504826"/>
              <a:gd name="connsiteY47" fmla="*/ 66765 h 396648"/>
              <a:gd name="connsiteX48" fmla="*/ 1 w 504826"/>
              <a:gd name="connsiteY48" fmla="*/ 54088 h 396648"/>
              <a:gd name="connsiteX49" fmla="*/ 1 w 504826"/>
              <a:gd name="connsiteY49" fmla="*/ 18029 h 396648"/>
              <a:gd name="connsiteX50" fmla="*/ 5354 w 504826"/>
              <a:gd name="connsiteY50" fmla="*/ 5352 h 396648"/>
              <a:gd name="connsiteX51" fmla="*/ 18030 w 504826"/>
              <a:gd name="connsiteY51" fmla="*/ 0 h 39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04826" h="396648">
                <a:moveTo>
                  <a:pt x="18030" y="324530"/>
                </a:moveTo>
                <a:lnTo>
                  <a:pt x="486796" y="324530"/>
                </a:lnTo>
                <a:cubicBezTo>
                  <a:pt x="491679" y="324530"/>
                  <a:pt x="495906" y="326314"/>
                  <a:pt x="499473" y="329883"/>
                </a:cubicBezTo>
                <a:cubicBezTo>
                  <a:pt x="503042" y="333451"/>
                  <a:pt x="504826" y="337677"/>
                  <a:pt x="504826" y="342560"/>
                </a:cubicBezTo>
                <a:lnTo>
                  <a:pt x="504826" y="378619"/>
                </a:lnTo>
                <a:cubicBezTo>
                  <a:pt x="504826" y="383502"/>
                  <a:pt x="503042" y="387727"/>
                  <a:pt x="499473" y="391296"/>
                </a:cubicBezTo>
                <a:cubicBezTo>
                  <a:pt x="495906" y="394864"/>
                  <a:pt x="491679" y="396648"/>
                  <a:pt x="486796" y="396648"/>
                </a:cubicBezTo>
                <a:lnTo>
                  <a:pt x="18030" y="396648"/>
                </a:lnTo>
                <a:cubicBezTo>
                  <a:pt x="13147" y="396648"/>
                  <a:pt x="8922" y="394864"/>
                  <a:pt x="5354" y="391296"/>
                </a:cubicBezTo>
                <a:cubicBezTo>
                  <a:pt x="1784" y="387727"/>
                  <a:pt x="1" y="383502"/>
                  <a:pt x="1" y="378619"/>
                </a:cubicBezTo>
                <a:lnTo>
                  <a:pt x="1" y="342560"/>
                </a:lnTo>
                <a:cubicBezTo>
                  <a:pt x="1" y="337677"/>
                  <a:pt x="1784" y="333451"/>
                  <a:pt x="5354" y="329883"/>
                </a:cubicBezTo>
                <a:cubicBezTo>
                  <a:pt x="8922" y="326314"/>
                  <a:pt x="13147" y="324530"/>
                  <a:pt x="18030" y="324530"/>
                </a:cubicBezTo>
                <a:close/>
                <a:moveTo>
                  <a:pt x="18029" y="216353"/>
                </a:moveTo>
                <a:lnTo>
                  <a:pt x="378618" y="216353"/>
                </a:lnTo>
                <a:cubicBezTo>
                  <a:pt x="383502" y="216353"/>
                  <a:pt x="387728" y="218138"/>
                  <a:pt x="391295" y="221706"/>
                </a:cubicBezTo>
                <a:cubicBezTo>
                  <a:pt x="394864" y="225274"/>
                  <a:pt x="396648" y="229500"/>
                  <a:pt x="396648" y="234383"/>
                </a:cubicBezTo>
                <a:lnTo>
                  <a:pt x="396648" y="270442"/>
                </a:lnTo>
                <a:cubicBezTo>
                  <a:pt x="396648" y="275325"/>
                  <a:pt x="394864" y="279551"/>
                  <a:pt x="391295" y="283119"/>
                </a:cubicBezTo>
                <a:cubicBezTo>
                  <a:pt x="387728" y="286687"/>
                  <a:pt x="383502" y="288471"/>
                  <a:pt x="378618" y="288471"/>
                </a:cubicBezTo>
                <a:lnTo>
                  <a:pt x="18029" y="288471"/>
                </a:lnTo>
                <a:cubicBezTo>
                  <a:pt x="13146" y="288471"/>
                  <a:pt x="8921" y="286687"/>
                  <a:pt x="5353" y="283119"/>
                </a:cubicBezTo>
                <a:cubicBezTo>
                  <a:pt x="1783" y="279551"/>
                  <a:pt x="0" y="275325"/>
                  <a:pt x="0" y="270442"/>
                </a:cubicBezTo>
                <a:lnTo>
                  <a:pt x="0" y="234383"/>
                </a:lnTo>
                <a:cubicBezTo>
                  <a:pt x="0" y="229500"/>
                  <a:pt x="1783" y="225274"/>
                  <a:pt x="5353" y="221706"/>
                </a:cubicBezTo>
                <a:cubicBezTo>
                  <a:pt x="8921" y="218138"/>
                  <a:pt x="13146" y="216353"/>
                  <a:pt x="18029" y="216353"/>
                </a:cubicBezTo>
                <a:close/>
                <a:moveTo>
                  <a:pt x="18029" y="108177"/>
                </a:moveTo>
                <a:lnTo>
                  <a:pt x="450737" y="108177"/>
                </a:lnTo>
                <a:cubicBezTo>
                  <a:pt x="455619" y="108177"/>
                  <a:pt x="459845" y="109961"/>
                  <a:pt x="463414" y="113529"/>
                </a:cubicBezTo>
                <a:cubicBezTo>
                  <a:pt x="466982" y="117097"/>
                  <a:pt x="468766" y="121323"/>
                  <a:pt x="468766" y="126206"/>
                </a:cubicBezTo>
                <a:lnTo>
                  <a:pt x="468766" y="162265"/>
                </a:lnTo>
                <a:cubicBezTo>
                  <a:pt x="468766" y="167148"/>
                  <a:pt x="466982" y="171374"/>
                  <a:pt x="463414" y="174942"/>
                </a:cubicBezTo>
                <a:cubicBezTo>
                  <a:pt x="459845" y="178510"/>
                  <a:pt x="455619" y="180294"/>
                  <a:pt x="450737" y="180294"/>
                </a:cubicBezTo>
                <a:lnTo>
                  <a:pt x="18029" y="180294"/>
                </a:lnTo>
                <a:cubicBezTo>
                  <a:pt x="13146" y="180294"/>
                  <a:pt x="8921" y="178510"/>
                  <a:pt x="5353" y="174942"/>
                </a:cubicBezTo>
                <a:cubicBezTo>
                  <a:pt x="1783" y="171374"/>
                  <a:pt x="0" y="167148"/>
                  <a:pt x="0" y="162265"/>
                </a:cubicBezTo>
                <a:lnTo>
                  <a:pt x="0" y="126206"/>
                </a:lnTo>
                <a:cubicBezTo>
                  <a:pt x="0" y="121323"/>
                  <a:pt x="1783" y="117097"/>
                  <a:pt x="5353" y="113529"/>
                </a:cubicBezTo>
                <a:cubicBezTo>
                  <a:pt x="8921" y="109961"/>
                  <a:pt x="13146" y="108177"/>
                  <a:pt x="18029" y="108177"/>
                </a:cubicBezTo>
                <a:close/>
                <a:moveTo>
                  <a:pt x="18030" y="0"/>
                </a:moveTo>
                <a:lnTo>
                  <a:pt x="342561" y="0"/>
                </a:lnTo>
                <a:cubicBezTo>
                  <a:pt x="347444" y="0"/>
                  <a:pt x="351670" y="1784"/>
                  <a:pt x="355238" y="5352"/>
                </a:cubicBezTo>
                <a:cubicBezTo>
                  <a:pt x="358806" y="8921"/>
                  <a:pt x="360590" y="13146"/>
                  <a:pt x="360590" y="18029"/>
                </a:cubicBezTo>
                <a:lnTo>
                  <a:pt x="360590" y="54088"/>
                </a:lnTo>
                <a:cubicBezTo>
                  <a:pt x="360590" y="58971"/>
                  <a:pt x="358806" y="63197"/>
                  <a:pt x="355238" y="66765"/>
                </a:cubicBezTo>
                <a:cubicBezTo>
                  <a:pt x="351670" y="70334"/>
                  <a:pt x="347444" y="72118"/>
                  <a:pt x="342561" y="72118"/>
                </a:cubicBezTo>
                <a:lnTo>
                  <a:pt x="18030" y="72118"/>
                </a:lnTo>
                <a:cubicBezTo>
                  <a:pt x="13147" y="72118"/>
                  <a:pt x="8922" y="70334"/>
                  <a:pt x="5354" y="66765"/>
                </a:cubicBezTo>
                <a:cubicBezTo>
                  <a:pt x="1784" y="63197"/>
                  <a:pt x="1" y="58971"/>
                  <a:pt x="1" y="54088"/>
                </a:cubicBezTo>
                <a:lnTo>
                  <a:pt x="1" y="18029"/>
                </a:lnTo>
                <a:cubicBezTo>
                  <a:pt x="1" y="13146"/>
                  <a:pt x="1784" y="8921"/>
                  <a:pt x="5354" y="5352"/>
                </a:cubicBezTo>
                <a:cubicBezTo>
                  <a:pt x="8922" y="1784"/>
                  <a:pt x="13147" y="0"/>
                  <a:pt x="180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dirty="0"/>
          </a:p>
        </p:txBody>
      </p:sp>
      <p:sp>
        <p:nvSpPr>
          <p:cNvPr id="106" name="105 Lágrima"/>
          <p:cNvSpPr/>
          <p:nvPr/>
        </p:nvSpPr>
        <p:spPr>
          <a:xfrm rot="5400000">
            <a:off x="549204" y="21640845"/>
            <a:ext cx="1500198" cy="1500198"/>
          </a:xfrm>
          <a:prstGeom prst="teardrop">
            <a:avLst/>
          </a:prstGeom>
          <a:solidFill>
            <a:srgbClr val="56B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07" name="Straight Connector 3"/>
          <p:cNvCxnSpPr/>
          <p:nvPr/>
        </p:nvCxnSpPr>
        <p:spPr bwMode="auto">
          <a:xfrm>
            <a:off x="1263584" y="23134773"/>
            <a:ext cx="19145384" cy="6270"/>
          </a:xfrm>
          <a:prstGeom prst="line">
            <a:avLst/>
          </a:prstGeom>
          <a:ln w="28575">
            <a:solidFill>
              <a:srgbClr val="56B87E"/>
            </a:solidFill>
          </a:ln>
          <a:effectLst/>
        </p:spPr>
        <p:style>
          <a:lnRef idx="2">
            <a:schemeClr val="accent1"/>
          </a:lnRef>
          <a:fillRef idx="0">
            <a:schemeClr val="accent1"/>
          </a:fillRef>
          <a:effectRef idx="1">
            <a:schemeClr val="accent1"/>
          </a:effectRef>
          <a:fontRef idx="minor">
            <a:schemeClr val="tx1"/>
          </a:fontRef>
        </p:style>
      </p:cxnSp>
      <p:sp>
        <p:nvSpPr>
          <p:cNvPr id="108" name="TextBox 6"/>
          <p:cNvSpPr txBox="1">
            <a:spLocks noChangeArrowheads="1"/>
          </p:cNvSpPr>
          <p:nvPr/>
        </p:nvSpPr>
        <p:spPr bwMode="auto">
          <a:xfrm>
            <a:off x="2192278" y="22420393"/>
            <a:ext cx="7943850" cy="585787"/>
          </a:xfrm>
          <a:prstGeom prst="rect">
            <a:avLst/>
          </a:prstGeom>
          <a:noFill/>
          <a:ln w="9525">
            <a:noFill/>
            <a:miter lim="800000"/>
            <a:headEnd/>
            <a:tailEnd/>
          </a:ln>
        </p:spPr>
        <p:txBody>
          <a:bodyPr>
            <a:spAutoFit/>
          </a:bodyPr>
          <a:lstStyle/>
          <a:p>
            <a:r>
              <a:rPr lang="en-US" sz="3200" dirty="0" smtClean="0">
                <a:solidFill>
                  <a:srgbClr val="56B87E"/>
                </a:solidFill>
                <a:latin typeface="Roboto Condensed" panose="02000000000000000000" pitchFamily="2" charset="0"/>
                <a:ea typeface="Roboto Condensed" panose="02000000000000000000" pitchFamily="2" charset="0"/>
              </a:rPr>
              <a:t>EQUIPO DE TRABAJO</a:t>
            </a:r>
            <a:endParaRPr lang="en-US" sz="3200" dirty="0">
              <a:solidFill>
                <a:srgbClr val="56B87E"/>
              </a:solidFill>
              <a:latin typeface="Roboto Condensed" panose="02000000000000000000" pitchFamily="2" charset="0"/>
              <a:ea typeface="Roboto Condensed" panose="02000000000000000000" pitchFamily="2" charset="0"/>
            </a:endParaRPr>
          </a:p>
        </p:txBody>
      </p:sp>
      <p:sp>
        <p:nvSpPr>
          <p:cNvPr id="110" name="Freeform 558"/>
          <p:cNvSpPr/>
          <p:nvPr/>
        </p:nvSpPr>
        <p:spPr>
          <a:xfrm>
            <a:off x="977832" y="21920327"/>
            <a:ext cx="642942" cy="901906"/>
          </a:xfrm>
          <a:custGeom>
            <a:avLst/>
            <a:gdLst>
              <a:gd name="connsiteX0" fmla="*/ 27045 w 324530"/>
              <a:gd name="connsiteY0" fmla="*/ 63103 h 455244"/>
              <a:gd name="connsiteX1" fmla="*/ 46201 w 324530"/>
              <a:gd name="connsiteY1" fmla="*/ 70991 h 455244"/>
              <a:gd name="connsiteX2" fmla="*/ 110430 w 324530"/>
              <a:gd name="connsiteY2" fmla="*/ 135221 h 455244"/>
              <a:gd name="connsiteX3" fmla="*/ 214100 w 324530"/>
              <a:gd name="connsiteY3" fmla="*/ 135221 h 455244"/>
              <a:gd name="connsiteX4" fmla="*/ 278330 w 324530"/>
              <a:gd name="connsiteY4" fmla="*/ 70991 h 455244"/>
              <a:gd name="connsiteX5" fmla="*/ 297486 w 324530"/>
              <a:gd name="connsiteY5" fmla="*/ 63103 h 455244"/>
              <a:gd name="connsiteX6" fmla="*/ 316642 w 324530"/>
              <a:gd name="connsiteY6" fmla="*/ 70991 h 455244"/>
              <a:gd name="connsiteX7" fmla="*/ 324530 w 324530"/>
              <a:gd name="connsiteY7" fmla="*/ 90147 h 455244"/>
              <a:gd name="connsiteX8" fmla="*/ 316642 w 324530"/>
              <a:gd name="connsiteY8" fmla="*/ 109303 h 455244"/>
              <a:gd name="connsiteX9" fmla="*/ 234383 w 324530"/>
              <a:gd name="connsiteY9" fmla="*/ 191563 h 455244"/>
              <a:gd name="connsiteX10" fmla="*/ 234383 w 324530"/>
              <a:gd name="connsiteY10" fmla="*/ 423692 h 455244"/>
              <a:gd name="connsiteX11" fmla="*/ 225086 w 324530"/>
              <a:gd name="connsiteY11" fmla="*/ 445947 h 455244"/>
              <a:gd name="connsiteX12" fmla="*/ 202831 w 324530"/>
              <a:gd name="connsiteY12" fmla="*/ 455244 h 455244"/>
              <a:gd name="connsiteX13" fmla="*/ 180576 w 324530"/>
              <a:gd name="connsiteY13" fmla="*/ 445947 h 455244"/>
              <a:gd name="connsiteX14" fmla="*/ 171280 w 324530"/>
              <a:gd name="connsiteY14" fmla="*/ 423692 h 455244"/>
              <a:gd name="connsiteX15" fmla="*/ 171280 w 324530"/>
              <a:gd name="connsiteY15" fmla="*/ 315515 h 455244"/>
              <a:gd name="connsiteX16" fmla="*/ 153251 w 324530"/>
              <a:gd name="connsiteY16" fmla="*/ 315515 h 455244"/>
              <a:gd name="connsiteX17" fmla="*/ 153251 w 324530"/>
              <a:gd name="connsiteY17" fmla="*/ 423692 h 455244"/>
              <a:gd name="connsiteX18" fmla="*/ 143954 w 324530"/>
              <a:gd name="connsiteY18" fmla="*/ 445947 h 455244"/>
              <a:gd name="connsiteX19" fmla="*/ 121700 w 324530"/>
              <a:gd name="connsiteY19" fmla="*/ 455244 h 455244"/>
              <a:gd name="connsiteX20" fmla="*/ 99444 w 324530"/>
              <a:gd name="connsiteY20" fmla="*/ 445947 h 455244"/>
              <a:gd name="connsiteX21" fmla="*/ 90148 w 324530"/>
              <a:gd name="connsiteY21" fmla="*/ 423692 h 455244"/>
              <a:gd name="connsiteX22" fmla="*/ 90148 w 324530"/>
              <a:gd name="connsiteY22" fmla="*/ 191563 h 455244"/>
              <a:gd name="connsiteX23" fmla="*/ 7888 w 324530"/>
              <a:gd name="connsiteY23" fmla="*/ 109303 h 455244"/>
              <a:gd name="connsiteX24" fmla="*/ 0 w 324530"/>
              <a:gd name="connsiteY24" fmla="*/ 90147 h 455244"/>
              <a:gd name="connsiteX25" fmla="*/ 7888 w 324530"/>
              <a:gd name="connsiteY25" fmla="*/ 70991 h 455244"/>
              <a:gd name="connsiteX26" fmla="*/ 27045 w 324530"/>
              <a:gd name="connsiteY26" fmla="*/ 63103 h 455244"/>
              <a:gd name="connsiteX27" fmla="*/ 162265 w 324530"/>
              <a:gd name="connsiteY27" fmla="*/ 0 h 455244"/>
              <a:gd name="connsiteX28" fmla="*/ 206916 w 324530"/>
              <a:gd name="connsiteY28" fmla="*/ 18452 h 455244"/>
              <a:gd name="connsiteX29" fmla="*/ 225368 w 324530"/>
              <a:gd name="connsiteY29" fmla="*/ 63103 h 455244"/>
              <a:gd name="connsiteX30" fmla="*/ 206916 w 324530"/>
              <a:gd name="connsiteY30" fmla="*/ 107754 h 455244"/>
              <a:gd name="connsiteX31" fmla="*/ 162265 w 324530"/>
              <a:gd name="connsiteY31" fmla="*/ 126206 h 455244"/>
              <a:gd name="connsiteX32" fmla="*/ 117614 w 324530"/>
              <a:gd name="connsiteY32" fmla="*/ 107754 h 455244"/>
              <a:gd name="connsiteX33" fmla="*/ 99162 w 324530"/>
              <a:gd name="connsiteY33" fmla="*/ 63103 h 455244"/>
              <a:gd name="connsiteX34" fmla="*/ 117614 w 324530"/>
              <a:gd name="connsiteY34" fmla="*/ 18452 h 455244"/>
              <a:gd name="connsiteX35" fmla="*/ 162265 w 324530"/>
              <a:gd name="connsiteY35" fmla="*/ 0 h 455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4530" h="455244">
                <a:moveTo>
                  <a:pt x="27045" y="63103"/>
                </a:moveTo>
                <a:cubicBezTo>
                  <a:pt x="34557" y="63103"/>
                  <a:pt x="40942" y="65732"/>
                  <a:pt x="46201" y="70991"/>
                </a:cubicBezTo>
                <a:lnTo>
                  <a:pt x="110430" y="135221"/>
                </a:lnTo>
                <a:lnTo>
                  <a:pt x="214100" y="135221"/>
                </a:lnTo>
                <a:lnTo>
                  <a:pt x="278330" y="70991"/>
                </a:lnTo>
                <a:cubicBezTo>
                  <a:pt x="283588" y="65732"/>
                  <a:pt x="289974" y="63103"/>
                  <a:pt x="297486" y="63103"/>
                </a:cubicBezTo>
                <a:cubicBezTo>
                  <a:pt x="304998" y="63103"/>
                  <a:pt x="311384" y="65732"/>
                  <a:pt x="316642" y="70991"/>
                </a:cubicBezTo>
                <a:cubicBezTo>
                  <a:pt x="321901" y="76249"/>
                  <a:pt x="324530" y="82635"/>
                  <a:pt x="324530" y="90147"/>
                </a:cubicBezTo>
                <a:cubicBezTo>
                  <a:pt x="324530" y="97659"/>
                  <a:pt x="321901" y="104045"/>
                  <a:pt x="316642" y="109303"/>
                </a:cubicBezTo>
                <a:lnTo>
                  <a:pt x="234383" y="191563"/>
                </a:lnTo>
                <a:lnTo>
                  <a:pt x="234383" y="423692"/>
                </a:lnTo>
                <a:cubicBezTo>
                  <a:pt x="234383" y="432331"/>
                  <a:pt x="231284" y="439750"/>
                  <a:pt x="225086" y="445947"/>
                </a:cubicBezTo>
                <a:cubicBezTo>
                  <a:pt x="218889" y="452145"/>
                  <a:pt x="211470" y="455244"/>
                  <a:pt x="202831" y="455244"/>
                </a:cubicBezTo>
                <a:cubicBezTo>
                  <a:pt x="194192" y="455244"/>
                  <a:pt x="186774" y="452145"/>
                  <a:pt x="180576" y="445947"/>
                </a:cubicBezTo>
                <a:cubicBezTo>
                  <a:pt x="174379" y="439750"/>
                  <a:pt x="171280" y="432331"/>
                  <a:pt x="171280" y="423692"/>
                </a:cubicBezTo>
                <a:lnTo>
                  <a:pt x="171280" y="315515"/>
                </a:lnTo>
                <a:lnTo>
                  <a:pt x="153251" y="315515"/>
                </a:lnTo>
                <a:lnTo>
                  <a:pt x="153251" y="423692"/>
                </a:lnTo>
                <a:cubicBezTo>
                  <a:pt x="153251" y="432331"/>
                  <a:pt x="150152" y="439750"/>
                  <a:pt x="143954" y="445947"/>
                </a:cubicBezTo>
                <a:cubicBezTo>
                  <a:pt x="137756" y="452145"/>
                  <a:pt x="130339" y="455244"/>
                  <a:pt x="121700" y="455244"/>
                </a:cubicBezTo>
                <a:cubicBezTo>
                  <a:pt x="113060" y="455244"/>
                  <a:pt x="105642" y="452145"/>
                  <a:pt x="99444" y="445947"/>
                </a:cubicBezTo>
                <a:cubicBezTo>
                  <a:pt x="93246" y="439750"/>
                  <a:pt x="90148" y="432331"/>
                  <a:pt x="90148" y="423692"/>
                </a:cubicBezTo>
                <a:lnTo>
                  <a:pt x="90148" y="191563"/>
                </a:lnTo>
                <a:lnTo>
                  <a:pt x="7888" y="109303"/>
                </a:lnTo>
                <a:cubicBezTo>
                  <a:pt x="2629" y="104045"/>
                  <a:pt x="0" y="97659"/>
                  <a:pt x="0" y="90147"/>
                </a:cubicBezTo>
                <a:cubicBezTo>
                  <a:pt x="0" y="82635"/>
                  <a:pt x="2629" y="76249"/>
                  <a:pt x="7888" y="70991"/>
                </a:cubicBezTo>
                <a:cubicBezTo>
                  <a:pt x="13147" y="65732"/>
                  <a:pt x="19532" y="63103"/>
                  <a:pt x="27045" y="63103"/>
                </a:cubicBezTo>
                <a:close/>
                <a:moveTo>
                  <a:pt x="162265" y="0"/>
                </a:moveTo>
                <a:cubicBezTo>
                  <a:pt x="179731" y="0"/>
                  <a:pt x="194614" y="6150"/>
                  <a:pt x="206916" y="18452"/>
                </a:cubicBezTo>
                <a:cubicBezTo>
                  <a:pt x="219218" y="30753"/>
                  <a:pt x="225368" y="45637"/>
                  <a:pt x="225368" y="63103"/>
                </a:cubicBezTo>
                <a:cubicBezTo>
                  <a:pt x="225368" y="80569"/>
                  <a:pt x="219218" y="95453"/>
                  <a:pt x="206916" y="107754"/>
                </a:cubicBezTo>
                <a:cubicBezTo>
                  <a:pt x="194614" y="120055"/>
                  <a:pt x="179731" y="126206"/>
                  <a:pt x="162265" y="126206"/>
                </a:cubicBezTo>
                <a:cubicBezTo>
                  <a:pt x="144799" y="126206"/>
                  <a:pt x="129916" y="120055"/>
                  <a:pt x="117614" y="107754"/>
                </a:cubicBezTo>
                <a:cubicBezTo>
                  <a:pt x="105313" y="95453"/>
                  <a:pt x="99162" y="80569"/>
                  <a:pt x="99162" y="63103"/>
                </a:cubicBezTo>
                <a:cubicBezTo>
                  <a:pt x="99162" y="45637"/>
                  <a:pt x="105313" y="30753"/>
                  <a:pt x="117614" y="18452"/>
                </a:cubicBezTo>
                <a:cubicBezTo>
                  <a:pt x="129916" y="6150"/>
                  <a:pt x="144799" y="0"/>
                  <a:pt x="16226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4" name="123 CuadroTexto"/>
          <p:cNvSpPr txBox="1"/>
          <p:nvPr/>
        </p:nvSpPr>
        <p:spPr>
          <a:xfrm>
            <a:off x="3228507" y="24480445"/>
            <a:ext cx="4214842" cy="1508105"/>
          </a:xfrm>
          <a:prstGeom prst="rect">
            <a:avLst/>
          </a:prstGeom>
          <a:noFill/>
        </p:spPr>
        <p:txBody>
          <a:bodyPr wrap="square" rtlCol="0">
            <a:spAutoFit/>
          </a:bodyPr>
          <a:lstStyle/>
          <a:p>
            <a:r>
              <a:rPr lang="es-ES" sz="3200" b="1" dirty="0" smtClean="0">
                <a:latin typeface="Candara" pitchFamily="34" charset="0"/>
              </a:rPr>
              <a:t>Laura Alvarez</a:t>
            </a:r>
          </a:p>
          <a:p>
            <a:r>
              <a:rPr lang="es-ES" sz="2800" b="1" dirty="0">
                <a:latin typeface="Candara" pitchFamily="34" charset="0"/>
              </a:rPr>
              <a:t>Lic. En Artes y </a:t>
            </a:r>
            <a:r>
              <a:rPr lang="es-ES" sz="2800" b="1" dirty="0" err="1" smtClean="0">
                <a:latin typeface="Candara" pitchFamily="34" charset="0"/>
              </a:rPr>
              <a:t>Tecnolog</a:t>
            </a:r>
            <a:r>
              <a:rPr lang="es-AR" sz="2800" b="1" dirty="0" smtClean="0">
                <a:latin typeface="Candara" pitchFamily="34" charset="0"/>
              </a:rPr>
              <a:t>í</a:t>
            </a:r>
            <a:r>
              <a:rPr lang="es-ES" sz="2800" b="1" dirty="0" smtClean="0">
                <a:latin typeface="Candara" pitchFamily="34" charset="0"/>
              </a:rPr>
              <a:t>as</a:t>
            </a:r>
            <a:endParaRPr lang="es-ES" sz="2800" b="1" dirty="0">
              <a:latin typeface="Candara" pitchFamily="34" charset="0"/>
            </a:endParaRPr>
          </a:p>
          <a:p>
            <a:r>
              <a:rPr lang="es-ES" sz="3200" b="1" dirty="0" smtClean="0">
                <a:latin typeface="Candara" pitchFamily="34" charset="0"/>
              </a:rPr>
              <a:t>43 años</a:t>
            </a:r>
            <a:endParaRPr lang="es-ES" sz="3200" b="1" dirty="0" smtClean="0">
              <a:latin typeface="Candara" pitchFamily="34" charset="0"/>
            </a:endParaRPr>
          </a:p>
        </p:txBody>
      </p:sp>
      <p:sp>
        <p:nvSpPr>
          <p:cNvPr id="133" name="132 CuadroTexto"/>
          <p:cNvSpPr txBox="1"/>
          <p:nvPr/>
        </p:nvSpPr>
        <p:spPr>
          <a:xfrm>
            <a:off x="9823103" y="24480445"/>
            <a:ext cx="4214842" cy="1508105"/>
          </a:xfrm>
          <a:prstGeom prst="rect">
            <a:avLst/>
          </a:prstGeom>
          <a:noFill/>
        </p:spPr>
        <p:txBody>
          <a:bodyPr wrap="square" rtlCol="0">
            <a:spAutoFit/>
          </a:bodyPr>
          <a:lstStyle/>
          <a:p>
            <a:r>
              <a:rPr lang="es-ES" sz="3200" b="1" dirty="0" smtClean="0">
                <a:latin typeface="Candara" pitchFamily="34" charset="0"/>
              </a:rPr>
              <a:t>Paula </a:t>
            </a:r>
            <a:r>
              <a:rPr lang="es-ES" sz="3200" b="1" dirty="0" err="1" smtClean="0">
                <a:latin typeface="Candara" pitchFamily="34" charset="0"/>
              </a:rPr>
              <a:t>Buffone</a:t>
            </a:r>
            <a:endParaRPr lang="es-ES" sz="3200" b="1" dirty="0" smtClean="0">
              <a:latin typeface="Candara" pitchFamily="34" charset="0"/>
            </a:endParaRPr>
          </a:p>
          <a:p>
            <a:r>
              <a:rPr lang="es-ES" sz="2800" b="1" dirty="0" smtClean="0">
                <a:latin typeface="Candara" pitchFamily="34" charset="0"/>
              </a:rPr>
              <a:t>Lic. En Artes y </a:t>
            </a:r>
            <a:r>
              <a:rPr lang="es-ES" sz="2800" b="1" dirty="0" smtClean="0">
                <a:latin typeface="Candara" pitchFamily="34" charset="0"/>
              </a:rPr>
              <a:t>Tecnologías</a:t>
            </a:r>
            <a:endParaRPr lang="es-ES" sz="2800" b="1" dirty="0" smtClean="0">
              <a:latin typeface="Candara" pitchFamily="34" charset="0"/>
            </a:endParaRPr>
          </a:p>
          <a:p>
            <a:r>
              <a:rPr lang="es-ES" sz="3200" b="1" dirty="0" smtClean="0">
                <a:latin typeface="Candara" pitchFamily="34" charset="0"/>
              </a:rPr>
              <a:t>43 años</a:t>
            </a:r>
            <a:endParaRPr lang="es-ES" sz="3200" b="1" dirty="0">
              <a:latin typeface="Candara" pitchFamily="34" charset="0"/>
            </a:endParaRPr>
          </a:p>
        </p:txBody>
      </p:sp>
      <p:sp>
        <p:nvSpPr>
          <p:cNvPr id="136" name="135 CuadroTexto"/>
          <p:cNvSpPr txBox="1"/>
          <p:nvPr/>
        </p:nvSpPr>
        <p:spPr>
          <a:xfrm>
            <a:off x="16444537" y="24480445"/>
            <a:ext cx="4214842" cy="1508105"/>
          </a:xfrm>
          <a:prstGeom prst="rect">
            <a:avLst/>
          </a:prstGeom>
          <a:noFill/>
        </p:spPr>
        <p:txBody>
          <a:bodyPr wrap="square" rtlCol="0">
            <a:spAutoFit/>
          </a:bodyPr>
          <a:lstStyle/>
          <a:p>
            <a:r>
              <a:rPr lang="es-ES" sz="3200" b="1" dirty="0" smtClean="0">
                <a:latin typeface="Candara" pitchFamily="34" charset="0"/>
              </a:rPr>
              <a:t>Mercedes Rondina</a:t>
            </a:r>
            <a:endParaRPr lang="es-ES" sz="3200" b="1" dirty="0">
              <a:latin typeface="Candara" pitchFamily="34" charset="0"/>
            </a:endParaRPr>
          </a:p>
          <a:p>
            <a:r>
              <a:rPr lang="es-ES" sz="2800" b="1" dirty="0">
                <a:latin typeface="Candara" pitchFamily="34" charset="0"/>
              </a:rPr>
              <a:t>Lic. En Artes y </a:t>
            </a:r>
            <a:r>
              <a:rPr lang="es-ES" sz="2800" b="1" dirty="0" smtClean="0">
                <a:latin typeface="Candara" pitchFamily="34" charset="0"/>
              </a:rPr>
              <a:t>Tecnologías</a:t>
            </a:r>
            <a:endParaRPr lang="es-ES" sz="2800" b="1" dirty="0">
              <a:latin typeface="Candara" pitchFamily="34" charset="0"/>
            </a:endParaRPr>
          </a:p>
          <a:p>
            <a:r>
              <a:rPr lang="es-ES" sz="3200" b="1" dirty="0" smtClean="0">
                <a:latin typeface="Candara" pitchFamily="34" charset="0"/>
              </a:rPr>
              <a:t>36 años</a:t>
            </a:r>
            <a:endParaRPr lang="es-ES" sz="3200" b="1" dirty="0">
              <a:latin typeface="Candara" pitchFamily="34" charset="0"/>
            </a:endParaRPr>
          </a:p>
        </p:txBody>
      </p:sp>
      <p:cxnSp>
        <p:nvCxnSpPr>
          <p:cNvPr id="138" name="Straight Connector 3"/>
          <p:cNvCxnSpPr/>
          <p:nvPr/>
        </p:nvCxnSpPr>
        <p:spPr bwMode="auto">
          <a:xfrm>
            <a:off x="10349629" y="5825965"/>
            <a:ext cx="8801106" cy="0"/>
          </a:xfrm>
          <a:prstGeom prst="line">
            <a:avLst/>
          </a:prstGeom>
          <a:ln w="28575">
            <a:solidFill>
              <a:srgbClr val="212F3F"/>
            </a:solidFill>
          </a:ln>
          <a:effectLst/>
        </p:spPr>
        <p:style>
          <a:lnRef idx="2">
            <a:schemeClr val="accent1"/>
          </a:lnRef>
          <a:fillRef idx="0">
            <a:schemeClr val="accent1"/>
          </a:fillRef>
          <a:effectRef idx="1">
            <a:schemeClr val="accent1"/>
          </a:effectRef>
          <a:fontRef idx="minor">
            <a:schemeClr val="tx1"/>
          </a:fontRef>
        </p:style>
      </p:cxnSp>
      <p:sp>
        <p:nvSpPr>
          <p:cNvPr id="139" name="138 CuadroTexto"/>
          <p:cNvSpPr txBox="1"/>
          <p:nvPr/>
        </p:nvSpPr>
        <p:spPr>
          <a:xfrm>
            <a:off x="11064008" y="6360525"/>
            <a:ext cx="8319775" cy="5324535"/>
          </a:xfrm>
          <a:prstGeom prst="rect">
            <a:avLst/>
          </a:prstGeom>
          <a:noFill/>
        </p:spPr>
        <p:txBody>
          <a:bodyPr wrap="square" rtlCol="0">
            <a:spAutoFit/>
          </a:bodyPr>
          <a:lstStyle/>
          <a:p>
            <a:r>
              <a:rPr lang="es-ES" sz="2000" b="1" dirty="0">
                <a:latin typeface="Candara" pitchFamily="34" charset="0"/>
              </a:rPr>
              <a:t>Videoinstalación interactiva sobre espacios urbanos</a:t>
            </a:r>
            <a:r>
              <a:rPr lang="es-ES" sz="2000" dirty="0">
                <a:latin typeface="Candara" pitchFamily="34" charset="0"/>
              </a:rPr>
              <a:t>: Capital Federal, Santa Fe- Santa Fe, Merlo - San Luis. Márgenes geográficos y simbólicos.</a:t>
            </a:r>
          </a:p>
          <a:p>
            <a:r>
              <a:rPr lang="es-ES" sz="2000" dirty="0">
                <a:latin typeface="Candara" pitchFamily="34" charset="0"/>
              </a:rPr>
              <a:t>Proyección de testimonios de personas que expresan situaciones límites: distorsionados, interrumpidos y tapados para que cueste su descifrado, con la intención de generar una trama caótica de imágenes y sonidos que representen la construcción actual del individuo.</a:t>
            </a:r>
          </a:p>
          <a:p>
            <a:r>
              <a:rPr lang="es-ES" sz="2000" dirty="0">
                <a:latin typeface="Candara" pitchFamily="34" charset="0"/>
              </a:rPr>
              <a:t>Desde la metáfora, se abordará la dificultad de l@s involucrad@s de ser entendid@s, como así también la </a:t>
            </a:r>
            <a:r>
              <a:rPr lang="es-ES" sz="2000" dirty="0" smtClean="0">
                <a:latin typeface="Candara" pitchFamily="34" charset="0"/>
              </a:rPr>
              <a:t>des contención </a:t>
            </a:r>
            <a:r>
              <a:rPr lang="es-ES" sz="2000" dirty="0">
                <a:latin typeface="Candara" pitchFamily="34" charset="0"/>
              </a:rPr>
              <a:t>de las instituciones, la sociedad y el estado ante estas situaciones. Apelaremos a la incomodidad del espectador por no lograr entender claramente lo que se ve y escucha en las proyecciones, y así vivenciar lo que les sucede a los entrevistad@s.</a:t>
            </a:r>
          </a:p>
          <a:p>
            <a:r>
              <a:rPr lang="es-ES" sz="2000" dirty="0">
                <a:latin typeface="Candara" pitchFamily="34" charset="0"/>
              </a:rPr>
              <a:t>Solo se podrá acceder a mayor información desde la acción… recorriendo con el teléfono celular un video 360º que develará cuál es el reclamo y su contexto.  </a:t>
            </a:r>
          </a:p>
          <a:p>
            <a:r>
              <a:rPr lang="es-ES" sz="2000" b="1" dirty="0">
                <a:latin typeface="Candara" pitchFamily="34" charset="0"/>
              </a:rPr>
              <a:t>AL BORDE</a:t>
            </a:r>
            <a:r>
              <a:rPr lang="es-ES" sz="2000" dirty="0">
                <a:latin typeface="Candara" pitchFamily="34" charset="0"/>
              </a:rPr>
              <a:t>  trata el sentimiento de impotencia y abandono de quienes no son escuchad@s, del dolor oculto de estas personas que, en definitiva, son todas las personas.</a:t>
            </a:r>
          </a:p>
        </p:txBody>
      </p:sp>
      <p:sp>
        <p:nvSpPr>
          <p:cNvPr id="140" name="139 CuadroTexto"/>
          <p:cNvSpPr txBox="1"/>
          <p:nvPr/>
        </p:nvSpPr>
        <p:spPr>
          <a:xfrm>
            <a:off x="10882971" y="14711962"/>
            <a:ext cx="8500811" cy="6494085"/>
          </a:xfrm>
          <a:prstGeom prst="rect">
            <a:avLst/>
          </a:prstGeom>
          <a:noFill/>
        </p:spPr>
        <p:txBody>
          <a:bodyPr wrap="square" rtlCol="0">
            <a:spAutoFit/>
          </a:bodyPr>
          <a:lstStyle/>
          <a:p>
            <a:r>
              <a:rPr lang="es-ES" sz="2000" dirty="0">
                <a:latin typeface="Candara" pitchFamily="34" charset="0"/>
              </a:rPr>
              <a:t>El audiovisual comenzará con pantalla en negro mientras se escuchan fragmentos, palabras sueltas de los relatos de los diferentes extrevistad@s, que tendrán alteradas sus cualidades de manera tal que no se logre comprender lo que dicen. </a:t>
            </a:r>
          </a:p>
          <a:p>
            <a:r>
              <a:rPr lang="es-ES" sz="2000" dirty="0">
                <a:latin typeface="Candara" pitchFamily="34" charset="0"/>
              </a:rPr>
              <a:t>	Luego veremos aparecer las primeras imágenes de los “personajes” que, como mencionamos anteriormente, serán siempre mostrados detrás de objetos traslúcidos, con lo que no se los podrá ver con claridad.  Trabajaremos con la idea de retrato, mayormente con primeros planos o planos medios y detalles que mostraran a los personajes de manera fragmentada intentando reflejar así la situación en la que se encuentran, sobre un fondo negro infinito, con poca profundidad de campo. Solo iluminados los rostros. El universo sonoro funcionará como contrapunto de</a:t>
            </a:r>
            <a:r>
              <a:rPr lang="es-ES" sz="2000" b="1" dirty="0">
                <a:latin typeface="Candara" pitchFamily="34" charset="0"/>
              </a:rPr>
              <a:t> </a:t>
            </a:r>
            <a:r>
              <a:rPr lang="es-ES" sz="2000" dirty="0">
                <a:latin typeface="Candara" pitchFamily="34" charset="0"/>
              </a:rPr>
              <a:t>las imágenes para generar así una  construcción biográfica compleja.</a:t>
            </a:r>
          </a:p>
          <a:p>
            <a:r>
              <a:rPr lang="es-ES" sz="2000" dirty="0">
                <a:latin typeface="Candara" pitchFamily="34" charset="0"/>
              </a:rPr>
              <a:t>Habrá una instancia de interactividad donde las personas que asistan a la videoinstalación podrán acceder con sus propios celulares a un link de youtube mediante la lectura de CÓDIGO QR del mismo. En este enlace de youtube habrá un video que está editado con la técnica de visualización de 360 grados con imágenes que aporten claridad y contextualicen el video de la pantalla grande, de gran escala. Por lo que el interactor podrá “completar”  la videoinstalación con explorar el video en su propio celular.</a:t>
            </a:r>
          </a:p>
          <a:p>
            <a:pPr>
              <a:spcAft>
                <a:spcPts val="1500"/>
              </a:spcAft>
            </a:pPr>
            <a:endParaRPr lang="es-ES" sz="1600" dirty="0">
              <a:solidFill>
                <a:schemeClr val="tx1">
                  <a:lumMod val="75000"/>
                  <a:lumOff val="25000"/>
                </a:schemeClr>
              </a:solidFill>
              <a:latin typeface="Candara" pitchFamily="34" charset="0"/>
              <a:ea typeface="Roboto Condensed" panose="02000000000000000000" pitchFamily="2" charset="0"/>
            </a:endParaRPr>
          </a:p>
        </p:txBody>
      </p:sp>
      <p:sp>
        <p:nvSpPr>
          <p:cNvPr id="45" name="TextBox 6"/>
          <p:cNvSpPr txBox="1">
            <a:spLocks noChangeArrowheads="1"/>
          </p:cNvSpPr>
          <p:nvPr/>
        </p:nvSpPr>
        <p:spPr bwMode="auto">
          <a:xfrm>
            <a:off x="13535364" y="882403"/>
            <a:ext cx="5878492" cy="2554545"/>
          </a:xfrm>
          <a:prstGeom prst="rect">
            <a:avLst/>
          </a:prstGeom>
          <a:noFill/>
          <a:ln w="9525">
            <a:noFill/>
            <a:miter lim="800000"/>
            <a:headEnd/>
            <a:tailEnd/>
          </a:ln>
        </p:spPr>
        <p:txBody>
          <a:bodyPr wrap="square">
            <a:spAutoFit/>
          </a:bodyPr>
          <a:lstStyle/>
          <a:p>
            <a:pPr algn="r"/>
            <a:r>
              <a:rPr lang="en-US" sz="3600" b="1" dirty="0" smtClean="0">
                <a:solidFill>
                  <a:schemeClr val="tx1">
                    <a:lumMod val="75000"/>
                    <a:lumOff val="25000"/>
                  </a:schemeClr>
                </a:solidFill>
                <a:latin typeface="Candara" pitchFamily="34" charset="0"/>
                <a:ea typeface="Roboto Condensed" panose="02000000000000000000" pitchFamily="2" charset="0"/>
              </a:rPr>
              <a:t>Categoría 1</a:t>
            </a:r>
          </a:p>
          <a:p>
            <a:pPr algn="r"/>
            <a:endParaRPr lang="es-ES" sz="2800" b="1" dirty="0" smtClean="0">
              <a:latin typeface="Candara" pitchFamily="34" charset="0"/>
            </a:endParaRPr>
          </a:p>
          <a:p>
            <a:pPr algn="r"/>
            <a:r>
              <a:rPr lang="es-ES" sz="2200" b="1" dirty="0" smtClean="0">
                <a:latin typeface="Candara" pitchFamily="34" charset="0"/>
              </a:rPr>
              <a:t>Subcategoría B</a:t>
            </a:r>
          </a:p>
          <a:p>
            <a:pPr algn="r"/>
            <a:r>
              <a:rPr lang="es-ES" sz="2200" b="1" dirty="0" smtClean="0">
                <a:latin typeface="Candara" pitchFamily="34" charset="0"/>
              </a:rPr>
              <a:t>Premio </a:t>
            </a:r>
            <a:r>
              <a:rPr lang="es-ES" sz="2200" b="1" dirty="0">
                <a:latin typeface="Candara" pitchFamily="34" charset="0"/>
              </a:rPr>
              <a:t>a la innovación </a:t>
            </a:r>
            <a:endParaRPr lang="es-ES" sz="2200" b="1" dirty="0" smtClean="0">
              <a:latin typeface="Candara" pitchFamily="34" charset="0"/>
            </a:endParaRPr>
          </a:p>
          <a:p>
            <a:pPr algn="r"/>
            <a:r>
              <a:rPr lang="es-ES" sz="2200" b="1" dirty="0" smtClean="0">
                <a:latin typeface="Candara" pitchFamily="34" charset="0"/>
              </a:rPr>
              <a:t>en producción </a:t>
            </a:r>
            <a:r>
              <a:rPr lang="es-ES" sz="2200" b="1" dirty="0">
                <a:latin typeface="Candara" pitchFamily="34" charset="0"/>
              </a:rPr>
              <a:t>de obra de arte </a:t>
            </a:r>
            <a:endParaRPr lang="es-ES" sz="2200" b="1" dirty="0" smtClean="0">
              <a:latin typeface="Candara" pitchFamily="34" charset="0"/>
            </a:endParaRPr>
          </a:p>
          <a:p>
            <a:pPr algn="r"/>
            <a:r>
              <a:rPr lang="es-ES" sz="2200" b="1" dirty="0" smtClean="0">
                <a:latin typeface="Candara" pitchFamily="34" charset="0"/>
              </a:rPr>
              <a:t>digital </a:t>
            </a:r>
            <a:r>
              <a:rPr lang="es-ES" sz="2200" b="1" dirty="0">
                <a:latin typeface="Candara" pitchFamily="34" charset="0"/>
              </a:rPr>
              <a:t>en entornos físicos.</a:t>
            </a:r>
            <a:r>
              <a:rPr lang="es-ES" sz="2800" b="1" dirty="0">
                <a:latin typeface="Candara" pitchFamily="34" charset="0"/>
              </a:rPr>
              <a:t> </a:t>
            </a:r>
          </a:p>
        </p:txBody>
      </p:sp>
      <p:pic>
        <p:nvPicPr>
          <p:cNvPr id="1026" name="Picture 2" descr="C:\Users\braian.cordoba\Pictures\Logos EUdA\LogoUVQ png blanco.png"/>
          <p:cNvPicPr>
            <a:picLocks noChangeAspect="1" noChangeArrowheads="1"/>
          </p:cNvPicPr>
          <p:nvPr/>
        </p:nvPicPr>
        <p:blipFill>
          <a:blip r:embed="rId4"/>
          <a:srcRect/>
          <a:stretch>
            <a:fillRect/>
          </a:stretch>
        </p:blipFill>
        <p:spPr bwMode="auto">
          <a:xfrm>
            <a:off x="18175907" y="28141703"/>
            <a:ext cx="3210893" cy="1143008"/>
          </a:xfrm>
          <a:prstGeom prst="rect">
            <a:avLst/>
          </a:prstGeom>
          <a:noFill/>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3983" y="669761"/>
            <a:ext cx="6837012" cy="2229817"/>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0600" y="4076489"/>
            <a:ext cx="6543779" cy="7942758"/>
          </a:xfrm>
          <a:prstGeom prst="rect">
            <a:avLst/>
          </a:prstGeom>
          <a:ln w="12700">
            <a:solidFill>
              <a:schemeClr val="tx1"/>
            </a:solidFill>
            <a:miter lim="800000"/>
            <a:headEnd/>
            <a:tailEnd/>
          </a:ln>
          <a:effectLst/>
          <a:extLst/>
        </p:spPr>
        <p:style>
          <a:lnRef idx="0">
            <a:scrgbClr r="0" g="0" b="0"/>
          </a:lnRef>
          <a:fillRef idx="1001">
            <a:schemeClr val="lt1"/>
          </a:fillRef>
          <a:effectRef idx="0">
            <a:scrgbClr r="0" g="0" b="0"/>
          </a:effectRef>
          <a:fontRef idx="major"/>
        </p:style>
      </p:pic>
      <p:pic>
        <p:nvPicPr>
          <p:cNvPr id="46" name="45 Imagen" descr="C:\Users\EQuipo\Desktop\video proformance video instalaion\IMG-20180505-WA0004.jpg"/>
          <p:cNvPicPr/>
          <p:nvPr/>
        </p:nvPicPr>
        <p:blipFill rotWithShape="1">
          <a:blip r:embed="rId7">
            <a:extLst>
              <a:ext uri="{28A0092B-C50C-407E-A947-70E740481C1C}">
                <a14:useLocalDpi xmlns:a14="http://schemas.microsoft.com/office/drawing/2010/main" val="0"/>
              </a:ext>
            </a:extLst>
          </a:blip>
          <a:srcRect l="2469" t="5769" r="2630" b="4087"/>
          <a:stretch/>
        </p:blipFill>
        <p:spPr bwMode="auto">
          <a:xfrm>
            <a:off x="2250600" y="12779498"/>
            <a:ext cx="6462557" cy="36475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47" name="46 Imagen" descr="C:\Users\EQuipo\Desktop\video proformance video instalaion\IMG-20180505-WA0007.jpg"/>
          <p:cNvPicPr/>
          <p:nvPr/>
        </p:nvPicPr>
        <p:blipFill>
          <a:blip r:embed="rId8">
            <a:extLst>
              <a:ext uri="{28A0092B-C50C-407E-A947-70E740481C1C}">
                <a14:useLocalDpi xmlns:a14="http://schemas.microsoft.com/office/drawing/2010/main" val="0"/>
              </a:ext>
            </a:extLst>
          </a:blip>
          <a:srcRect/>
          <a:stretch>
            <a:fillRect/>
          </a:stretch>
        </p:blipFill>
        <p:spPr bwMode="auto">
          <a:xfrm>
            <a:off x="2250600" y="17054487"/>
            <a:ext cx="6462556" cy="42572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8" name="image1.png"/>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7502" t="5916" r="8719" b="14411"/>
          <a:stretch/>
        </p:blipFill>
        <p:spPr>
          <a:xfrm>
            <a:off x="7416511" y="23620790"/>
            <a:ext cx="2308316" cy="2464413"/>
          </a:xfrm>
          <a:prstGeom prst="teardrop">
            <a:avLst/>
          </a:prstGeom>
          <a:noFill/>
          <a:ln w="76200">
            <a:solidFill>
              <a:srgbClr val="56B87E"/>
            </a:solidFill>
          </a:ln>
        </p:spPr>
      </p:pic>
      <p:pic>
        <p:nvPicPr>
          <p:cNvPr id="50" name="49 Imagen" descr="La imagen puede contener: una persona"/>
          <p:cNvPicPr/>
          <p:nvPr/>
        </p:nvPicPr>
        <p:blipFill rotWithShape="1">
          <a:blip r:embed="rId11" cstate="print">
            <a:extLst>
              <a:ext uri="{28A0092B-C50C-407E-A947-70E740481C1C}">
                <a14:useLocalDpi xmlns:a14="http://schemas.microsoft.com/office/drawing/2010/main" val="0"/>
              </a:ext>
            </a:extLst>
          </a:blip>
          <a:srcRect l="23083" t="4651" r="13918" b="4199"/>
          <a:stretch/>
        </p:blipFill>
        <p:spPr bwMode="auto">
          <a:xfrm>
            <a:off x="14077776" y="23780947"/>
            <a:ext cx="2232248" cy="2232248"/>
          </a:xfrm>
          <a:prstGeom prst="teardrop">
            <a:avLst/>
          </a:prstGeom>
          <a:noFill/>
          <a:ln w="76200">
            <a:solidFill>
              <a:srgbClr val="56B87E"/>
            </a:solidFill>
          </a:ln>
        </p:spPr>
      </p:pic>
      <p:pic>
        <p:nvPicPr>
          <p:cNvPr id="51" name="50 Imagen" descr="La imagen puede contener: 3 personas, incluido Laura Alvarez, personas sonriendo, interior"/>
          <p:cNvPicPr/>
          <p:nvPr/>
        </p:nvPicPr>
        <p:blipFill rotWithShape="1">
          <a:blip r:embed="rId12" cstate="print">
            <a:extLst>
              <a:ext uri="{BEBA8EAE-BF5A-486C-A8C5-ECC9F3942E4B}">
                <a14:imgProps xmlns:a14="http://schemas.microsoft.com/office/drawing/2010/main">
                  <a14:imgLayer r:embed="rId13">
                    <a14:imgEffect>
                      <a14:saturation sat="0"/>
                    </a14:imgEffect>
                  </a14:imgLayer>
                </a14:imgProps>
              </a:ext>
              <a:ext uri="{28A0092B-C50C-407E-A947-70E740481C1C}">
                <a14:useLocalDpi xmlns:a14="http://schemas.microsoft.com/office/drawing/2010/main" val="0"/>
              </a:ext>
            </a:extLst>
          </a:blip>
          <a:srcRect l="2956" t="20747" r="62967" b="28225"/>
          <a:stretch/>
        </p:blipFill>
        <p:spPr bwMode="auto">
          <a:xfrm>
            <a:off x="821916" y="23667042"/>
            <a:ext cx="2281478" cy="2385039"/>
          </a:xfrm>
          <a:prstGeom prst="teardrop">
            <a:avLst/>
          </a:prstGeom>
          <a:noFill/>
          <a:ln w="76200">
            <a:solidFill>
              <a:srgbClr val="56B87E"/>
            </a:solid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349</TotalTime>
  <Words>303</Words>
  <Application>Microsoft Office PowerPoint</Application>
  <PresentationFormat>Personalizado</PresentationFormat>
  <Paragraphs>30</Paragraphs>
  <Slides>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Calibri</vt:lpstr>
      <vt:lpstr>Candara</vt:lpstr>
      <vt:lpstr>FrankRuehl</vt:lpstr>
      <vt:lpstr>Roboto Black</vt:lpstr>
      <vt:lpstr>Roboto Condensed</vt:lpstr>
      <vt:lpstr>Tema de Office</vt:lpstr>
      <vt:lpstr>Presentación de PowerPoint</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paulina.becerra</dc:creator>
  <cp:lastModifiedBy>Paulina</cp:lastModifiedBy>
  <cp:revision>29</cp:revision>
  <cp:lastPrinted>2018-10-11T16:25:01Z</cp:lastPrinted>
  <dcterms:created xsi:type="dcterms:W3CDTF">2017-05-15T12:19:00Z</dcterms:created>
  <dcterms:modified xsi:type="dcterms:W3CDTF">2018-11-17T13:20:24Z</dcterms:modified>
</cp:coreProperties>
</file>