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7102475" cy="10231438"/>
  <p:defaultTextStyle>
    <a:defPPr>
      <a:defRPr lang="es-E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B87E"/>
    <a:srgbClr val="DAE8A1"/>
    <a:srgbClr val="25676A"/>
    <a:srgbClr val="212F3F"/>
    <a:srgbClr val="E92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1632" y="-1026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6264736" y="5355072"/>
            <a:ext cx="11254060" cy="11407560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02553" y="5355072"/>
            <a:ext cx="33405737" cy="11407560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02554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188899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99 Lágrima"/>
          <p:cNvSpPr/>
          <p:nvPr/>
        </p:nvSpPr>
        <p:spPr>
          <a:xfrm rot="5400000">
            <a:off x="549204" y="3852783"/>
            <a:ext cx="1500198" cy="1500198"/>
          </a:xfrm>
          <a:prstGeom prst="teardrop">
            <a:avLst/>
          </a:prstGeom>
          <a:solidFill>
            <a:srgbClr val="212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88" name="87 Grupo"/>
          <p:cNvGrpSpPr/>
          <p:nvPr/>
        </p:nvGrpSpPr>
        <p:grpSpPr>
          <a:xfrm>
            <a:off x="-1589" y="0"/>
            <a:ext cx="15500078" cy="3302000"/>
            <a:chOff x="-1589" y="0"/>
            <a:chExt cx="15500078" cy="3302000"/>
          </a:xfrm>
        </p:grpSpPr>
        <p:sp>
          <p:nvSpPr>
            <p:cNvPr id="5" name="Rectangle 76"/>
            <p:cNvSpPr/>
            <p:nvPr/>
          </p:nvSpPr>
          <p:spPr>
            <a:xfrm>
              <a:off x="-1589" y="0"/>
              <a:ext cx="14071317" cy="3302000"/>
            </a:xfrm>
            <a:prstGeom prst="rect">
              <a:avLst/>
            </a:prstGeom>
            <a:solidFill>
              <a:srgbClr val="E9214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CED3D4"/>
                </a:solidFill>
              </a:endParaRPr>
            </a:p>
          </p:txBody>
        </p:sp>
        <p:sp>
          <p:nvSpPr>
            <p:cNvPr id="85" name="84 Triángulo rectángulo"/>
            <p:cNvSpPr/>
            <p:nvPr/>
          </p:nvSpPr>
          <p:spPr>
            <a:xfrm rot="10800000" flipH="1">
              <a:off x="14069729" y="0"/>
              <a:ext cx="1428760" cy="3281279"/>
            </a:xfrm>
            <a:prstGeom prst="rtTriangle">
              <a:avLst/>
            </a:prstGeom>
            <a:solidFill>
              <a:srgbClr val="E9214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>
                <a:solidFill>
                  <a:srgbClr val="CED3D4"/>
                </a:solidFill>
              </a:endParaRPr>
            </a:p>
          </p:txBody>
        </p:sp>
      </p:grp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-178856" y="665685"/>
            <a:ext cx="1267188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b="1" dirty="0" smtClean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NOS ROBOT</a:t>
            </a:r>
            <a:endParaRPr lang="en-US" sz="10000" b="1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" name="Rectangle 119"/>
          <p:cNvSpPr/>
          <p:nvPr/>
        </p:nvSpPr>
        <p:spPr bwMode="invGray">
          <a:xfrm>
            <a:off x="0" y="26712943"/>
            <a:ext cx="21386800" cy="3567032"/>
          </a:xfrm>
          <a:prstGeom prst="rect">
            <a:avLst/>
          </a:prstGeom>
          <a:solidFill>
            <a:srgbClr val="1F23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701674" y="27110002"/>
            <a:ext cx="5062504" cy="252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400" b="1" dirty="0" smtClean="0">
                <a:solidFill>
                  <a:schemeClr val="bg1"/>
                </a:solidFill>
                <a:ea typeface="Roboto Condensed" panose="02000000000000000000" pitchFamily="2" charset="0"/>
                <a:cs typeface="FrankRuehl" pitchFamily="34" charset="-79"/>
              </a:rPr>
              <a:t>II Premio a la Innovación </a:t>
            </a:r>
            <a:r>
              <a:rPr lang="en-US" sz="4400" b="1" dirty="0" err="1" smtClean="0">
                <a:solidFill>
                  <a:schemeClr val="bg1"/>
                </a:solidFill>
                <a:ea typeface="Roboto Condensed" panose="02000000000000000000" pitchFamily="2" charset="0"/>
                <a:cs typeface="FrankRuehl" pitchFamily="34" charset="-79"/>
              </a:rPr>
              <a:t>en</a:t>
            </a:r>
            <a:r>
              <a:rPr lang="en-US" sz="4400" b="1" dirty="0" smtClean="0">
                <a:solidFill>
                  <a:schemeClr val="bg1"/>
                </a:solidFill>
                <a:ea typeface="Roboto Condensed" panose="02000000000000000000" pitchFamily="2" charset="0"/>
                <a:cs typeface="FrankRuehl" pitchFamily="34" charset="-79"/>
              </a:rPr>
              <a:t>  </a:t>
            </a:r>
            <a:r>
              <a:rPr lang="en-US" sz="4400" b="1" dirty="0" err="1" smtClean="0">
                <a:solidFill>
                  <a:schemeClr val="bg1"/>
                </a:solidFill>
                <a:ea typeface="Roboto Condensed" panose="02000000000000000000" pitchFamily="2" charset="0"/>
                <a:cs typeface="FrankRuehl" pitchFamily="34" charset="-79"/>
              </a:rPr>
              <a:t>Artes</a:t>
            </a:r>
            <a:r>
              <a:rPr lang="en-US" sz="4400" b="1" dirty="0" smtClean="0">
                <a:solidFill>
                  <a:schemeClr val="bg1"/>
                </a:solidFill>
                <a:ea typeface="Roboto Condensed" panose="02000000000000000000" pitchFamily="2" charset="0"/>
                <a:cs typeface="FrankRuehl" pitchFamily="34" charset="-79"/>
              </a:rPr>
              <a:t> y Tecnologías</a:t>
            </a:r>
          </a:p>
        </p:txBody>
      </p:sp>
      <p:sp>
        <p:nvSpPr>
          <p:cNvPr id="15" name="TextBox 127"/>
          <p:cNvSpPr txBox="1"/>
          <p:nvPr/>
        </p:nvSpPr>
        <p:spPr>
          <a:xfrm>
            <a:off x="16265564" y="27213009"/>
            <a:ext cx="45005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spc="300" dirty="0" smtClean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Calibri"/>
              </a:rPr>
              <a:t>CON EL APOYO DE </a:t>
            </a:r>
            <a:endParaRPr lang="en-US" sz="2000" b="1" spc="300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Calibri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2192278" y="4638601"/>
            <a:ext cx="7943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212F3F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PROPUESTA DE VALOR</a:t>
            </a:r>
            <a:endParaRPr lang="en-US" sz="3200" dirty="0">
              <a:solidFill>
                <a:srgbClr val="212F3F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grpSp>
        <p:nvGrpSpPr>
          <p:cNvPr id="86" name="85 Grupo"/>
          <p:cNvGrpSpPr/>
          <p:nvPr/>
        </p:nvGrpSpPr>
        <p:grpSpPr>
          <a:xfrm>
            <a:off x="14149784" y="18307"/>
            <a:ext cx="2571768" cy="3281279"/>
            <a:chOff x="9836144" y="0"/>
            <a:chExt cx="2500330" cy="3281279"/>
          </a:xfrm>
        </p:grpSpPr>
        <p:sp>
          <p:nvSpPr>
            <p:cNvPr id="80" name="79 Paralelogramo"/>
            <p:cNvSpPr/>
            <p:nvPr/>
          </p:nvSpPr>
          <p:spPr>
            <a:xfrm>
              <a:off x="10693400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DAE8A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1" name="80 Paralelogramo"/>
            <p:cNvSpPr/>
            <p:nvPr/>
          </p:nvSpPr>
          <p:spPr>
            <a:xfrm>
              <a:off x="10407648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56B87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2" name="81 Paralelogramo"/>
            <p:cNvSpPr/>
            <p:nvPr/>
          </p:nvSpPr>
          <p:spPr>
            <a:xfrm>
              <a:off x="10121896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25676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3" name="82 Paralelogramo"/>
            <p:cNvSpPr/>
            <p:nvPr/>
          </p:nvSpPr>
          <p:spPr>
            <a:xfrm>
              <a:off x="9836144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212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pic>
        <p:nvPicPr>
          <p:cNvPr id="1033" name="Picture 9" descr="C:\Documents and Settings\paulina.becerra\Mis documentos\Descargas\SITTEC-Negativo-CMYK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invGray">
          <a:xfrm>
            <a:off x="14551052" y="27927389"/>
            <a:ext cx="3286148" cy="1517457"/>
          </a:xfrm>
          <a:prstGeom prst="rect">
            <a:avLst/>
          </a:prstGeom>
          <a:noFill/>
        </p:spPr>
      </p:pic>
      <p:pic>
        <p:nvPicPr>
          <p:cNvPr id="92" name="Picture 10" descr="C:\Documents and Settings\paulina.becerra\Mis documentos\Mis imágenes\logo_euda_negativ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10907714" y="28070265"/>
            <a:ext cx="3581709" cy="1232851"/>
          </a:xfrm>
          <a:prstGeom prst="rect">
            <a:avLst/>
          </a:prstGeom>
          <a:noFill/>
        </p:spPr>
      </p:pic>
      <p:sp>
        <p:nvSpPr>
          <p:cNvPr id="93" name="TextBox 127"/>
          <p:cNvSpPr txBox="1"/>
          <p:nvPr/>
        </p:nvSpPr>
        <p:spPr>
          <a:xfrm>
            <a:off x="10979152" y="27213009"/>
            <a:ext cx="45005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spc="300" dirty="0" smtClean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Calibri"/>
              </a:rPr>
              <a:t>ORGANIZA</a:t>
            </a:r>
            <a:endParaRPr lang="en-US" sz="2000" b="1" spc="300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Calibri"/>
            </a:endParaRPr>
          </a:p>
        </p:txBody>
      </p:sp>
      <p:cxnSp>
        <p:nvCxnSpPr>
          <p:cNvPr id="95" name="Straight Connector 16"/>
          <p:cNvCxnSpPr/>
          <p:nvPr/>
        </p:nvCxnSpPr>
        <p:spPr>
          <a:xfrm>
            <a:off x="10193334" y="27427323"/>
            <a:ext cx="0" cy="1947862"/>
          </a:xfrm>
          <a:prstGeom prst="line">
            <a:avLst/>
          </a:prstGeom>
          <a:ln>
            <a:solidFill>
              <a:srgbClr val="E921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14"/>
          <p:cNvSpPr txBox="1">
            <a:spLocks noChangeArrowheads="1"/>
          </p:cNvSpPr>
          <p:nvPr/>
        </p:nvSpPr>
        <p:spPr bwMode="auto">
          <a:xfrm>
            <a:off x="6049930" y="27413064"/>
            <a:ext cx="42148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0" b="1" dirty="0" smtClean="0">
                <a:solidFill>
                  <a:srgbClr val="E92145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2018</a:t>
            </a:r>
          </a:p>
        </p:txBody>
      </p:sp>
      <p:sp>
        <p:nvSpPr>
          <p:cNvPr id="99" name="Freeform 282"/>
          <p:cNvSpPr/>
          <p:nvPr/>
        </p:nvSpPr>
        <p:spPr>
          <a:xfrm>
            <a:off x="906394" y="4209973"/>
            <a:ext cx="858429" cy="818290"/>
          </a:xfrm>
          <a:custGeom>
            <a:avLst/>
            <a:gdLst/>
            <a:ahLst/>
            <a:cxnLst/>
            <a:rect l="l" t="t" r="r" b="b"/>
            <a:pathLst>
              <a:path w="468765" h="447074">
                <a:moveTo>
                  <a:pt x="234382" y="0"/>
                </a:moveTo>
                <a:cubicBezTo>
                  <a:pt x="240017" y="0"/>
                  <a:pt x="244618" y="3850"/>
                  <a:pt x="248186" y="11550"/>
                </a:cubicBezTo>
                <a:lnTo>
                  <a:pt x="311571" y="139728"/>
                </a:lnTo>
                <a:lnTo>
                  <a:pt x="452990" y="160293"/>
                </a:lnTo>
                <a:cubicBezTo>
                  <a:pt x="463507" y="161983"/>
                  <a:pt x="468765" y="166303"/>
                  <a:pt x="468765" y="173252"/>
                </a:cubicBezTo>
                <a:cubicBezTo>
                  <a:pt x="468765" y="177383"/>
                  <a:pt x="466324" y="181891"/>
                  <a:pt x="461441" y="186774"/>
                </a:cubicBezTo>
                <a:lnTo>
                  <a:pt x="359180" y="286499"/>
                </a:lnTo>
                <a:lnTo>
                  <a:pt x="383407" y="427354"/>
                </a:lnTo>
                <a:cubicBezTo>
                  <a:pt x="383595" y="428669"/>
                  <a:pt x="383689" y="430547"/>
                  <a:pt x="383689" y="432989"/>
                </a:cubicBezTo>
                <a:cubicBezTo>
                  <a:pt x="383689" y="436933"/>
                  <a:pt x="382703" y="440266"/>
                  <a:pt x="380731" y="442989"/>
                </a:cubicBezTo>
                <a:cubicBezTo>
                  <a:pt x="378759" y="445713"/>
                  <a:pt x="375895" y="447074"/>
                  <a:pt x="372139" y="447074"/>
                </a:cubicBezTo>
                <a:cubicBezTo>
                  <a:pt x="368571" y="447074"/>
                  <a:pt x="364814" y="445947"/>
                  <a:pt x="360870" y="443694"/>
                </a:cubicBezTo>
                <a:lnTo>
                  <a:pt x="234382" y="377210"/>
                </a:lnTo>
                <a:lnTo>
                  <a:pt x="107894" y="443694"/>
                </a:lnTo>
                <a:cubicBezTo>
                  <a:pt x="103763" y="445947"/>
                  <a:pt x="100006" y="447074"/>
                  <a:pt x="96626" y="447074"/>
                </a:cubicBezTo>
                <a:cubicBezTo>
                  <a:pt x="92682" y="447074"/>
                  <a:pt x="89724" y="445713"/>
                  <a:pt x="87752" y="442989"/>
                </a:cubicBezTo>
                <a:cubicBezTo>
                  <a:pt x="85780" y="440266"/>
                  <a:pt x="84794" y="436933"/>
                  <a:pt x="84794" y="432989"/>
                </a:cubicBezTo>
                <a:cubicBezTo>
                  <a:pt x="84794" y="431862"/>
                  <a:pt x="84982" y="429984"/>
                  <a:pt x="85358" y="427354"/>
                </a:cubicBezTo>
                <a:lnTo>
                  <a:pt x="109585" y="286499"/>
                </a:lnTo>
                <a:lnTo>
                  <a:pt x="7043" y="186774"/>
                </a:lnTo>
                <a:cubicBezTo>
                  <a:pt x="2347" y="181703"/>
                  <a:pt x="0" y="177196"/>
                  <a:pt x="0" y="173252"/>
                </a:cubicBezTo>
                <a:cubicBezTo>
                  <a:pt x="0" y="166303"/>
                  <a:pt x="5258" y="161983"/>
                  <a:pt x="15775" y="160293"/>
                </a:cubicBezTo>
                <a:lnTo>
                  <a:pt x="157194" y="139728"/>
                </a:lnTo>
                <a:lnTo>
                  <a:pt x="220579" y="11550"/>
                </a:lnTo>
                <a:cubicBezTo>
                  <a:pt x="224147" y="3850"/>
                  <a:pt x="228748" y="0"/>
                  <a:pt x="2343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100 Lágrima"/>
          <p:cNvSpPr/>
          <p:nvPr/>
        </p:nvSpPr>
        <p:spPr>
          <a:xfrm rot="5400000">
            <a:off x="549204" y="9788407"/>
            <a:ext cx="1500198" cy="1500198"/>
          </a:xfrm>
          <a:prstGeom prst="teardrop">
            <a:avLst/>
          </a:prstGeom>
          <a:solidFill>
            <a:srgbClr val="25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2" name="Straight Connector 3"/>
          <p:cNvCxnSpPr/>
          <p:nvPr/>
        </p:nvCxnSpPr>
        <p:spPr bwMode="auto">
          <a:xfrm>
            <a:off x="1301745" y="11282335"/>
            <a:ext cx="8748713" cy="0"/>
          </a:xfrm>
          <a:prstGeom prst="line">
            <a:avLst/>
          </a:prstGeom>
          <a:ln w="28575">
            <a:solidFill>
              <a:srgbClr val="2567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6"/>
          <p:cNvSpPr txBox="1">
            <a:spLocks noChangeArrowheads="1"/>
          </p:cNvSpPr>
          <p:nvPr/>
        </p:nvSpPr>
        <p:spPr bwMode="auto">
          <a:xfrm>
            <a:off x="2192278" y="10567955"/>
            <a:ext cx="77501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25676A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DESCRIPCIÓN</a:t>
            </a:r>
            <a:endParaRPr lang="en-US" sz="3200" dirty="0">
              <a:solidFill>
                <a:srgbClr val="25676A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05" name="Freeform 407"/>
          <p:cNvSpPr/>
          <p:nvPr/>
        </p:nvSpPr>
        <p:spPr>
          <a:xfrm>
            <a:off x="906394" y="10210765"/>
            <a:ext cx="785818" cy="714380"/>
          </a:xfrm>
          <a:custGeom>
            <a:avLst/>
            <a:gdLst>
              <a:gd name="connsiteX0" fmla="*/ 18030 w 504826"/>
              <a:gd name="connsiteY0" fmla="*/ 324530 h 396648"/>
              <a:gd name="connsiteX1" fmla="*/ 486796 w 504826"/>
              <a:gd name="connsiteY1" fmla="*/ 324530 h 396648"/>
              <a:gd name="connsiteX2" fmla="*/ 499473 w 504826"/>
              <a:gd name="connsiteY2" fmla="*/ 329883 h 396648"/>
              <a:gd name="connsiteX3" fmla="*/ 504826 w 504826"/>
              <a:gd name="connsiteY3" fmla="*/ 342560 h 396648"/>
              <a:gd name="connsiteX4" fmla="*/ 504826 w 504826"/>
              <a:gd name="connsiteY4" fmla="*/ 378619 h 396648"/>
              <a:gd name="connsiteX5" fmla="*/ 499473 w 504826"/>
              <a:gd name="connsiteY5" fmla="*/ 391296 h 396648"/>
              <a:gd name="connsiteX6" fmla="*/ 486796 w 504826"/>
              <a:gd name="connsiteY6" fmla="*/ 396648 h 396648"/>
              <a:gd name="connsiteX7" fmla="*/ 18030 w 504826"/>
              <a:gd name="connsiteY7" fmla="*/ 396648 h 396648"/>
              <a:gd name="connsiteX8" fmla="*/ 5354 w 504826"/>
              <a:gd name="connsiteY8" fmla="*/ 391296 h 396648"/>
              <a:gd name="connsiteX9" fmla="*/ 1 w 504826"/>
              <a:gd name="connsiteY9" fmla="*/ 378619 h 396648"/>
              <a:gd name="connsiteX10" fmla="*/ 1 w 504826"/>
              <a:gd name="connsiteY10" fmla="*/ 342560 h 396648"/>
              <a:gd name="connsiteX11" fmla="*/ 5354 w 504826"/>
              <a:gd name="connsiteY11" fmla="*/ 329883 h 396648"/>
              <a:gd name="connsiteX12" fmla="*/ 18030 w 504826"/>
              <a:gd name="connsiteY12" fmla="*/ 324530 h 396648"/>
              <a:gd name="connsiteX13" fmla="*/ 18029 w 504826"/>
              <a:gd name="connsiteY13" fmla="*/ 216353 h 396648"/>
              <a:gd name="connsiteX14" fmla="*/ 378618 w 504826"/>
              <a:gd name="connsiteY14" fmla="*/ 216353 h 396648"/>
              <a:gd name="connsiteX15" fmla="*/ 391295 w 504826"/>
              <a:gd name="connsiteY15" fmla="*/ 221706 h 396648"/>
              <a:gd name="connsiteX16" fmla="*/ 396648 w 504826"/>
              <a:gd name="connsiteY16" fmla="*/ 234383 h 396648"/>
              <a:gd name="connsiteX17" fmla="*/ 396648 w 504826"/>
              <a:gd name="connsiteY17" fmla="*/ 270442 h 396648"/>
              <a:gd name="connsiteX18" fmla="*/ 391295 w 504826"/>
              <a:gd name="connsiteY18" fmla="*/ 283119 h 396648"/>
              <a:gd name="connsiteX19" fmla="*/ 378618 w 504826"/>
              <a:gd name="connsiteY19" fmla="*/ 288471 h 396648"/>
              <a:gd name="connsiteX20" fmla="*/ 18029 w 504826"/>
              <a:gd name="connsiteY20" fmla="*/ 288471 h 396648"/>
              <a:gd name="connsiteX21" fmla="*/ 5353 w 504826"/>
              <a:gd name="connsiteY21" fmla="*/ 283119 h 396648"/>
              <a:gd name="connsiteX22" fmla="*/ 0 w 504826"/>
              <a:gd name="connsiteY22" fmla="*/ 270442 h 396648"/>
              <a:gd name="connsiteX23" fmla="*/ 0 w 504826"/>
              <a:gd name="connsiteY23" fmla="*/ 234383 h 396648"/>
              <a:gd name="connsiteX24" fmla="*/ 5353 w 504826"/>
              <a:gd name="connsiteY24" fmla="*/ 221706 h 396648"/>
              <a:gd name="connsiteX25" fmla="*/ 18029 w 504826"/>
              <a:gd name="connsiteY25" fmla="*/ 216353 h 396648"/>
              <a:gd name="connsiteX26" fmla="*/ 18029 w 504826"/>
              <a:gd name="connsiteY26" fmla="*/ 108177 h 396648"/>
              <a:gd name="connsiteX27" fmla="*/ 450737 w 504826"/>
              <a:gd name="connsiteY27" fmla="*/ 108177 h 396648"/>
              <a:gd name="connsiteX28" fmla="*/ 463414 w 504826"/>
              <a:gd name="connsiteY28" fmla="*/ 113529 h 396648"/>
              <a:gd name="connsiteX29" fmla="*/ 468766 w 504826"/>
              <a:gd name="connsiteY29" fmla="*/ 126206 h 396648"/>
              <a:gd name="connsiteX30" fmla="*/ 468766 w 504826"/>
              <a:gd name="connsiteY30" fmla="*/ 162265 h 396648"/>
              <a:gd name="connsiteX31" fmla="*/ 463414 w 504826"/>
              <a:gd name="connsiteY31" fmla="*/ 174942 h 396648"/>
              <a:gd name="connsiteX32" fmla="*/ 450737 w 504826"/>
              <a:gd name="connsiteY32" fmla="*/ 180294 h 396648"/>
              <a:gd name="connsiteX33" fmla="*/ 18029 w 504826"/>
              <a:gd name="connsiteY33" fmla="*/ 180294 h 396648"/>
              <a:gd name="connsiteX34" fmla="*/ 5353 w 504826"/>
              <a:gd name="connsiteY34" fmla="*/ 174942 h 396648"/>
              <a:gd name="connsiteX35" fmla="*/ 0 w 504826"/>
              <a:gd name="connsiteY35" fmla="*/ 162265 h 396648"/>
              <a:gd name="connsiteX36" fmla="*/ 0 w 504826"/>
              <a:gd name="connsiteY36" fmla="*/ 126206 h 396648"/>
              <a:gd name="connsiteX37" fmla="*/ 5353 w 504826"/>
              <a:gd name="connsiteY37" fmla="*/ 113529 h 396648"/>
              <a:gd name="connsiteX38" fmla="*/ 18029 w 504826"/>
              <a:gd name="connsiteY38" fmla="*/ 108177 h 396648"/>
              <a:gd name="connsiteX39" fmla="*/ 18030 w 504826"/>
              <a:gd name="connsiteY39" fmla="*/ 0 h 396648"/>
              <a:gd name="connsiteX40" fmla="*/ 342561 w 504826"/>
              <a:gd name="connsiteY40" fmla="*/ 0 h 396648"/>
              <a:gd name="connsiteX41" fmla="*/ 355238 w 504826"/>
              <a:gd name="connsiteY41" fmla="*/ 5352 h 396648"/>
              <a:gd name="connsiteX42" fmla="*/ 360590 w 504826"/>
              <a:gd name="connsiteY42" fmla="*/ 18029 h 396648"/>
              <a:gd name="connsiteX43" fmla="*/ 360590 w 504826"/>
              <a:gd name="connsiteY43" fmla="*/ 54088 h 396648"/>
              <a:gd name="connsiteX44" fmla="*/ 355238 w 504826"/>
              <a:gd name="connsiteY44" fmla="*/ 66765 h 396648"/>
              <a:gd name="connsiteX45" fmla="*/ 342561 w 504826"/>
              <a:gd name="connsiteY45" fmla="*/ 72118 h 396648"/>
              <a:gd name="connsiteX46" fmla="*/ 18030 w 504826"/>
              <a:gd name="connsiteY46" fmla="*/ 72118 h 396648"/>
              <a:gd name="connsiteX47" fmla="*/ 5354 w 504826"/>
              <a:gd name="connsiteY47" fmla="*/ 66765 h 396648"/>
              <a:gd name="connsiteX48" fmla="*/ 1 w 504826"/>
              <a:gd name="connsiteY48" fmla="*/ 54088 h 396648"/>
              <a:gd name="connsiteX49" fmla="*/ 1 w 504826"/>
              <a:gd name="connsiteY49" fmla="*/ 18029 h 396648"/>
              <a:gd name="connsiteX50" fmla="*/ 5354 w 504826"/>
              <a:gd name="connsiteY50" fmla="*/ 5352 h 396648"/>
              <a:gd name="connsiteX51" fmla="*/ 18030 w 504826"/>
              <a:gd name="connsiteY51" fmla="*/ 0 h 39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04826" h="396648">
                <a:moveTo>
                  <a:pt x="18030" y="324530"/>
                </a:moveTo>
                <a:lnTo>
                  <a:pt x="486796" y="324530"/>
                </a:lnTo>
                <a:cubicBezTo>
                  <a:pt x="491679" y="324530"/>
                  <a:pt x="495906" y="326314"/>
                  <a:pt x="499473" y="329883"/>
                </a:cubicBezTo>
                <a:cubicBezTo>
                  <a:pt x="503042" y="333451"/>
                  <a:pt x="504826" y="337677"/>
                  <a:pt x="504826" y="342560"/>
                </a:cubicBezTo>
                <a:lnTo>
                  <a:pt x="504826" y="378619"/>
                </a:lnTo>
                <a:cubicBezTo>
                  <a:pt x="504826" y="383502"/>
                  <a:pt x="503042" y="387727"/>
                  <a:pt x="499473" y="391296"/>
                </a:cubicBezTo>
                <a:cubicBezTo>
                  <a:pt x="495906" y="394864"/>
                  <a:pt x="491679" y="396648"/>
                  <a:pt x="486796" y="396648"/>
                </a:cubicBezTo>
                <a:lnTo>
                  <a:pt x="18030" y="396648"/>
                </a:lnTo>
                <a:cubicBezTo>
                  <a:pt x="13147" y="396648"/>
                  <a:pt x="8922" y="394864"/>
                  <a:pt x="5354" y="391296"/>
                </a:cubicBezTo>
                <a:cubicBezTo>
                  <a:pt x="1784" y="387727"/>
                  <a:pt x="1" y="383502"/>
                  <a:pt x="1" y="378619"/>
                </a:cubicBezTo>
                <a:lnTo>
                  <a:pt x="1" y="342560"/>
                </a:lnTo>
                <a:cubicBezTo>
                  <a:pt x="1" y="337677"/>
                  <a:pt x="1784" y="333451"/>
                  <a:pt x="5354" y="329883"/>
                </a:cubicBezTo>
                <a:cubicBezTo>
                  <a:pt x="8922" y="326314"/>
                  <a:pt x="13147" y="324530"/>
                  <a:pt x="18030" y="324530"/>
                </a:cubicBezTo>
                <a:close/>
                <a:moveTo>
                  <a:pt x="18029" y="216353"/>
                </a:moveTo>
                <a:lnTo>
                  <a:pt x="378618" y="216353"/>
                </a:lnTo>
                <a:cubicBezTo>
                  <a:pt x="383502" y="216353"/>
                  <a:pt x="387728" y="218138"/>
                  <a:pt x="391295" y="221706"/>
                </a:cubicBezTo>
                <a:cubicBezTo>
                  <a:pt x="394864" y="225274"/>
                  <a:pt x="396648" y="229500"/>
                  <a:pt x="396648" y="234383"/>
                </a:cubicBezTo>
                <a:lnTo>
                  <a:pt x="396648" y="270442"/>
                </a:lnTo>
                <a:cubicBezTo>
                  <a:pt x="396648" y="275325"/>
                  <a:pt x="394864" y="279551"/>
                  <a:pt x="391295" y="283119"/>
                </a:cubicBezTo>
                <a:cubicBezTo>
                  <a:pt x="387728" y="286687"/>
                  <a:pt x="383502" y="288471"/>
                  <a:pt x="378618" y="288471"/>
                </a:cubicBezTo>
                <a:lnTo>
                  <a:pt x="18029" y="288471"/>
                </a:lnTo>
                <a:cubicBezTo>
                  <a:pt x="13146" y="288471"/>
                  <a:pt x="8921" y="286687"/>
                  <a:pt x="5353" y="283119"/>
                </a:cubicBezTo>
                <a:cubicBezTo>
                  <a:pt x="1783" y="279551"/>
                  <a:pt x="0" y="275325"/>
                  <a:pt x="0" y="270442"/>
                </a:cubicBezTo>
                <a:lnTo>
                  <a:pt x="0" y="234383"/>
                </a:lnTo>
                <a:cubicBezTo>
                  <a:pt x="0" y="229500"/>
                  <a:pt x="1783" y="225274"/>
                  <a:pt x="5353" y="221706"/>
                </a:cubicBezTo>
                <a:cubicBezTo>
                  <a:pt x="8921" y="218138"/>
                  <a:pt x="13146" y="216353"/>
                  <a:pt x="18029" y="216353"/>
                </a:cubicBezTo>
                <a:close/>
                <a:moveTo>
                  <a:pt x="18029" y="108177"/>
                </a:moveTo>
                <a:lnTo>
                  <a:pt x="450737" y="108177"/>
                </a:lnTo>
                <a:cubicBezTo>
                  <a:pt x="455619" y="108177"/>
                  <a:pt x="459845" y="109961"/>
                  <a:pt x="463414" y="113529"/>
                </a:cubicBezTo>
                <a:cubicBezTo>
                  <a:pt x="466982" y="117097"/>
                  <a:pt x="468766" y="121323"/>
                  <a:pt x="468766" y="126206"/>
                </a:cubicBezTo>
                <a:lnTo>
                  <a:pt x="468766" y="162265"/>
                </a:lnTo>
                <a:cubicBezTo>
                  <a:pt x="468766" y="167148"/>
                  <a:pt x="466982" y="171374"/>
                  <a:pt x="463414" y="174942"/>
                </a:cubicBezTo>
                <a:cubicBezTo>
                  <a:pt x="459845" y="178510"/>
                  <a:pt x="455619" y="180294"/>
                  <a:pt x="450737" y="180294"/>
                </a:cubicBezTo>
                <a:lnTo>
                  <a:pt x="18029" y="180294"/>
                </a:lnTo>
                <a:cubicBezTo>
                  <a:pt x="13146" y="180294"/>
                  <a:pt x="8921" y="178510"/>
                  <a:pt x="5353" y="174942"/>
                </a:cubicBezTo>
                <a:cubicBezTo>
                  <a:pt x="1783" y="171374"/>
                  <a:pt x="0" y="167148"/>
                  <a:pt x="0" y="162265"/>
                </a:cubicBezTo>
                <a:lnTo>
                  <a:pt x="0" y="126206"/>
                </a:lnTo>
                <a:cubicBezTo>
                  <a:pt x="0" y="121323"/>
                  <a:pt x="1783" y="117097"/>
                  <a:pt x="5353" y="113529"/>
                </a:cubicBezTo>
                <a:cubicBezTo>
                  <a:pt x="8921" y="109961"/>
                  <a:pt x="13146" y="108177"/>
                  <a:pt x="18029" y="108177"/>
                </a:cubicBezTo>
                <a:close/>
                <a:moveTo>
                  <a:pt x="18030" y="0"/>
                </a:moveTo>
                <a:lnTo>
                  <a:pt x="342561" y="0"/>
                </a:lnTo>
                <a:cubicBezTo>
                  <a:pt x="347444" y="0"/>
                  <a:pt x="351670" y="1784"/>
                  <a:pt x="355238" y="5352"/>
                </a:cubicBezTo>
                <a:cubicBezTo>
                  <a:pt x="358806" y="8921"/>
                  <a:pt x="360590" y="13146"/>
                  <a:pt x="360590" y="18029"/>
                </a:cubicBezTo>
                <a:lnTo>
                  <a:pt x="360590" y="54088"/>
                </a:lnTo>
                <a:cubicBezTo>
                  <a:pt x="360590" y="58971"/>
                  <a:pt x="358806" y="63197"/>
                  <a:pt x="355238" y="66765"/>
                </a:cubicBezTo>
                <a:cubicBezTo>
                  <a:pt x="351670" y="70334"/>
                  <a:pt x="347444" y="72118"/>
                  <a:pt x="342561" y="72118"/>
                </a:cubicBezTo>
                <a:lnTo>
                  <a:pt x="18030" y="72118"/>
                </a:lnTo>
                <a:cubicBezTo>
                  <a:pt x="13147" y="72118"/>
                  <a:pt x="8922" y="70334"/>
                  <a:pt x="5354" y="66765"/>
                </a:cubicBezTo>
                <a:cubicBezTo>
                  <a:pt x="1784" y="63197"/>
                  <a:pt x="1" y="58971"/>
                  <a:pt x="1" y="54088"/>
                </a:cubicBezTo>
                <a:lnTo>
                  <a:pt x="1" y="18029"/>
                </a:lnTo>
                <a:cubicBezTo>
                  <a:pt x="1" y="13146"/>
                  <a:pt x="1784" y="8921"/>
                  <a:pt x="5354" y="5352"/>
                </a:cubicBezTo>
                <a:cubicBezTo>
                  <a:pt x="8922" y="1784"/>
                  <a:pt x="13147" y="0"/>
                  <a:pt x="180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6" name="105 Lágrima"/>
          <p:cNvSpPr/>
          <p:nvPr/>
        </p:nvSpPr>
        <p:spPr>
          <a:xfrm rot="5400000">
            <a:off x="11480168" y="21640845"/>
            <a:ext cx="1500198" cy="1500198"/>
          </a:xfrm>
          <a:prstGeom prst="teardrop">
            <a:avLst/>
          </a:prstGeom>
          <a:solidFill>
            <a:srgbClr val="56B8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7" name="Straight Connector 3"/>
          <p:cNvCxnSpPr/>
          <p:nvPr/>
        </p:nvCxnSpPr>
        <p:spPr bwMode="auto">
          <a:xfrm>
            <a:off x="12698568" y="23134773"/>
            <a:ext cx="7710400" cy="6270"/>
          </a:xfrm>
          <a:prstGeom prst="line">
            <a:avLst/>
          </a:prstGeom>
          <a:ln w="28575">
            <a:solidFill>
              <a:srgbClr val="56B8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6"/>
          <p:cNvSpPr txBox="1">
            <a:spLocks noChangeArrowheads="1"/>
          </p:cNvSpPr>
          <p:nvPr/>
        </p:nvSpPr>
        <p:spPr bwMode="auto">
          <a:xfrm>
            <a:off x="13123242" y="22420393"/>
            <a:ext cx="7943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56B87E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EQUIPO DE TRABAJO</a:t>
            </a:r>
            <a:endParaRPr lang="en-US" sz="3200" dirty="0">
              <a:solidFill>
                <a:srgbClr val="56B87E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10" name="Freeform 558"/>
          <p:cNvSpPr/>
          <p:nvPr/>
        </p:nvSpPr>
        <p:spPr>
          <a:xfrm>
            <a:off x="11908796" y="21920327"/>
            <a:ext cx="642942" cy="901906"/>
          </a:xfrm>
          <a:custGeom>
            <a:avLst/>
            <a:gdLst>
              <a:gd name="connsiteX0" fmla="*/ 27045 w 324530"/>
              <a:gd name="connsiteY0" fmla="*/ 63103 h 455244"/>
              <a:gd name="connsiteX1" fmla="*/ 46201 w 324530"/>
              <a:gd name="connsiteY1" fmla="*/ 70991 h 455244"/>
              <a:gd name="connsiteX2" fmla="*/ 110430 w 324530"/>
              <a:gd name="connsiteY2" fmla="*/ 135221 h 455244"/>
              <a:gd name="connsiteX3" fmla="*/ 214100 w 324530"/>
              <a:gd name="connsiteY3" fmla="*/ 135221 h 455244"/>
              <a:gd name="connsiteX4" fmla="*/ 278330 w 324530"/>
              <a:gd name="connsiteY4" fmla="*/ 70991 h 455244"/>
              <a:gd name="connsiteX5" fmla="*/ 297486 w 324530"/>
              <a:gd name="connsiteY5" fmla="*/ 63103 h 455244"/>
              <a:gd name="connsiteX6" fmla="*/ 316642 w 324530"/>
              <a:gd name="connsiteY6" fmla="*/ 70991 h 455244"/>
              <a:gd name="connsiteX7" fmla="*/ 324530 w 324530"/>
              <a:gd name="connsiteY7" fmla="*/ 90147 h 455244"/>
              <a:gd name="connsiteX8" fmla="*/ 316642 w 324530"/>
              <a:gd name="connsiteY8" fmla="*/ 109303 h 455244"/>
              <a:gd name="connsiteX9" fmla="*/ 234383 w 324530"/>
              <a:gd name="connsiteY9" fmla="*/ 191563 h 455244"/>
              <a:gd name="connsiteX10" fmla="*/ 234383 w 324530"/>
              <a:gd name="connsiteY10" fmla="*/ 423692 h 455244"/>
              <a:gd name="connsiteX11" fmla="*/ 225086 w 324530"/>
              <a:gd name="connsiteY11" fmla="*/ 445947 h 455244"/>
              <a:gd name="connsiteX12" fmla="*/ 202831 w 324530"/>
              <a:gd name="connsiteY12" fmla="*/ 455244 h 455244"/>
              <a:gd name="connsiteX13" fmla="*/ 180576 w 324530"/>
              <a:gd name="connsiteY13" fmla="*/ 445947 h 455244"/>
              <a:gd name="connsiteX14" fmla="*/ 171280 w 324530"/>
              <a:gd name="connsiteY14" fmla="*/ 423692 h 455244"/>
              <a:gd name="connsiteX15" fmla="*/ 171280 w 324530"/>
              <a:gd name="connsiteY15" fmla="*/ 315515 h 455244"/>
              <a:gd name="connsiteX16" fmla="*/ 153251 w 324530"/>
              <a:gd name="connsiteY16" fmla="*/ 315515 h 455244"/>
              <a:gd name="connsiteX17" fmla="*/ 153251 w 324530"/>
              <a:gd name="connsiteY17" fmla="*/ 423692 h 455244"/>
              <a:gd name="connsiteX18" fmla="*/ 143954 w 324530"/>
              <a:gd name="connsiteY18" fmla="*/ 445947 h 455244"/>
              <a:gd name="connsiteX19" fmla="*/ 121700 w 324530"/>
              <a:gd name="connsiteY19" fmla="*/ 455244 h 455244"/>
              <a:gd name="connsiteX20" fmla="*/ 99444 w 324530"/>
              <a:gd name="connsiteY20" fmla="*/ 445947 h 455244"/>
              <a:gd name="connsiteX21" fmla="*/ 90148 w 324530"/>
              <a:gd name="connsiteY21" fmla="*/ 423692 h 455244"/>
              <a:gd name="connsiteX22" fmla="*/ 90148 w 324530"/>
              <a:gd name="connsiteY22" fmla="*/ 191563 h 455244"/>
              <a:gd name="connsiteX23" fmla="*/ 7888 w 324530"/>
              <a:gd name="connsiteY23" fmla="*/ 109303 h 455244"/>
              <a:gd name="connsiteX24" fmla="*/ 0 w 324530"/>
              <a:gd name="connsiteY24" fmla="*/ 90147 h 455244"/>
              <a:gd name="connsiteX25" fmla="*/ 7888 w 324530"/>
              <a:gd name="connsiteY25" fmla="*/ 70991 h 455244"/>
              <a:gd name="connsiteX26" fmla="*/ 27045 w 324530"/>
              <a:gd name="connsiteY26" fmla="*/ 63103 h 455244"/>
              <a:gd name="connsiteX27" fmla="*/ 162265 w 324530"/>
              <a:gd name="connsiteY27" fmla="*/ 0 h 455244"/>
              <a:gd name="connsiteX28" fmla="*/ 206916 w 324530"/>
              <a:gd name="connsiteY28" fmla="*/ 18452 h 455244"/>
              <a:gd name="connsiteX29" fmla="*/ 225368 w 324530"/>
              <a:gd name="connsiteY29" fmla="*/ 63103 h 455244"/>
              <a:gd name="connsiteX30" fmla="*/ 206916 w 324530"/>
              <a:gd name="connsiteY30" fmla="*/ 107754 h 455244"/>
              <a:gd name="connsiteX31" fmla="*/ 162265 w 324530"/>
              <a:gd name="connsiteY31" fmla="*/ 126206 h 455244"/>
              <a:gd name="connsiteX32" fmla="*/ 117614 w 324530"/>
              <a:gd name="connsiteY32" fmla="*/ 107754 h 455244"/>
              <a:gd name="connsiteX33" fmla="*/ 99162 w 324530"/>
              <a:gd name="connsiteY33" fmla="*/ 63103 h 455244"/>
              <a:gd name="connsiteX34" fmla="*/ 117614 w 324530"/>
              <a:gd name="connsiteY34" fmla="*/ 18452 h 455244"/>
              <a:gd name="connsiteX35" fmla="*/ 162265 w 324530"/>
              <a:gd name="connsiteY35" fmla="*/ 0 h 455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24530" h="455244">
                <a:moveTo>
                  <a:pt x="27045" y="63103"/>
                </a:moveTo>
                <a:cubicBezTo>
                  <a:pt x="34557" y="63103"/>
                  <a:pt x="40942" y="65732"/>
                  <a:pt x="46201" y="70991"/>
                </a:cubicBezTo>
                <a:lnTo>
                  <a:pt x="110430" y="135221"/>
                </a:lnTo>
                <a:lnTo>
                  <a:pt x="214100" y="135221"/>
                </a:lnTo>
                <a:lnTo>
                  <a:pt x="278330" y="70991"/>
                </a:lnTo>
                <a:cubicBezTo>
                  <a:pt x="283588" y="65732"/>
                  <a:pt x="289974" y="63103"/>
                  <a:pt x="297486" y="63103"/>
                </a:cubicBezTo>
                <a:cubicBezTo>
                  <a:pt x="304998" y="63103"/>
                  <a:pt x="311384" y="65732"/>
                  <a:pt x="316642" y="70991"/>
                </a:cubicBezTo>
                <a:cubicBezTo>
                  <a:pt x="321901" y="76249"/>
                  <a:pt x="324530" y="82635"/>
                  <a:pt x="324530" y="90147"/>
                </a:cubicBezTo>
                <a:cubicBezTo>
                  <a:pt x="324530" y="97659"/>
                  <a:pt x="321901" y="104045"/>
                  <a:pt x="316642" y="109303"/>
                </a:cubicBezTo>
                <a:lnTo>
                  <a:pt x="234383" y="191563"/>
                </a:lnTo>
                <a:lnTo>
                  <a:pt x="234383" y="423692"/>
                </a:lnTo>
                <a:cubicBezTo>
                  <a:pt x="234383" y="432331"/>
                  <a:pt x="231284" y="439750"/>
                  <a:pt x="225086" y="445947"/>
                </a:cubicBezTo>
                <a:cubicBezTo>
                  <a:pt x="218889" y="452145"/>
                  <a:pt x="211470" y="455244"/>
                  <a:pt x="202831" y="455244"/>
                </a:cubicBezTo>
                <a:cubicBezTo>
                  <a:pt x="194192" y="455244"/>
                  <a:pt x="186774" y="452145"/>
                  <a:pt x="180576" y="445947"/>
                </a:cubicBezTo>
                <a:cubicBezTo>
                  <a:pt x="174379" y="439750"/>
                  <a:pt x="171280" y="432331"/>
                  <a:pt x="171280" y="423692"/>
                </a:cubicBezTo>
                <a:lnTo>
                  <a:pt x="171280" y="315515"/>
                </a:lnTo>
                <a:lnTo>
                  <a:pt x="153251" y="315515"/>
                </a:lnTo>
                <a:lnTo>
                  <a:pt x="153251" y="423692"/>
                </a:lnTo>
                <a:cubicBezTo>
                  <a:pt x="153251" y="432331"/>
                  <a:pt x="150152" y="439750"/>
                  <a:pt x="143954" y="445947"/>
                </a:cubicBezTo>
                <a:cubicBezTo>
                  <a:pt x="137756" y="452145"/>
                  <a:pt x="130339" y="455244"/>
                  <a:pt x="121700" y="455244"/>
                </a:cubicBezTo>
                <a:cubicBezTo>
                  <a:pt x="113060" y="455244"/>
                  <a:pt x="105642" y="452145"/>
                  <a:pt x="99444" y="445947"/>
                </a:cubicBezTo>
                <a:cubicBezTo>
                  <a:pt x="93246" y="439750"/>
                  <a:pt x="90148" y="432331"/>
                  <a:pt x="90148" y="423692"/>
                </a:cubicBezTo>
                <a:lnTo>
                  <a:pt x="90148" y="191563"/>
                </a:lnTo>
                <a:lnTo>
                  <a:pt x="7888" y="109303"/>
                </a:lnTo>
                <a:cubicBezTo>
                  <a:pt x="2629" y="104045"/>
                  <a:pt x="0" y="97659"/>
                  <a:pt x="0" y="90147"/>
                </a:cubicBezTo>
                <a:cubicBezTo>
                  <a:pt x="0" y="82635"/>
                  <a:pt x="2629" y="76249"/>
                  <a:pt x="7888" y="70991"/>
                </a:cubicBezTo>
                <a:cubicBezTo>
                  <a:pt x="13147" y="65732"/>
                  <a:pt x="19532" y="63103"/>
                  <a:pt x="27045" y="63103"/>
                </a:cubicBezTo>
                <a:close/>
                <a:moveTo>
                  <a:pt x="162265" y="0"/>
                </a:moveTo>
                <a:cubicBezTo>
                  <a:pt x="179731" y="0"/>
                  <a:pt x="194614" y="6150"/>
                  <a:pt x="206916" y="18452"/>
                </a:cubicBezTo>
                <a:cubicBezTo>
                  <a:pt x="219218" y="30753"/>
                  <a:pt x="225368" y="45637"/>
                  <a:pt x="225368" y="63103"/>
                </a:cubicBezTo>
                <a:cubicBezTo>
                  <a:pt x="225368" y="80569"/>
                  <a:pt x="219218" y="95453"/>
                  <a:pt x="206916" y="107754"/>
                </a:cubicBezTo>
                <a:cubicBezTo>
                  <a:pt x="194614" y="120055"/>
                  <a:pt x="179731" y="126206"/>
                  <a:pt x="162265" y="126206"/>
                </a:cubicBezTo>
                <a:cubicBezTo>
                  <a:pt x="144799" y="126206"/>
                  <a:pt x="129916" y="120055"/>
                  <a:pt x="117614" y="107754"/>
                </a:cubicBezTo>
                <a:cubicBezTo>
                  <a:pt x="105313" y="95453"/>
                  <a:pt x="99162" y="80569"/>
                  <a:pt x="99162" y="63103"/>
                </a:cubicBezTo>
                <a:cubicBezTo>
                  <a:pt x="99162" y="45637"/>
                  <a:pt x="105313" y="30753"/>
                  <a:pt x="117614" y="18452"/>
                </a:cubicBezTo>
                <a:cubicBezTo>
                  <a:pt x="129916" y="6150"/>
                  <a:pt x="144799" y="0"/>
                  <a:pt x="1622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123 CuadroTexto"/>
          <p:cNvSpPr txBox="1"/>
          <p:nvPr/>
        </p:nvSpPr>
        <p:spPr>
          <a:xfrm>
            <a:off x="14069728" y="24498365"/>
            <a:ext cx="6339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Liberation Sans Narrow" pitchFamily="34" charset="0"/>
              </a:rPr>
              <a:t>Patricia Noelia </a:t>
            </a:r>
            <a:r>
              <a:rPr lang="es-ES" sz="3200" b="1" dirty="0" err="1" smtClean="0">
                <a:latin typeface="Liberation Sans Narrow" pitchFamily="34" charset="0"/>
              </a:rPr>
              <a:t>Bezek</a:t>
            </a:r>
            <a:endParaRPr lang="es-ES" sz="3200" b="1" dirty="0" smtClean="0">
              <a:latin typeface="Liberation Sans Narrow" pitchFamily="34" charset="0"/>
            </a:endParaRPr>
          </a:p>
          <a:p>
            <a:r>
              <a:rPr lang="es-ES" sz="3200" dirty="0" smtClean="0">
                <a:latin typeface="Liberation Sans Narrow" pitchFamily="34" charset="0"/>
              </a:rPr>
              <a:t>Artes y Tecnologías</a:t>
            </a:r>
          </a:p>
          <a:p>
            <a:r>
              <a:rPr lang="es-ES" sz="3200" dirty="0" smtClean="0">
                <a:latin typeface="Liberation Sans Narrow" pitchFamily="34" charset="0"/>
              </a:rPr>
              <a:t>31 años</a:t>
            </a:r>
            <a:endParaRPr lang="es-ES" sz="3200" dirty="0">
              <a:latin typeface="Liberation Sans Narrow" pitchFamily="34" charset="0"/>
            </a:endParaRPr>
          </a:p>
        </p:txBody>
      </p:sp>
      <p:sp>
        <p:nvSpPr>
          <p:cNvPr id="125" name="124 Lágrima"/>
          <p:cNvSpPr/>
          <p:nvPr/>
        </p:nvSpPr>
        <p:spPr>
          <a:xfrm rot="5400000">
            <a:off x="11544410" y="23761685"/>
            <a:ext cx="2308316" cy="2308316"/>
          </a:xfrm>
          <a:prstGeom prst="teardrop">
            <a:avLst/>
          </a:prstGeom>
          <a:solidFill>
            <a:srgbClr val="56B87E"/>
          </a:solidFill>
          <a:ln w="57150">
            <a:solidFill>
              <a:srgbClr val="56B8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8" name="Straight Connector 3"/>
          <p:cNvCxnSpPr/>
          <p:nvPr/>
        </p:nvCxnSpPr>
        <p:spPr bwMode="auto">
          <a:xfrm>
            <a:off x="1335022" y="5352981"/>
            <a:ext cx="8748713" cy="0"/>
          </a:xfrm>
          <a:prstGeom prst="line">
            <a:avLst/>
          </a:prstGeom>
          <a:ln w="28575">
            <a:solidFill>
              <a:srgbClr val="212F3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138 CuadroTexto"/>
          <p:cNvSpPr txBox="1"/>
          <p:nvPr/>
        </p:nvSpPr>
        <p:spPr>
          <a:xfrm>
            <a:off x="2049402" y="5853047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Proponemos a personas con acceso a redes sociales que reflexionen sobre el consumo de información constante, qué tipo de información y cómo afecta a las emociones, a través de la interacción con la obra.</a:t>
            </a:r>
            <a:endParaRPr lang="es-ES" sz="3600" dirty="0">
              <a:solidFill>
                <a:schemeClr val="tx1">
                  <a:lumMod val="85000"/>
                  <a:lumOff val="1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40" name="139 CuadroTexto"/>
          <p:cNvSpPr txBox="1"/>
          <p:nvPr/>
        </p:nvSpPr>
        <p:spPr>
          <a:xfrm>
            <a:off x="2049402" y="11782401"/>
            <a:ext cx="8215370" cy="1317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La instalación cuenta con un monitor conectado a internet, reproduciendo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las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opciones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que los </a:t>
            </a:r>
            <a:r>
              <a:rPr lang="es-ES" sz="32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interactuadores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es-ES" sz="32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twitteen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.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P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or ejemplo, #nosRobot02.</a:t>
            </a:r>
          </a:p>
          <a:p>
            <a:pPr>
              <a:spcAft>
                <a:spcPts val="1500"/>
              </a:spcAft>
            </a:pP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El resultado será que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se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reproduzca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(primer imagen)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un capítulo de una serie animada.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Además del cambio de “canal” generará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que alguno de los valores de la tabla (puede ser uno o más) cambien de posición en consecuencia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. </a:t>
            </a:r>
          </a:p>
          <a:p>
            <a:pPr>
              <a:spcAft>
                <a:spcPts val="1500"/>
              </a:spcAft>
            </a:pP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Estos valores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equivalen a los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químicos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del ser humano, que van cambiando de acuerdo a los estímulos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externos, o “La química de las emociones” como denominan los profesionales. </a:t>
            </a:r>
          </a:p>
          <a:p>
            <a:pPr>
              <a:spcAft>
                <a:spcPts val="1500"/>
              </a:spcAft>
            </a:pP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El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personaje animado frente al </a:t>
            </a:r>
            <a:r>
              <a:rPr lang="es-ES" sz="32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interactuador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tiene personalidad: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es decir, le gustan ciertas cosas, otras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no. Éstas se irán descubriendo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a medida </a:t>
            </a:r>
            <a:r>
              <a:rPr lang="es-ES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que se </a:t>
            </a:r>
            <a:r>
              <a:rPr lang="es-ES" sz="32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interactúe con la instalación. </a:t>
            </a:r>
            <a:endParaRPr lang="es-ES" sz="3200" dirty="0" smtClean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spcAft>
                <a:spcPts val="1500"/>
              </a:spcAft>
            </a:pPr>
            <a:r>
              <a:rPr lang="es-AR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Los valores irán modificándose dependiendo de los </a:t>
            </a:r>
            <a:r>
              <a:rPr lang="es-AR" sz="32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tweets</a:t>
            </a:r>
            <a:r>
              <a:rPr lang="es-AR" sz="32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que elijan las personas, condicionando lo que el personaje animado “consume”, de esta manera puede consumir en un segundo noticias de guerra, en otro política y así sucesivamente. </a:t>
            </a:r>
            <a:endParaRPr lang="es-ES" sz="32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45" name="TextBox 6"/>
          <p:cNvSpPr txBox="1">
            <a:spLocks noChangeArrowheads="1"/>
          </p:cNvSpPr>
          <p:nvPr/>
        </p:nvSpPr>
        <p:spPr bwMode="auto">
          <a:xfrm>
            <a:off x="15112052" y="808038"/>
            <a:ext cx="508260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6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Categoría</a:t>
            </a:r>
            <a:endParaRPr lang="en-US" sz="6000" dirty="0" smtClean="0">
              <a:solidFill>
                <a:schemeClr val="tx1">
                  <a:lumMod val="75000"/>
                  <a:lumOff val="2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algn="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1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1026" name="Picture 2" descr="C:\Users\braian.cordoba\Pictures\Logos EUdA\LogoUVQ png blanc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175907" y="28141703"/>
            <a:ext cx="3210893" cy="1143008"/>
          </a:xfrm>
          <a:prstGeom prst="rect">
            <a:avLst/>
          </a:prstGeom>
          <a:noFill/>
        </p:spPr>
      </p:pic>
      <p:pic>
        <p:nvPicPr>
          <p:cNvPr id="2" name="Picture 2" descr="C:\Users\patri\Desktop\p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44" y="23794832"/>
            <a:ext cx="2232248" cy="223224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D:\2018\Quilmes\katapínete\scree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2"/>
          <a:stretch/>
        </p:blipFill>
        <p:spPr bwMode="auto">
          <a:xfrm>
            <a:off x="11480168" y="4851797"/>
            <a:ext cx="8600532" cy="541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2018\Quilmes\katapínete\asd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4"/>
          <a:stretch/>
        </p:blipFill>
        <p:spPr bwMode="auto">
          <a:xfrm>
            <a:off x="11480168" y="10664017"/>
            <a:ext cx="8508684" cy="541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2018\Quilmes\katapínete\Depositphotos_59650437_s-201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168" y="16508408"/>
            <a:ext cx="8503287" cy="446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2778</TotalTime>
  <Words>249</Words>
  <Application>Microsoft Office PowerPoint</Application>
  <PresentationFormat>Personalizado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FrankRuehl</vt:lpstr>
      <vt:lpstr>Liberation Sans Narrow</vt:lpstr>
      <vt:lpstr>Roboto Black</vt:lpstr>
      <vt:lpstr>Roboto Condensed</vt:lpstr>
      <vt:lpstr>Tema de Office</vt:lpstr>
      <vt:lpstr>Presentación de PowerPoint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paulina.becerra</dc:creator>
  <cp:lastModifiedBy>Paulina</cp:lastModifiedBy>
  <cp:revision>29</cp:revision>
  <cp:lastPrinted>2018-10-11T16:25:01Z</cp:lastPrinted>
  <dcterms:created xsi:type="dcterms:W3CDTF">2017-05-15T12:19:00Z</dcterms:created>
  <dcterms:modified xsi:type="dcterms:W3CDTF">2018-11-17T13:18:03Z</dcterms:modified>
</cp:coreProperties>
</file>